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D66F13-B794-493F-B6B5-FB43FA71FD48}">
  <a:tblStyle styleId="{92D66F13-B794-493F-B6B5-FB43FA71FD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Roboto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66fb088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66fb088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d886885cf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d886885cf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d886885cf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d886885cf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d886885cf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d886885cf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d886885cf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d886885cf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886885cf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886885cf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886885cf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d886885cf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d886885cf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d886885cf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33e82ce5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33e82ce5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b4cd51771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b4cd51771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d886885cf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d886885cf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349fb42c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349fb42c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d886885cf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d886885cf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What is a physical change and how can we identify them?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3565374"/>
            <a:ext cx="16452000" cy="527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Couves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Is this a physical change?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0" name="Google Shape;190;p23"/>
          <p:cNvSpPr txBox="1"/>
          <p:nvPr>
            <p:ph idx="1" type="body"/>
          </p:nvPr>
        </p:nvSpPr>
        <p:spPr>
          <a:xfrm>
            <a:off x="987075" y="2520000"/>
            <a:ext cx="119613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 bonfire burning.</a:t>
            </a:r>
            <a:endParaRPr sz="3500"/>
          </a:p>
          <a:p>
            <a:pPr indent="-679450" lvl="0" marL="9144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What particles are present at the start?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What particles are present at the end?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Has the arrangement of the particles changed?</a:t>
            </a:r>
            <a:endParaRPr/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23"/>
          <p:cNvSpPr txBox="1"/>
          <p:nvPr/>
        </p:nvSpPr>
        <p:spPr>
          <a:xfrm>
            <a:off x="1111513" y="6472725"/>
            <a:ext cx="59886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Credit: image from </a:t>
            </a:r>
            <a:r>
              <a:rPr b="1" lang="en-GB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Unsplash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2550" y="567200"/>
            <a:ext cx="3646125" cy="24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Is this a physical change?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9" name="Google Shape;199;p24"/>
          <p:cNvSpPr txBox="1"/>
          <p:nvPr>
            <p:ph idx="1" type="body"/>
          </p:nvPr>
        </p:nvSpPr>
        <p:spPr>
          <a:xfrm>
            <a:off x="917950" y="2520000"/>
            <a:ext cx="11961300" cy="35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Salt dissolving in water.</a:t>
            </a:r>
            <a:endParaRPr sz="3500"/>
          </a:p>
          <a:p>
            <a:pPr indent="-679450" lvl="0" marL="9144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What particles are present at the start?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What particles are present at the end?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Has the arrangement of the particles changed?</a:t>
            </a:r>
            <a:endParaRPr/>
          </a:p>
        </p:txBody>
      </p:sp>
      <p:sp>
        <p:nvSpPr>
          <p:cNvPr id="200" name="Google Shape;200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type="title"/>
          </p:nvPr>
        </p:nvSpPr>
        <p:spPr>
          <a:xfrm>
            <a:off x="917950" y="892800"/>
            <a:ext cx="161964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happens to chocolate when we heat it?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7" name="Google Shape;207;p25"/>
          <p:cNvSpPr txBox="1"/>
          <p:nvPr>
            <p:ph idx="4294967295" type="subTitle"/>
          </p:nvPr>
        </p:nvSpPr>
        <p:spPr>
          <a:xfrm>
            <a:off x="1747525" y="2199325"/>
            <a:ext cx="5170800" cy="676800"/>
          </a:xfrm>
          <a:prstGeom prst="rect">
            <a:avLst/>
          </a:prstGeom>
          <a:solidFill>
            <a:srgbClr val="008237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Solid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5"/>
          <p:cNvSpPr txBox="1"/>
          <p:nvPr>
            <p:ph idx="4294967295" type="body"/>
          </p:nvPr>
        </p:nvSpPr>
        <p:spPr>
          <a:xfrm>
            <a:off x="1747525" y="3169813"/>
            <a:ext cx="5170800" cy="43134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209" name="Google Shape;209;p25"/>
          <p:cNvSpPr txBox="1"/>
          <p:nvPr>
            <p:ph idx="4294967295" type="subTitle"/>
          </p:nvPr>
        </p:nvSpPr>
        <p:spPr>
          <a:xfrm>
            <a:off x="11273475" y="2199450"/>
            <a:ext cx="5170800" cy="6768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Liquid 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5"/>
          <p:cNvSpPr txBox="1"/>
          <p:nvPr>
            <p:ph idx="4294967295" type="body"/>
          </p:nvPr>
        </p:nvSpPr>
        <p:spPr>
          <a:xfrm>
            <a:off x="11273475" y="3091063"/>
            <a:ext cx="5170800" cy="43134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 </a:t>
            </a:r>
            <a:endParaRPr sz="2800"/>
          </a:p>
        </p:txBody>
      </p:sp>
      <p:cxnSp>
        <p:nvCxnSpPr>
          <p:cNvPr id="211" name="Google Shape;211;p25"/>
          <p:cNvCxnSpPr/>
          <p:nvPr/>
        </p:nvCxnSpPr>
        <p:spPr>
          <a:xfrm>
            <a:off x="1144450" y="7975525"/>
            <a:ext cx="16122000" cy="27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p25"/>
          <p:cNvSpPr txBox="1"/>
          <p:nvPr>
            <p:ph idx="1" type="body"/>
          </p:nvPr>
        </p:nvSpPr>
        <p:spPr>
          <a:xfrm>
            <a:off x="905788" y="8133013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_____________ temperature - particles have ________ _________</a:t>
            </a:r>
            <a:endParaRPr sz="3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8" name="Google Shape;218;p26"/>
          <p:cNvSpPr txBox="1"/>
          <p:nvPr>
            <p:ph type="title"/>
          </p:nvPr>
        </p:nvSpPr>
        <p:spPr>
          <a:xfrm>
            <a:off x="93680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Method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9" name="Google Shape;219;p26"/>
          <p:cNvSpPr txBox="1"/>
          <p:nvPr>
            <p:ph idx="1" type="body"/>
          </p:nvPr>
        </p:nvSpPr>
        <p:spPr>
          <a:xfrm>
            <a:off x="917950" y="2380800"/>
            <a:ext cx="12338700" cy="38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Place one square of chocolate on a plate.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Place the lamp facing the chocolate.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Turn on the lamp.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Watch what happens to the chocolate for 3 minutes.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Turn off the lamp.</a:t>
            </a:r>
            <a:endParaRPr sz="3500"/>
          </a:p>
        </p:txBody>
      </p:sp>
      <p:sp>
        <p:nvSpPr>
          <p:cNvPr id="220" name="Google Shape;220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1" name="Google Shape;221;p26"/>
          <p:cNvSpPr txBox="1"/>
          <p:nvPr/>
        </p:nvSpPr>
        <p:spPr>
          <a:xfrm>
            <a:off x="917950" y="6312475"/>
            <a:ext cx="9330000" cy="1402800"/>
          </a:xfrm>
          <a:prstGeom prst="rect">
            <a:avLst/>
          </a:prstGeom>
          <a:solidFill>
            <a:srgbClr val="F03C7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Safety: the lamp should be at least 30 cm away from the chocolate.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7" name="Google Shape;227;p27"/>
          <p:cNvSpPr txBox="1"/>
          <p:nvPr>
            <p:ph type="title"/>
          </p:nvPr>
        </p:nvSpPr>
        <p:spPr>
          <a:xfrm>
            <a:off x="93680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Conclusion 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8" name="Google Shape;228;p27"/>
          <p:cNvSpPr txBox="1"/>
          <p:nvPr>
            <p:ph idx="1" type="body"/>
          </p:nvPr>
        </p:nvSpPr>
        <p:spPr>
          <a:xfrm>
            <a:off x="917950" y="2380800"/>
            <a:ext cx="158784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What happened to the chocolate when you placed it under the lamp?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What happened to the energy of the particles during this process?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Draw a particle diagram to represent the particles at the end of the investigation.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Is this a physical change?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How do you know?</a:t>
            </a:r>
            <a:endParaRPr sz="2800"/>
          </a:p>
        </p:txBody>
      </p:sp>
      <p:sp>
        <p:nvSpPr>
          <p:cNvPr id="229" name="Google Shape;229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848800" y="4849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Properties of solids, liquids and </a:t>
            </a:r>
            <a:r>
              <a:rPr lang="en-GB">
                <a:solidFill>
                  <a:schemeClr val="dk2"/>
                </a:solidFill>
              </a:rPr>
              <a:t>gases</a:t>
            </a: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0" name="Google Shape;90;p15"/>
          <p:cNvGraphicFramePr/>
          <p:nvPr/>
        </p:nvGraphicFramePr>
        <p:xfrm>
          <a:off x="952500" y="211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{92D66F13-B794-493F-B6B5-FB43FA71FD48}</a:tableStyleId>
              </a:tblPr>
              <a:tblGrid>
                <a:gridCol w="3680975"/>
                <a:gridCol w="4020600"/>
                <a:gridCol w="4322950"/>
                <a:gridCol w="4358475"/>
              </a:tblGrid>
              <a:tr h="1459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State of matter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 be compressed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 flow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 change shape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92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Solid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88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Liquid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836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Gas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850" y="4060825"/>
            <a:ext cx="1950050" cy="126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7750" y="6120975"/>
            <a:ext cx="1622150" cy="11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0750" y="7586625"/>
            <a:ext cx="1622150" cy="1307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1" type="subTitle"/>
          </p:nvPr>
        </p:nvSpPr>
        <p:spPr>
          <a:xfrm>
            <a:off x="917950" y="2311225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Solid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>
            <p:ph idx="2" type="body"/>
          </p:nvPr>
        </p:nvSpPr>
        <p:spPr>
          <a:xfrm>
            <a:off x="917950" y="3532225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00" name="Google Shape;100;p16"/>
          <p:cNvSpPr txBox="1"/>
          <p:nvPr>
            <p:ph idx="3" type="subTitle"/>
          </p:nvPr>
        </p:nvSpPr>
        <p:spPr>
          <a:xfrm>
            <a:off x="6558600" y="2311225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Liquid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>
            <p:ph idx="4" type="body"/>
          </p:nvPr>
        </p:nvSpPr>
        <p:spPr>
          <a:xfrm>
            <a:off x="6558600" y="3532225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02" name="Google Shape;102;p16"/>
          <p:cNvSpPr txBox="1"/>
          <p:nvPr>
            <p:ph idx="5" type="subTitle"/>
          </p:nvPr>
        </p:nvSpPr>
        <p:spPr>
          <a:xfrm>
            <a:off x="12199250" y="2311225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Gas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 txBox="1"/>
          <p:nvPr>
            <p:ph idx="6" type="body"/>
          </p:nvPr>
        </p:nvSpPr>
        <p:spPr>
          <a:xfrm>
            <a:off x="12199250" y="3532225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6"/>
          <p:cNvSpPr txBox="1"/>
          <p:nvPr>
            <p:ph type="title"/>
          </p:nvPr>
        </p:nvSpPr>
        <p:spPr>
          <a:xfrm>
            <a:off x="905788" y="935650"/>
            <a:ext cx="16463400" cy="15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Complete the diagram in your notes: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06" name="Google Shape;106;p16"/>
          <p:cNvCxnSpPr/>
          <p:nvPr/>
        </p:nvCxnSpPr>
        <p:spPr>
          <a:xfrm>
            <a:off x="1144450" y="7975525"/>
            <a:ext cx="16122000" cy="27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" name="Google Shape;107;p16"/>
          <p:cNvSpPr txBox="1"/>
          <p:nvPr>
            <p:ph idx="4294967295" type="body"/>
          </p:nvPr>
        </p:nvSpPr>
        <p:spPr>
          <a:xfrm>
            <a:off x="905788" y="8133013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_____________ temperature - particles have ________ _________</a:t>
            </a:r>
            <a:endParaRPr sz="3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917950" y="2311225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Solid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>
            <p:ph idx="3" type="subTitle"/>
          </p:nvPr>
        </p:nvSpPr>
        <p:spPr>
          <a:xfrm>
            <a:off x="6558600" y="2311225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Liquid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>
            <p:ph idx="5" type="subTitle"/>
          </p:nvPr>
        </p:nvSpPr>
        <p:spPr>
          <a:xfrm>
            <a:off x="12199250" y="2311225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Gas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7"/>
          <p:cNvSpPr txBox="1"/>
          <p:nvPr>
            <p:ph type="title"/>
          </p:nvPr>
        </p:nvSpPr>
        <p:spPr>
          <a:xfrm>
            <a:off x="912288" y="796875"/>
            <a:ext cx="16463400" cy="15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Which state change does each arrow represent?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8544" y="4609969"/>
            <a:ext cx="2248100" cy="146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113" y="4609975"/>
            <a:ext cx="2111464" cy="146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56475" y="4457600"/>
            <a:ext cx="1964425" cy="158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7"/>
          <p:cNvCxnSpPr/>
          <p:nvPr/>
        </p:nvCxnSpPr>
        <p:spPr>
          <a:xfrm>
            <a:off x="4484500" y="4706125"/>
            <a:ext cx="28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Google Shape;121;p17"/>
          <p:cNvCxnSpPr/>
          <p:nvPr/>
        </p:nvCxnSpPr>
        <p:spPr>
          <a:xfrm>
            <a:off x="10657200" y="4609975"/>
            <a:ext cx="28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17"/>
          <p:cNvCxnSpPr/>
          <p:nvPr/>
        </p:nvCxnSpPr>
        <p:spPr>
          <a:xfrm>
            <a:off x="4545575" y="6212250"/>
            <a:ext cx="28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23" name="Google Shape;123;p17"/>
          <p:cNvCxnSpPr/>
          <p:nvPr/>
        </p:nvCxnSpPr>
        <p:spPr>
          <a:xfrm>
            <a:off x="10718300" y="6212250"/>
            <a:ext cx="28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is a physical change?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idx="4294967295" type="body"/>
          </p:nvPr>
        </p:nvSpPr>
        <p:spPr>
          <a:xfrm>
            <a:off x="912300" y="18887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 change in the form or arrangement of a substance.  </a:t>
            </a:r>
            <a:endParaRPr sz="3500"/>
          </a:p>
        </p:txBody>
      </p:sp>
      <p:sp>
        <p:nvSpPr>
          <p:cNvPr id="136" name="Google Shape;136;p19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9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38" name="Google Shape;138;p19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40" name="Google Shape;140;p19"/>
          <p:cNvSpPr txBox="1"/>
          <p:nvPr>
            <p:ph idx="5" type="subTitle"/>
          </p:nvPr>
        </p:nvSpPr>
        <p:spPr>
          <a:xfrm>
            <a:off x="12199250" y="308420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42" name="Google Shape;142;p19"/>
          <p:cNvSpPr txBox="1"/>
          <p:nvPr>
            <p:ph type="title"/>
          </p:nvPr>
        </p:nvSpPr>
        <p:spPr>
          <a:xfrm>
            <a:off x="906400" y="890050"/>
            <a:ext cx="13201200" cy="76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Name three physical changes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19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 txBox="1"/>
          <p:nvPr/>
        </p:nvSpPr>
        <p:spPr>
          <a:xfrm>
            <a:off x="906388" y="8753550"/>
            <a:ext cx="59886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Credit: Images from </a:t>
            </a:r>
            <a:r>
              <a:rPr b="1" lang="en-GB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Unsplash</a:t>
            </a:r>
            <a:r>
              <a:rPr b="1" lang="en-GB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6577" y="4995349"/>
            <a:ext cx="3988125" cy="266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8350" y="4809163"/>
            <a:ext cx="2021650" cy="303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135" y="5053089"/>
            <a:ext cx="4519725" cy="254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idx="4294967295" type="body"/>
          </p:nvPr>
        </p:nvSpPr>
        <p:spPr>
          <a:xfrm>
            <a:off x="1092075" y="17941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 change in the ________ or ___________________ of a substance.  </a:t>
            </a:r>
            <a:endParaRPr sz="3500"/>
          </a:p>
        </p:txBody>
      </p:sp>
      <p:sp>
        <p:nvSpPr>
          <p:cNvPr id="155" name="Google Shape;155;p20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Ice cream melting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0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57" name="Google Shape;157;p20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Paper tearing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0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59" name="Google Shape;159;p20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Glass smashing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0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61" name="Google Shape;161;p20"/>
          <p:cNvSpPr txBox="1"/>
          <p:nvPr>
            <p:ph type="title"/>
          </p:nvPr>
        </p:nvSpPr>
        <p:spPr>
          <a:xfrm>
            <a:off x="1196775" y="890050"/>
            <a:ext cx="13201200" cy="76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a physical change?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2" name="Google Shape;16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 txBox="1"/>
          <p:nvPr/>
        </p:nvSpPr>
        <p:spPr>
          <a:xfrm>
            <a:off x="512175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 txBox="1"/>
          <p:nvPr/>
        </p:nvSpPr>
        <p:spPr>
          <a:xfrm>
            <a:off x="906388" y="8753550"/>
            <a:ext cx="59886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Credit: Images from </a:t>
            </a:r>
            <a:r>
              <a:rPr b="1" lang="en-GB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Unsplash</a:t>
            </a:r>
            <a:r>
              <a:rPr b="1" lang="en-GB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6577" y="4995349"/>
            <a:ext cx="3988125" cy="266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8350" y="4809163"/>
            <a:ext cx="2021650" cy="303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135" y="5053089"/>
            <a:ext cx="4519725" cy="254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Is this a physical change?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977350" y="2378550"/>
            <a:ext cx="119613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Water boiling in a saucepan.</a:t>
            </a:r>
            <a:endParaRPr sz="3500"/>
          </a:p>
          <a:p>
            <a:pPr indent="-679450" lvl="0" marL="9144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What particles are present at the start?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What particles are present at the end?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Has the arrangement of the particles changed?</a:t>
            </a:r>
            <a:endParaRPr/>
          </a:p>
        </p:txBody>
      </p:sp>
      <p:sp>
        <p:nvSpPr>
          <p:cNvPr id="175" name="Google Shape;175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Is this a physical change?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1" name="Google Shape;181;p22"/>
          <p:cNvSpPr txBox="1"/>
          <p:nvPr>
            <p:ph idx="1" type="body"/>
          </p:nvPr>
        </p:nvSpPr>
        <p:spPr>
          <a:xfrm>
            <a:off x="198950" y="2658250"/>
            <a:ext cx="119613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Ice melting in my drink.</a:t>
            </a:r>
            <a:endParaRPr sz="3500"/>
          </a:p>
          <a:p>
            <a:pPr indent="-679450" lvl="0" marL="9144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What particles are present at the start?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What particles are present at the end?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Has the arrangement of the particles changed?</a:t>
            </a:r>
            <a:endParaRPr/>
          </a:p>
        </p:txBody>
      </p:sp>
      <p:sp>
        <p:nvSpPr>
          <p:cNvPr id="182" name="Google Shape;18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" name="Google Shape;183;p22"/>
          <p:cNvSpPr txBox="1"/>
          <p:nvPr/>
        </p:nvSpPr>
        <p:spPr>
          <a:xfrm>
            <a:off x="1111513" y="6472725"/>
            <a:ext cx="59886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Credit: image from </a:t>
            </a:r>
            <a:r>
              <a:rPr b="1" lang="en-GB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Unsplash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5525" y="302375"/>
            <a:ext cx="1715951" cy="257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