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Montserrat SemiBold"/>
      <p:regular r:id="rId17"/>
      <p:bold r:id="rId18"/>
      <p:italic r:id="rId19"/>
      <p:boldItalic r:id="rId20"/>
    </p:embeddedFont>
    <p:embeddedFont>
      <p:font typeface="Montserrat"/>
      <p:regular r:id="rId21"/>
      <p:bold r:id="rId22"/>
      <p:italic r:id="rId23"/>
      <p:boldItalic r:id="rId24"/>
    </p:embeddedFont>
    <p:embeddedFont>
      <p:font typeface="Montserrat Medium"/>
      <p:regular r:id="rId25"/>
      <p:bold r:id="rId26"/>
      <p:italic r:id="rId27"/>
      <p:boldItalic r:id="rId28"/>
    </p:embeddedFont>
    <p:embeddedFont>
      <p:font typeface="Merriweather"/>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1E520B-AE52-4B07-BABC-DBFFD817316D}">
  <a:tblStyle styleId="{A51E520B-AE52-4B07-BABC-DBFFD817316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Medium-bold.fntdata"/><Relationship Id="rId25" Type="http://schemas.openxmlformats.org/officeDocument/2006/relationships/font" Target="fonts/MontserratMedium-regular.fntdata"/><Relationship Id="rId28" Type="http://schemas.openxmlformats.org/officeDocument/2006/relationships/font" Target="fonts/MontserratMedium-boldItalic.fntdata"/><Relationship Id="rId27" Type="http://schemas.openxmlformats.org/officeDocument/2006/relationships/font" Target="fonts/MontserratMedium-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erriweather-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erriweather-italic.fntdata"/><Relationship Id="rId30" Type="http://schemas.openxmlformats.org/officeDocument/2006/relationships/font" Target="fonts/Merriweather-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erriweather-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SemiBold-regular.fntdata"/><Relationship Id="rId16" Type="http://schemas.openxmlformats.org/officeDocument/2006/relationships/slide" Target="slides/slide10.xml"/><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6094cd99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6094cd99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733e82c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33e82c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061cf4f6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061cf4f6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4bf30fe0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4bf30fe0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79a65a8e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79a65a8e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349fb42c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349fb42c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4bf88c6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4bf88c6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6094cd9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6094cd9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8" name="Shape 68"/>
        <p:cNvGrpSpPr/>
        <p:nvPr/>
      </p:nvGrpSpPr>
      <p:grpSpPr>
        <a:xfrm>
          <a:off x="0" y="0"/>
          <a:ext cx="0" cy="0"/>
          <a:chOff x="0" y="0"/>
          <a:chExt cx="0" cy="0"/>
        </a:xfrm>
      </p:grpSpPr>
      <p:sp>
        <p:nvSpPr>
          <p:cNvPr id="69" name="Google Shape;69;p11"/>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70" name="Google Shape;70;p11"/>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1000"/>
              </a:spcBef>
              <a:spcAft>
                <a:spcPts val="0"/>
              </a:spcAft>
              <a:buNone/>
              <a:defRPr/>
            </a:lvl3pPr>
            <a:lvl4pPr lvl="3">
              <a:spcBef>
                <a:spcPts val="1000"/>
              </a:spcBef>
              <a:spcAft>
                <a:spcPts val="0"/>
              </a:spcAft>
              <a:buNone/>
              <a:defRPr/>
            </a:lvl4pPr>
            <a:lvl5pPr lvl="4">
              <a:spcBef>
                <a:spcPts val="1000"/>
              </a:spcBef>
              <a:spcAft>
                <a:spcPts val="0"/>
              </a:spcAft>
              <a:buNone/>
              <a:defRPr/>
            </a:lvl5pPr>
            <a:lvl6pPr lvl="5">
              <a:spcBef>
                <a:spcPts val="1000"/>
              </a:spcBef>
              <a:spcAft>
                <a:spcPts val="0"/>
              </a:spcAft>
              <a:buNone/>
              <a:defRPr/>
            </a:lvl6pPr>
            <a:lvl7pPr lvl="6">
              <a:spcBef>
                <a:spcPts val="1000"/>
              </a:spcBef>
              <a:spcAft>
                <a:spcPts val="0"/>
              </a:spcAft>
              <a:buNone/>
              <a:defRPr/>
            </a:lvl7pPr>
            <a:lvl8pPr lvl="7">
              <a:spcBef>
                <a:spcPts val="1000"/>
              </a:spcBef>
              <a:spcAft>
                <a:spcPts val="0"/>
              </a:spcAft>
              <a:buNone/>
              <a:defRPr/>
            </a:lvl8pPr>
            <a:lvl9pPr lvl="8">
              <a:spcBef>
                <a:spcPts val="1000"/>
              </a:spcBef>
              <a:spcAft>
                <a:spcPts val="1000"/>
              </a:spcAft>
              <a:buNone/>
              <a:defRPr/>
            </a:lvl9pPr>
          </a:lstStyle>
          <a:p/>
        </p:txBody>
      </p:sp>
      <p:pic>
        <p:nvPicPr>
          <p:cNvPr id="71" name="Google Shape;71;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sp>
        <p:nvSpPr>
          <p:cNvPr id="73" name="Google Shape;73;p12"/>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800"/>
              <a:buNone/>
              <a:defRPr sz="8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3" name="Google Shape;23;p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7" name="Google Shape;27;p5"/>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28" name="Google Shape;28;p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 name="Google Shape;35;p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37" name="Google Shape;37;p7"/>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8" name="Google Shape;38;p7"/>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nSpc>
                <a:spcPct val="115000"/>
              </a:lnSpc>
              <a:spcBef>
                <a:spcPts val="0"/>
              </a:spcBef>
              <a:spcAft>
                <a:spcPts val="0"/>
              </a:spcAft>
              <a:buSzPts val="1200"/>
              <a:buChar char="●"/>
              <a:defRPr sz="1200"/>
            </a:lvl1pPr>
            <a:lvl2pPr indent="-304800" lvl="1" marL="914400">
              <a:lnSpc>
                <a:spcPct val="115000"/>
              </a:lnSpc>
              <a:spcBef>
                <a:spcPts val="600"/>
              </a:spcBef>
              <a:spcAft>
                <a:spcPts val="0"/>
              </a:spcAft>
              <a:buSzPts val="1200"/>
              <a:buChar char="–"/>
              <a:defRPr sz="1200"/>
            </a:lvl2pPr>
            <a:lvl3pPr indent="-304800" lvl="2" marL="1371600">
              <a:lnSpc>
                <a:spcPct val="115000"/>
              </a:lnSpc>
              <a:spcBef>
                <a:spcPts val="600"/>
              </a:spcBef>
              <a:spcAft>
                <a:spcPts val="0"/>
              </a:spcAft>
              <a:buSzPts val="1200"/>
              <a:buChar char="–"/>
              <a:defRPr sz="1200"/>
            </a:lvl3pPr>
            <a:lvl4pPr indent="-304800" lvl="3" marL="1828800">
              <a:lnSpc>
                <a:spcPct val="115000"/>
              </a:lnSpc>
              <a:spcBef>
                <a:spcPts val="600"/>
              </a:spcBef>
              <a:spcAft>
                <a:spcPts val="0"/>
              </a:spcAft>
              <a:buSzPts val="1200"/>
              <a:buChar char="–"/>
              <a:defRPr sz="1200"/>
            </a:lvl4pPr>
            <a:lvl5pPr indent="-304800" lvl="4" marL="2286000">
              <a:lnSpc>
                <a:spcPct val="115000"/>
              </a:lnSpc>
              <a:spcBef>
                <a:spcPts val="600"/>
              </a:spcBef>
              <a:spcAft>
                <a:spcPts val="0"/>
              </a:spcAft>
              <a:buSzPts val="1200"/>
              <a:buChar char="–"/>
              <a:defRPr/>
            </a:lvl5pPr>
            <a:lvl6pPr indent="-304800" lvl="5" marL="2743200">
              <a:lnSpc>
                <a:spcPct val="115000"/>
              </a:lnSpc>
              <a:spcBef>
                <a:spcPts val="600"/>
              </a:spcBef>
              <a:spcAft>
                <a:spcPts val="0"/>
              </a:spcAft>
              <a:buSzPts val="1200"/>
              <a:buChar char="–"/>
              <a:defRPr/>
            </a:lvl6pPr>
            <a:lvl7pPr indent="-304800" lvl="6" marL="3200400">
              <a:lnSpc>
                <a:spcPct val="115000"/>
              </a:lnSpc>
              <a:spcBef>
                <a:spcPts val="600"/>
              </a:spcBef>
              <a:spcAft>
                <a:spcPts val="0"/>
              </a:spcAft>
              <a:buSzPts val="1200"/>
              <a:buChar char="–"/>
              <a:defRPr sz="1200"/>
            </a:lvl7pPr>
            <a:lvl8pPr indent="-304800" lvl="7" marL="3657600">
              <a:lnSpc>
                <a:spcPct val="115000"/>
              </a:lnSpc>
              <a:spcBef>
                <a:spcPts val="600"/>
              </a:spcBef>
              <a:spcAft>
                <a:spcPts val="0"/>
              </a:spcAft>
              <a:buSzPts val="1200"/>
              <a:buChar char="–"/>
              <a:defRPr sz="1200"/>
            </a:lvl8pPr>
            <a:lvl9pPr indent="-304800" lvl="8" marL="4114800">
              <a:lnSpc>
                <a:spcPct val="115000"/>
              </a:lnSpc>
              <a:spcBef>
                <a:spcPts val="600"/>
              </a:spcBef>
              <a:spcAft>
                <a:spcPts val="600"/>
              </a:spcAft>
              <a:buSzPts val="1200"/>
              <a:buChar char="–"/>
              <a:defRPr sz="1200"/>
            </a:lvl9pPr>
          </a:lstStyle>
          <a:p/>
        </p:txBody>
      </p:sp>
      <p:sp>
        <p:nvSpPr>
          <p:cNvPr id="39" name="Google Shape;39;p7"/>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7"/>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41" name="Google Shape;41;p7"/>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2" name="Google Shape;42;p7"/>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3" name="Shape 43"/>
        <p:cNvGrpSpPr/>
        <p:nvPr/>
      </p:nvGrpSpPr>
      <p:grpSpPr>
        <a:xfrm>
          <a:off x="0" y="0"/>
          <a:ext cx="0" cy="0"/>
          <a:chOff x="0" y="0"/>
          <a:chExt cx="0" cy="0"/>
        </a:xfrm>
      </p:grpSpPr>
      <p:sp>
        <p:nvSpPr>
          <p:cNvPr id="44" name="Google Shape;44;p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8"/>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7" name="Google Shape;47;p8"/>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a:lvl5pPr>
            <a:lvl6pPr indent="-304800" lvl="5" marL="2743200">
              <a:spcBef>
                <a:spcPts val="600"/>
              </a:spcBef>
              <a:spcAft>
                <a:spcPts val="0"/>
              </a:spcAft>
              <a:buSzPts val="1200"/>
              <a:buChar char="–"/>
              <a:defRPr/>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48" name="Google Shape;48;p8"/>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9" name="Google Shape;49;p8"/>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0" name="Google Shape;50;p8"/>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2" name="Google Shape;52;p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3" name="Shape 53"/>
        <p:cNvGrpSpPr/>
        <p:nvPr/>
      </p:nvGrpSpPr>
      <p:grpSpPr>
        <a:xfrm>
          <a:off x="0" y="0"/>
          <a:ext cx="0" cy="0"/>
          <a:chOff x="0" y="0"/>
          <a:chExt cx="0" cy="0"/>
        </a:xfrm>
      </p:grpSpPr>
      <p:sp>
        <p:nvSpPr>
          <p:cNvPr id="54" name="Google Shape;54;p9"/>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9"/>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6" name="Google Shape;56;p9"/>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7" name="Google Shape;57;p9"/>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9"/>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59" name="Google Shape;59;p9"/>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0" name="Google Shape;60;p9"/>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1" name="Google Shape;61;p9"/>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9"/>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63" name="Google Shape;63;p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4" name="Shape 64"/>
        <p:cNvGrpSpPr/>
        <p:nvPr/>
      </p:nvGrpSpPr>
      <p:grpSpPr>
        <a:xfrm>
          <a:off x="0" y="0"/>
          <a:ext cx="0" cy="0"/>
          <a:chOff x="0" y="0"/>
          <a:chExt cx="0" cy="0"/>
        </a:xfrm>
      </p:grpSpPr>
      <p:sp>
        <p:nvSpPr>
          <p:cNvPr id="65" name="Google Shape;65;p10"/>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a:spcBef>
                <a:spcPts val="0"/>
              </a:spcBef>
              <a:spcAft>
                <a:spcPts val="0"/>
              </a:spcAft>
              <a:buSzPts val="22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6" name="Google Shape;66;p10"/>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a:spcBef>
                <a:spcPts val="0"/>
              </a:spcBef>
              <a:spcAft>
                <a:spcPts val="0"/>
              </a:spcAft>
              <a:buSzPts val="1600"/>
              <a:buChar char="●"/>
              <a:defRPr/>
            </a:lvl1pPr>
            <a:lvl2pPr indent="-330200" lvl="1" marL="914400">
              <a:spcBef>
                <a:spcPts val="1000"/>
              </a:spcBef>
              <a:spcAft>
                <a:spcPts val="0"/>
              </a:spcAft>
              <a:buSzPts val="1600"/>
              <a:buChar char="–"/>
              <a:defRPr/>
            </a:lvl2pPr>
            <a:lvl3pPr indent="-317500" lvl="2" marL="1371600">
              <a:spcBef>
                <a:spcPts val="1000"/>
              </a:spcBef>
              <a:spcAft>
                <a:spcPts val="0"/>
              </a:spcAft>
              <a:buSzPts val="1400"/>
              <a:buChar char="–"/>
              <a:defRPr/>
            </a:lvl3pPr>
            <a:lvl4pPr indent="-317500" lvl="3" marL="1828800">
              <a:spcBef>
                <a:spcPts val="800"/>
              </a:spcBef>
              <a:spcAft>
                <a:spcPts val="0"/>
              </a:spcAft>
              <a:buSzPts val="1400"/>
              <a:buChar char="–"/>
              <a:defRPr/>
            </a:lvl4pPr>
            <a:lvl5pPr indent="-304800" lvl="4" marL="2286000">
              <a:spcBef>
                <a:spcPts val="800"/>
              </a:spcBef>
              <a:spcAft>
                <a:spcPts val="0"/>
              </a:spcAft>
              <a:buSzPts val="1200"/>
              <a:buChar char="–"/>
              <a:defRPr sz="1200"/>
            </a:lvl5pPr>
            <a:lvl6pPr indent="-304800" lvl="5" marL="2743200">
              <a:spcBef>
                <a:spcPts val="600"/>
              </a:spcBef>
              <a:spcAft>
                <a:spcPts val="0"/>
              </a:spcAft>
              <a:buSzPts val="1200"/>
              <a:buChar char="–"/>
              <a:defRPr sz="1200"/>
            </a:lvl6pPr>
            <a:lvl7pPr indent="-292100" lvl="6" marL="3200400">
              <a:spcBef>
                <a:spcPts val="600"/>
              </a:spcBef>
              <a:spcAft>
                <a:spcPts val="0"/>
              </a:spcAft>
              <a:buSzPts val="1000"/>
              <a:buChar char="–"/>
              <a:defRPr/>
            </a:lvl7pPr>
            <a:lvl8pPr indent="-292100" lvl="7" marL="3657600">
              <a:spcBef>
                <a:spcPts val="400"/>
              </a:spcBef>
              <a:spcAft>
                <a:spcPts val="0"/>
              </a:spcAft>
              <a:buSzPts val="1000"/>
              <a:buChar char="–"/>
              <a:defRPr/>
            </a:lvl8pPr>
            <a:lvl9pPr indent="-279400" lvl="8" marL="4114800">
              <a:spcBef>
                <a:spcPts val="400"/>
              </a:spcBef>
              <a:spcAft>
                <a:spcPts val="200"/>
              </a:spcAft>
              <a:buSzPts val="800"/>
              <a:buChar char="–"/>
              <a:defRPr/>
            </a:lvl9pPr>
          </a:lstStyle>
          <a:p/>
        </p:txBody>
      </p:sp>
      <p:sp>
        <p:nvSpPr>
          <p:cNvPr id="67" name="Google Shape;67;p1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458975" y="1438150"/>
            <a:ext cx="8226000" cy="1861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The Peterloo Massacre</a:t>
            </a:r>
            <a:endParaRPr>
              <a:solidFill>
                <a:srgbClr val="000000"/>
              </a:solidFill>
            </a:endParaRPr>
          </a:p>
        </p:txBody>
      </p:sp>
      <p:sp>
        <p:nvSpPr>
          <p:cNvPr id="81" name="Google Shape;81;p14"/>
          <p:cNvSpPr txBox="1"/>
          <p:nvPr>
            <p:ph idx="4294967295" type="subTitle"/>
          </p:nvPr>
        </p:nvSpPr>
        <p:spPr>
          <a:xfrm>
            <a:off x="458975" y="4450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History</a:t>
            </a:r>
            <a:r>
              <a:rPr lang="en-GB"/>
              <a:t> </a:t>
            </a:r>
            <a:endParaRPr/>
          </a:p>
          <a:p>
            <a:pPr indent="0" lvl="0" marL="0" rtl="0" algn="l">
              <a:spcBef>
                <a:spcPts val="1000"/>
              </a:spcBef>
              <a:spcAft>
                <a:spcPts val="1000"/>
              </a:spcAft>
              <a:buNone/>
            </a:pPr>
            <a:r>
              <a:rPr lang="en-GB"/>
              <a:t>Year 8 - Lesson 13</a:t>
            </a:r>
            <a:endParaRPr/>
          </a:p>
        </p:txBody>
      </p:sp>
      <p:sp>
        <p:nvSpPr>
          <p:cNvPr id="82" name="Google Shape;82;p14"/>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Mr Arscott</a:t>
            </a:r>
            <a:endParaRPr/>
          </a:p>
        </p:txBody>
      </p:sp>
      <p:sp>
        <p:nvSpPr>
          <p:cNvPr id="83" name="Google Shape;83;p14"/>
          <p:cNvSpPr txBox="1"/>
          <p:nvPr/>
        </p:nvSpPr>
        <p:spPr>
          <a:xfrm>
            <a:off x="458975" y="2630050"/>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800">
                <a:solidFill>
                  <a:srgbClr val="FFFFFF"/>
                </a:solidFill>
                <a:latin typeface="Montserrat"/>
                <a:ea typeface="Montserrat"/>
                <a:cs typeface="Montserrat"/>
                <a:sym typeface="Montserrat"/>
              </a:rPr>
              <a:t>What did the French Revolution mean in Britain?</a:t>
            </a:r>
            <a:endParaRPr sz="1800">
              <a:solidFill>
                <a:srgbClr val="FFFFFF"/>
              </a:solidFill>
              <a:latin typeface="Montserrat"/>
              <a:ea typeface="Montserrat"/>
              <a:cs typeface="Montserrat"/>
              <a:sym typeface="Montserrat"/>
            </a:endParaRPr>
          </a:p>
        </p:txBody>
      </p:sp>
      <p:sp>
        <p:nvSpPr>
          <p:cNvPr id="84" name="Google Shape;84;p1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3"/>
          <p:cNvSpPr txBox="1"/>
          <p:nvPr>
            <p:ph type="title"/>
          </p:nvPr>
        </p:nvSpPr>
        <p:spPr>
          <a:xfrm>
            <a:off x="459000" y="1677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Extension Question</a:t>
            </a:r>
            <a:endParaRPr>
              <a:solidFill>
                <a:srgbClr val="000000"/>
              </a:solidFill>
            </a:endParaRPr>
          </a:p>
        </p:txBody>
      </p:sp>
      <p:sp>
        <p:nvSpPr>
          <p:cNvPr id="150" name="Google Shape;150;p23"/>
          <p:cNvSpPr txBox="1"/>
          <p:nvPr/>
        </p:nvSpPr>
        <p:spPr>
          <a:xfrm>
            <a:off x="391675" y="554525"/>
            <a:ext cx="8226000" cy="88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6. What does Peterloo tell us about British attitudes to political change in 1819?</a:t>
            </a:r>
            <a:endParaRPr sz="1600">
              <a:latin typeface="Montserrat"/>
              <a:ea typeface="Montserrat"/>
              <a:cs typeface="Montserrat"/>
              <a:sym typeface="Montserrat"/>
            </a:endParaRPr>
          </a:p>
          <a:p>
            <a:pPr indent="0" lvl="0" marL="0" rtl="0" algn="l">
              <a:spcBef>
                <a:spcPts val="0"/>
              </a:spcBef>
              <a:spcAft>
                <a:spcPts val="0"/>
              </a:spcAft>
              <a:buNone/>
            </a:pPr>
            <a:r>
              <a:t/>
            </a:r>
            <a:endParaRPr sz="1600">
              <a:latin typeface="Montserrat"/>
              <a:ea typeface="Montserrat"/>
              <a:cs typeface="Montserrat"/>
              <a:sym typeface="Montserrat"/>
            </a:endParaRPr>
          </a:p>
          <a:p>
            <a:pPr indent="0" lvl="0" marL="0" rtl="0" algn="l">
              <a:lnSpc>
                <a:spcPct val="140000"/>
              </a:lnSpc>
              <a:spcBef>
                <a:spcPts val="0"/>
              </a:spcBef>
              <a:spcAft>
                <a:spcPts val="0"/>
              </a:spcAft>
              <a:buNone/>
            </a:pPr>
            <a:r>
              <a:rPr lang="en-GB" sz="1500">
                <a:solidFill>
                  <a:srgbClr val="222222"/>
                </a:solidFill>
                <a:latin typeface="Montserrat"/>
                <a:ea typeface="Montserrat"/>
                <a:cs typeface="Montserrat"/>
                <a:sym typeface="Montserrat"/>
              </a:rPr>
              <a:t>Use the sentence starters and key words below to answer this question</a:t>
            </a:r>
            <a:endParaRPr sz="1500">
              <a:latin typeface="Montserrat"/>
              <a:ea typeface="Montserrat"/>
              <a:cs typeface="Montserrat"/>
              <a:sym typeface="Montserrat"/>
            </a:endParaRPr>
          </a:p>
        </p:txBody>
      </p:sp>
      <p:graphicFrame>
        <p:nvGraphicFramePr>
          <p:cNvPr id="151" name="Google Shape;151;p23"/>
          <p:cNvGraphicFramePr/>
          <p:nvPr/>
        </p:nvGraphicFramePr>
        <p:xfrm>
          <a:off x="504838" y="1438150"/>
          <a:ext cx="3000000" cy="3000000"/>
        </p:xfrm>
        <a:graphic>
          <a:graphicData uri="http://schemas.openxmlformats.org/drawingml/2006/table">
            <a:tbl>
              <a:tblPr>
                <a:noFill/>
                <a:tableStyleId>{A51E520B-AE52-4B07-BABC-DBFFD817316D}</a:tableStyleId>
              </a:tblPr>
              <a:tblGrid>
                <a:gridCol w="5682425"/>
                <a:gridCol w="2432700"/>
              </a:tblGrid>
              <a:tr h="381000">
                <a:tc>
                  <a:txBody>
                    <a:bodyPr/>
                    <a:lstStyle/>
                    <a:p>
                      <a:pPr indent="0" lvl="0" marL="0" rtl="0" algn="l">
                        <a:lnSpc>
                          <a:spcPct val="140000"/>
                        </a:lnSpc>
                        <a:spcBef>
                          <a:spcPts val="0"/>
                        </a:spcBef>
                        <a:spcAft>
                          <a:spcPts val="0"/>
                        </a:spcAft>
                        <a:buNone/>
                      </a:pPr>
                      <a:r>
                        <a:rPr b="1" lang="en-GB" sz="1200">
                          <a:latin typeface="Montserrat"/>
                          <a:ea typeface="Montserrat"/>
                          <a:cs typeface="Montserrat"/>
                          <a:sym typeface="Montserrat"/>
                        </a:rPr>
                        <a:t>Sentence starters:</a:t>
                      </a:r>
                      <a:endParaRPr b="1" sz="1200">
                        <a:latin typeface="Montserrat"/>
                        <a:ea typeface="Montserrat"/>
                        <a:cs typeface="Montserrat"/>
                        <a:sym typeface="Montserrat"/>
                      </a:endParaRPr>
                    </a:p>
                  </a:txBody>
                  <a:tcPr marT="63500" marB="63500" marR="63500" marL="63500">
                    <a:solidFill>
                      <a:srgbClr val="FFFFFF"/>
                    </a:solidFill>
                  </a:tcPr>
                </a:tc>
                <a:tc>
                  <a:txBody>
                    <a:bodyPr/>
                    <a:lstStyle/>
                    <a:p>
                      <a:pPr indent="0" lvl="0" marL="0" rtl="0" algn="l">
                        <a:lnSpc>
                          <a:spcPct val="140000"/>
                        </a:lnSpc>
                        <a:spcBef>
                          <a:spcPts val="0"/>
                        </a:spcBef>
                        <a:spcAft>
                          <a:spcPts val="0"/>
                        </a:spcAft>
                        <a:buNone/>
                      </a:pPr>
                      <a:r>
                        <a:rPr b="1" lang="en-GB" sz="1200">
                          <a:latin typeface="Montserrat"/>
                          <a:ea typeface="Montserrat"/>
                          <a:cs typeface="Montserrat"/>
                          <a:sym typeface="Montserrat"/>
                        </a:rPr>
                        <a:t>Key words</a:t>
                      </a:r>
                      <a:endParaRPr b="1" sz="1200">
                        <a:latin typeface="Montserrat"/>
                        <a:ea typeface="Montserrat"/>
                        <a:cs typeface="Montserrat"/>
                        <a:sym typeface="Montserrat"/>
                      </a:endParaRPr>
                    </a:p>
                  </a:txBody>
                  <a:tcPr marT="63500" marB="63500" marR="63500" marL="63500">
                    <a:solidFill>
                      <a:srgbClr val="FFFFFF"/>
                    </a:solidFill>
                  </a:tcPr>
                </a:tc>
              </a:tr>
              <a:tr h="2853525">
                <a:tc>
                  <a:txBody>
                    <a:bodyPr/>
                    <a:lstStyle/>
                    <a:p>
                      <a:pPr indent="0" lvl="0" marL="0" rtl="0" algn="l">
                        <a:lnSpc>
                          <a:spcPct val="140000"/>
                        </a:lnSpc>
                        <a:spcBef>
                          <a:spcPts val="0"/>
                        </a:spcBef>
                        <a:spcAft>
                          <a:spcPts val="0"/>
                        </a:spcAft>
                        <a:buNone/>
                      </a:pPr>
                      <a:r>
                        <a:rPr i="1" lang="en-GB" sz="1600">
                          <a:latin typeface="Montserrat"/>
                          <a:ea typeface="Montserrat"/>
                          <a:cs typeface="Montserrat"/>
                          <a:sym typeface="Montserrat"/>
                        </a:rPr>
                        <a:t>Some British people wanted Britain’s political system to change. For example…</a:t>
                      </a:r>
                      <a:endParaRPr i="1" sz="1600">
                        <a:latin typeface="Montserrat"/>
                        <a:ea typeface="Montserrat"/>
                        <a:cs typeface="Montserrat"/>
                        <a:sym typeface="Montserrat"/>
                      </a:endParaRPr>
                    </a:p>
                    <a:p>
                      <a:pPr indent="0" lvl="0" marL="0" rtl="0" algn="l">
                        <a:lnSpc>
                          <a:spcPct val="140000"/>
                        </a:lnSpc>
                        <a:spcBef>
                          <a:spcPts val="0"/>
                        </a:spcBef>
                        <a:spcAft>
                          <a:spcPts val="0"/>
                        </a:spcAft>
                        <a:buNone/>
                      </a:pPr>
                      <a:r>
                        <a:rPr i="1" lang="en-GB" sz="1600">
                          <a:latin typeface="Montserrat"/>
                          <a:ea typeface="Montserrat"/>
                          <a:cs typeface="Montserrat"/>
                          <a:sym typeface="Montserrat"/>
                        </a:rPr>
                        <a:t>These people are likely to have seen Peterloo as...</a:t>
                      </a:r>
                      <a:endParaRPr i="1" sz="1600">
                        <a:latin typeface="Montserrat"/>
                        <a:ea typeface="Montserrat"/>
                        <a:cs typeface="Montserrat"/>
                        <a:sym typeface="Montserrat"/>
                      </a:endParaRPr>
                    </a:p>
                    <a:p>
                      <a:pPr indent="0" lvl="0" marL="0" rtl="0" algn="l">
                        <a:lnSpc>
                          <a:spcPct val="14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40000"/>
                        </a:lnSpc>
                        <a:spcBef>
                          <a:spcPts val="0"/>
                        </a:spcBef>
                        <a:spcAft>
                          <a:spcPts val="0"/>
                        </a:spcAft>
                        <a:buNone/>
                      </a:pPr>
                      <a:r>
                        <a:t/>
                      </a:r>
                      <a:endParaRPr i="1" sz="1600">
                        <a:latin typeface="Montserrat"/>
                        <a:ea typeface="Montserrat"/>
                        <a:cs typeface="Montserrat"/>
                        <a:sym typeface="Montserrat"/>
                      </a:endParaRPr>
                    </a:p>
                    <a:p>
                      <a:pPr indent="0" lvl="0" marL="0" rtl="0" algn="l">
                        <a:lnSpc>
                          <a:spcPct val="140000"/>
                        </a:lnSpc>
                        <a:spcBef>
                          <a:spcPts val="0"/>
                        </a:spcBef>
                        <a:spcAft>
                          <a:spcPts val="0"/>
                        </a:spcAft>
                        <a:buNone/>
                      </a:pPr>
                      <a:r>
                        <a:rPr i="1" lang="en-GB" sz="1600">
                          <a:latin typeface="Montserrat"/>
                          <a:ea typeface="Montserrat"/>
                          <a:cs typeface="Montserrat"/>
                          <a:sym typeface="Montserrat"/>
                        </a:rPr>
                        <a:t>Other British people were scared of political change. For example…</a:t>
                      </a:r>
                      <a:endParaRPr i="1" sz="1600">
                        <a:latin typeface="Montserrat"/>
                        <a:ea typeface="Montserrat"/>
                        <a:cs typeface="Montserrat"/>
                        <a:sym typeface="Montserrat"/>
                      </a:endParaRPr>
                    </a:p>
                    <a:p>
                      <a:pPr indent="0" lvl="0" marL="0" rtl="0" algn="l">
                        <a:lnSpc>
                          <a:spcPct val="140000"/>
                        </a:lnSpc>
                        <a:spcBef>
                          <a:spcPts val="0"/>
                        </a:spcBef>
                        <a:spcAft>
                          <a:spcPts val="0"/>
                        </a:spcAft>
                        <a:buNone/>
                      </a:pPr>
                      <a:r>
                        <a:rPr i="1" lang="en-GB" sz="1600">
                          <a:latin typeface="Montserrat"/>
                          <a:ea typeface="Montserrat"/>
                          <a:cs typeface="Montserrat"/>
                          <a:sym typeface="Montserrat"/>
                        </a:rPr>
                        <a:t>These people were likely to see Peterloo as...</a:t>
                      </a:r>
                      <a:endParaRPr i="1" sz="1600">
                        <a:latin typeface="Montserrat"/>
                        <a:ea typeface="Montserrat"/>
                        <a:cs typeface="Montserrat"/>
                        <a:sym typeface="Montserrat"/>
                      </a:endParaRPr>
                    </a:p>
                  </a:txBody>
                  <a:tcPr marT="63500" marB="63500" marR="63500" marL="63500"/>
                </a:tc>
                <a:tc>
                  <a:txBody>
                    <a:bodyPr/>
                    <a:lstStyle/>
                    <a:p>
                      <a:pPr indent="0" lvl="0" marL="0" rtl="0" algn="l">
                        <a:lnSpc>
                          <a:spcPct val="140000"/>
                        </a:lnSpc>
                        <a:spcBef>
                          <a:spcPts val="0"/>
                        </a:spcBef>
                        <a:spcAft>
                          <a:spcPts val="0"/>
                        </a:spcAft>
                        <a:buNone/>
                      </a:pPr>
                      <a:r>
                        <a:rPr lang="en-GB">
                          <a:latin typeface="Montserrat"/>
                          <a:ea typeface="Montserrat"/>
                          <a:cs typeface="Montserrat"/>
                          <a:sym typeface="Montserrat"/>
                        </a:rPr>
                        <a:t>-Working class</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-Middle class</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-Upper class</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-Massacre </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-Blame</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-Fear</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-Revolution</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-Riot</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-Crowd</a:t>
                      </a:r>
                      <a:endParaRPr>
                        <a:latin typeface="Montserrat"/>
                        <a:ea typeface="Montserrat"/>
                        <a:cs typeface="Montserrat"/>
                        <a:sym typeface="Montserrat"/>
                      </a:endParaRPr>
                    </a:p>
                    <a:p>
                      <a:pPr indent="0" lvl="0" marL="0" rtl="0" algn="l">
                        <a:lnSpc>
                          <a:spcPct val="140000"/>
                        </a:lnSpc>
                        <a:spcBef>
                          <a:spcPts val="0"/>
                        </a:spcBef>
                        <a:spcAft>
                          <a:spcPts val="0"/>
                        </a:spcAft>
                        <a:buNone/>
                      </a:pPr>
                      <a:r>
                        <a:rPr lang="en-GB">
                          <a:latin typeface="Montserrat"/>
                          <a:ea typeface="Montserrat"/>
                          <a:cs typeface="Montserrat"/>
                          <a:sym typeface="Montserrat"/>
                        </a:rPr>
                        <a:t>-Violent</a:t>
                      </a:r>
                      <a:endParaRPr>
                        <a:latin typeface="Montserrat"/>
                        <a:ea typeface="Montserrat"/>
                        <a:cs typeface="Montserrat"/>
                        <a:sym typeface="Montserrat"/>
                      </a:endParaRPr>
                    </a:p>
                  </a:txBody>
                  <a:tcPr marT="63500" marB="63500" marR="63500" marL="6350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idx="1" type="body"/>
          </p:nvPr>
        </p:nvSpPr>
        <p:spPr>
          <a:xfrm>
            <a:off x="168650" y="763050"/>
            <a:ext cx="4862100" cy="38559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This British cartoon was created in 1819. This is four years after Napoleon had been defeated at the Battle of Waterloo and the French Revolution could definitely be said to have ended. Can you see any clues which suggest that some people in Britain were still scared of the French Revolution? The monster on the left is meant to look like a guillotine and is wearing a revolutionary cap. The people on the right are meant to represent the wealthy and powerful people of Britain.</a:t>
            </a:r>
            <a:endParaRPr sz="1800"/>
          </a:p>
        </p:txBody>
      </p:sp>
      <p:sp>
        <p:nvSpPr>
          <p:cNvPr id="90" name="Google Shape;90;p15"/>
          <p:cNvSpPr txBox="1"/>
          <p:nvPr/>
        </p:nvSpPr>
        <p:spPr>
          <a:xfrm>
            <a:off x="56900" y="88050"/>
            <a:ext cx="5401800" cy="522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a:latin typeface="Montserrat"/>
                <a:ea typeface="Montserrat"/>
                <a:cs typeface="Montserrat"/>
                <a:sym typeface="Montserrat"/>
              </a:rPr>
              <a:t>What can you see?</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96" name="Google Shape;96;p16"/>
          <p:cNvSpPr txBox="1"/>
          <p:nvPr>
            <p:ph idx="1" type="body"/>
          </p:nvPr>
        </p:nvSpPr>
        <p:spPr>
          <a:xfrm>
            <a:off x="394225" y="821275"/>
            <a:ext cx="5190600" cy="3857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In the early stages of the French Revolution, British people had different reactions to the radical changes. Whilst Britain was at war with France most Britons agreed that firstly they did not want Britain to experience a violent and chaotic period like the terror and secondly, that Britain should be proud that it was helping to defeat Napoleon. However, once Napoleon was defeated at Waterloo, British disagreements about revolutionary changes started to reappear.</a:t>
            </a:r>
            <a:endParaRPr sz="1700"/>
          </a:p>
        </p:txBody>
      </p:sp>
      <p:sp>
        <p:nvSpPr>
          <p:cNvPr id="97" name="Google Shape;97;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98" name="Google Shape;98;p16"/>
          <p:cNvSpPr txBox="1"/>
          <p:nvPr/>
        </p:nvSpPr>
        <p:spPr>
          <a:xfrm>
            <a:off x="469650" y="183725"/>
            <a:ext cx="5401800" cy="522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a:latin typeface="Montserrat"/>
                <a:ea typeface="Montserrat"/>
                <a:cs typeface="Montserrat"/>
                <a:sym typeface="Montserrat"/>
              </a:rPr>
              <a:t>Attitudes to revolution</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04" name="Google Shape;104;p17"/>
          <p:cNvSpPr txBox="1"/>
          <p:nvPr>
            <p:ph idx="1" type="body"/>
          </p:nvPr>
        </p:nvSpPr>
        <p:spPr>
          <a:xfrm>
            <a:off x="299850" y="786325"/>
            <a:ext cx="5562600" cy="38571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700"/>
              <a:t>By 1815, Britain was experiencing huge changes. More and more people were living in cities and working in new </a:t>
            </a:r>
            <a:r>
              <a:rPr b="1" lang="en-GB" sz="1700"/>
              <a:t>industries</a:t>
            </a:r>
            <a:r>
              <a:rPr lang="en-GB" sz="1700"/>
              <a:t>. In fact, entire new cities had developed which a hundred years before had been villages. Manchester was the clearest example of this. Between 1750 and 1800 the population increased from 18,000 to 90,000 people. In these growing cities, new social groups had developed. These included the wealthy </a:t>
            </a:r>
            <a:r>
              <a:rPr b="1" lang="en-GB" sz="1700"/>
              <a:t>middle classes</a:t>
            </a:r>
            <a:r>
              <a:rPr lang="en-GB" sz="1700"/>
              <a:t> who owned their own property. </a:t>
            </a:r>
            <a:r>
              <a:rPr lang="en-GB" sz="1700"/>
              <a:t>An even</a:t>
            </a:r>
            <a:endParaRPr/>
          </a:p>
        </p:txBody>
      </p:sp>
      <p:sp>
        <p:nvSpPr>
          <p:cNvPr id="105" name="Google Shape;105;p17"/>
          <p:cNvSpPr txBox="1"/>
          <p:nvPr/>
        </p:nvSpPr>
        <p:spPr>
          <a:xfrm>
            <a:off x="209300" y="240450"/>
            <a:ext cx="5401800" cy="522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a:latin typeface="Montserrat"/>
                <a:ea typeface="Montserrat"/>
                <a:cs typeface="Montserrat"/>
                <a:sym typeface="Montserrat"/>
              </a:rPr>
              <a:t>A changing Britain</a:t>
            </a:r>
            <a:endParaRPr b="1"/>
          </a:p>
        </p:txBody>
      </p:sp>
      <p:sp>
        <p:nvSpPr>
          <p:cNvPr id="106" name="Google Shape;106;p17"/>
          <p:cNvSpPr txBox="1"/>
          <p:nvPr/>
        </p:nvSpPr>
        <p:spPr>
          <a:xfrm>
            <a:off x="223650" y="4029700"/>
            <a:ext cx="8278800" cy="3000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lang="en-GB" sz="1700">
                <a:solidFill>
                  <a:schemeClr val="dk2"/>
                </a:solidFill>
                <a:latin typeface="Montserrat"/>
                <a:ea typeface="Montserrat"/>
                <a:cs typeface="Montserrat"/>
                <a:sym typeface="Montserrat"/>
              </a:rPr>
              <a:t>larger social group was the </a:t>
            </a:r>
            <a:r>
              <a:rPr b="1" lang="en-GB" sz="1700">
                <a:solidFill>
                  <a:schemeClr val="dk2"/>
                </a:solidFill>
                <a:latin typeface="Montserrat"/>
                <a:ea typeface="Montserrat"/>
                <a:cs typeface="Montserrat"/>
                <a:sym typeface="Montserrat"/>
              </a:rPr>
              <a:t>working class</a:t>
            </a:r>
            <a:r>
              <a:rPr lang="en-GB" sz="1700">
                <a:solidFill>
                  <a:schemeClr val="dk2"/>
                </a:solidFill>
                <a:latin typeface="Montserrat"/>
                <a:ea typeface="Montserrat"/>
                <a:cs typeface="Montserrat"/>
                <a:sym typeface="Montserrat"/>
              </a:rPr>
              <a:t>. These people were poorer and earned wages working in factories.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12" name="Google Shape;112;p18"/>
          <p:cNvSpPr txBox="1"/>
          <p:nvPr>
            <p:ph idx="1" type="body"/>
          </p:nvPr>
        </p:nvSpPr>
        <p:spPr>
          <a:xfrm>
            <a:off x="289450" y="563700"/>
            <a:ext cx="8606400" cy="4402500"/>
          </a:xfrm>
          <a:prstGeom prst="rect">
            <a:avLst/>
          </a:prstGeom>
        </p:spPr>
        <p:txBody>
          <a:bodyPr anchorCtr="0" anchor="t" bIns="0" lIns="0" spcFirstLastPara="1" rIns="0" wrap="square" tIns="0">
            <a:noAutofit/>
          </a:bodyPr>
          <a:lstStyle/>
          <a:p>
            <a:pPr indent="0" lvl="0" marL="0" rtl="0" algn="l">
              <a:lnSpc>
                <a:spcPct val="140000"/>
              </a:lnSpc>
              <a:spcBef>
                <a:spcPts val="1000"/>
              </a:spcBef>
              <a:spcAft>
                <a:spcPts val="0"/>
              </a:spcAft>
              <a:buNone/>
            </a:pPr>
            <a:r>
              <a:rPr lang="en-GB" sz="1650"/>
              <a:t>Once war was over, some people in the middle and working classes thought that the way Britain was governed should now change too. Britain already had a parliament but only a small number of wealthy men could vote for the members of parliament. After 1815 middle and working class people started asking to have the vote as well. Britain’s rulers were unsure how they should respond.</a:t>
            </a:r>
            <a:endParaRPr sz="1650"/>
          </a:p>
          <a:p>
            <a:pPr indent="0" lvl="0" marL="0" rtl="0" algn="l">
              <a:lnSpc>
                <a:spcPct val="140000"/>
              </a:lnSpc>
              <a:spcBef>
                <a:spcPts val="1000"/>
              </a:spcBef>
              <a:spcAft>
                <a:spcPts val="0"/>
              </a:spcAft>
              <a:buNone/>
            </a:pPr>
            <a:r>
              <a:rPr lang="en-GB" sz="1650"/>
              <a:t>In 1819 a large meeting took place in an open space in Manchester called St Peter’s Fields.  The crowd was mainly made up of poor workers and other members of the working class who had recently lost jobs. They wanted the vote so they could elect rulers who would help the poor. The local government in Manchester was worried this crowd might turn into a violent mob so asked the army to watch the meeting.</a:t>
            </a:r>
            <a:endParaRPr sz="1650"/>
          </a:p>
          <a:p>
            <a:pPr indent="0" lvl="0" marL="0" rtl="0" algn="l">
              <a:lnSpc>
                <a:spcPct val="140000"/>
              </a:lnSpc>
              <a:spcBef>
                <a:spcPts val="1000"/>
              </a:spcBef>
              <a:spcAft>
                <a:spcPts val="0"/>
              </a:spcAft>
              <a:buNone/>
            </a:pPr>
            <a:r>
              <a:t/>
            </a:r>
            <a:endParaRPr sz="1650"/>
          </a:p>
          <a:p>
            <a:pPr indent="0" lvl="0" marL="0" rtl="0" algn="l">
              <a:lnSpc>
                <a:spcPct val="140000"/>
              </a:lnSpc>
              <a:spcBef>
                <a:spcPts val="1000"/>
              </a:spcBef>
              <a:spcAft>
                <a:spcPts val="1000"/>
              </a:spcAft>
              <a:buNone/>
            </a:pPr>
            <a:r>
              <a:t/>
            </a:r>
            <a:endParaRPr sz="1650"/>
          </a:p>
        </p:txBody>
      </p:sp>
      <p:sp>
        <p:nvSpPr>
          <p:cNvPr id="113" name="Google Shape;113;p18"/>
          <p:cNvSpPr txBox="1"/>
          <p:nvPr/>
        </p:nvSpPr>
        <p:spPr>
          <a:xfrm>
            <a:off x="213250" y="117300"/>
            <a:ext cx="5401800" cy="522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a:latin typeface="Montserrat"/>
                <a:ea typeface="Montserrat"/>
                <a:cs typeface="Montserrat"/>
                <a:sym typeface="Montserrat"/>
              </a:rPr>
              <a:t>Calls for change</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19" name="Google Shape;119;p19"/>
          <p:cNvSpPr txBox="1"/>
          <p:nvPr>
            <p:ph idx="1" type="body"/>
          </p:nvPr>
        </p:nvSpPr>
        <p:spPr>
          <a:xfrm>
            <a:off x="329200" y="739025"/>
            <a:ext cx="4080900" cy="3879000"/>
          </a:xfrm>
          <a:prstGeom prst="rect">
            <a:avLst/>
          </a:prstGeom>
        </p:spPr>
        <p:txBody>
          <a:bodyPr anchorCtr="0" anchor="t" bIns="0" lIns="0" spcFirstLastPara="1" rIns="0" wrap="square" tIns="0">
            <a:noAutofit/>
          </a:bodyPr>
          <a:lstStyle/>
          <a:p>
            <a:pPr indent="0" lvl="0" marL="0" rtl="0" algn="l">
              <a:lnSpc>
                <a:spcPct val="140000"/>
              </a:lnSpc>
              <a:spcBef>
                <a:spcPts val="1000"/>
              </a:spcBef>
              <a:spcAft>
                <a:spcPts val="1000"/>
              </a:spcAft>
              <a:buNone/>
            </a:pPr>
            <a:r>
              <a:rPr lang="en-GB" sz="1700"/>
              <a:t>It’s unclear exactly what happened next but for some reason the army rode into the crowd on horseback. 400 people were wounded and eleven people were killed including two women and a child. At the time this was seen as a shocking use of violence by a government against its </a:t>
            </a:r>
            <a:endParaRPr sz="1700"/>
          </a:p>
        </p:txBody>
      </p:sp>
      <p:sp>
        <p:nvSpPr>
          <p:cNvPr id="120" name="Google Shape;120;p19"/>
          <p:cNvSpPr txBox="1"/>
          <p:nvPr/>
        </p:nvSpPr>
        <p:spPr>
          <a:xfrm>
            <a:off x="253000" y="216425"/>
            <a:ext cx="5401800" cy="522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a:latin typeface="Montserrat"/>
                <a:ea typeface="Montserrat"/>
                <a:cs typeface="Montserrat"/>
                <a:sym typeface="Montserrat"/>
              </a:rPr>
              <a:t>The ‘Peterloo’ Massacre</a:t>
            </a:r>
            <a:endParaRPr b="1"/>
          </a:p>
        </p:txBody>
      </p:sp>
      <p:sp>
        <p:nvSpPr>
          <p:cNvPr id="121" name="Google Shape;121;p19"/>
          <p:cNvSpPr txBox="1"/>
          <p:nvPr>
            <p:ph idx="1" type="body"/>
          </p:nvPr>
        </p:nvSpPr>
        <p:spPr>
          <a:xfrm>
            <a:off x="329200" y="3646950"/>
            <a:ext cx="8249400" cy="1228200"/>
          </a:xfrm>
          <a:prstGeom prst="rect">
            <a:avLst/>
          </a:prstGeom>
        </p:spPr>
        <p:txBody>
          <a:bodyPr anchorCtr="0" anchor="t" bIns="0" lIns="0" spcFirstLastPara="1" rIns="0" wrap="square" tIns="0">
            <a:noAutofit/>
          </a:bodyPr>
          <a:lstStyle/>
          <a:p>
            <a:pPr indent="0" lvl="0" marL="0" rtl="0" algn="l">
              <a:lnSpc>
                <a:spcPct val="140000"/>
              </a:lnSpc>
              <a:spcBef>
                <a:spcPts val="1000"/>
              </a:spcBef>
              <a:spcAft>
                <a:spcPts val="1000"/>
              </a:spcAft>
              <a:buNone/>
            </a:pPr>
            <a:r>
              <a:rPr lang="en-GB" sz="1700"/>
              <a:t>own people. The event became known as the ‘Peterloo Massacre’. This name was used to criticise the soldiers who used unnecessary violence as a contrast to the brave soldiers who fought at Waterloo.</a:t>
            </a: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000000"/>
                </a:solidFill>
              </a:rPr>
              <a:t>Glossary</a:t>
            </a:r>
            <a:endParaRPr>
              <a:solidFill>
                <a:srgbClr val="000000"/>
              </a:solidFill>
            </a:endParaRPr>
          </a:p>
        </p:txBody>
      </p:sp>
      <p:sp>
        <p:nvSpPr>
          <p:cNvPr id="127" name="Google Shape;127;p20"/>
          <p:cNvSpPr txBox="1"/>
          <p:nvPr/>
        </p:nvSpPr>
        <p:spPr>
          <a:xfrm>
            <a:off x="403050" y="830400"/>
            <a:ext cx="8471100" cy="3241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800">
                <a:latin typeface="Montserrat"/>
                <a:ea typeface="Montserrat"/>
                <a:cs typeface="Montserrat"/>
                <a:sym typeface="Montserrat"/>
              </a:rPr>
              <a:t>Industries: </a:t>
            </a:r>
            <a:r>
              <a:rPr lang="en-GB" sz="1800">
                <a:latin typeface="Montserrat"/>
                <a:ea typeface="Montserrat"/>
                <a:cs typeface="Montserrat"/>
                <a:sym typeface="Montserrat"/>
              </a:rPr>
              <a:t>types of work which normally manufacture (make) things using machines.</a:t>
            </a:r>
            <a:endParaRPr sz="1800">
              <a:latin typeface="Montserrat"/>
              <a:ea typeface="Montserrat"/>
              <a:cs typeface="Montserrat"/>
              <a:sym typeface="Montserrat"/>
            </a:endParaRPr>
          </a:p>
          <a:p>
            <a:pPr indent="0" lvl="0" marL="0" rtl="0" algn="l">
              <a:lnSpc>
                <a:spcPct val="150000"/>
              </a:lnSpc>
              <a:spcBef>
                <a:spcPts val="0"/>
              </a:spcBef>
              <a:spcAft>
                <a:spcPts val="0"/>
              </a:spcAft>
              <a:buNone/>
            </a:pPr>
            <a:r>
              <a:rPr b="1" lang="en-GB" sz="1800">
                <a:latin typeface="Montserrat"/>
                <a:ea typeface="Montserrat"/>
                <a:cs typeface="Montserrat"/>
                <a:sym typeface="Montserrat"/>
              </a:rPr>
              <a:t>Middle class: </a:t>
            </a:r>
            <a:r>
              <a:rPr lang="en-GB" sz="1800">
                <a:latin typeface="Montserrat"/>
                <a:ea typeface="Montserrat"/>
                <a:cs typeface="Montserrat"/>
                <a:sym typeface="Montserrat"/>
              </a:rPr>
              <a:t>a social group who are relatively wealthy and often work as doctors, lawyers or merchants. During this period some members of the middle class became very wealthy as factory owners. (Also known as the bourgeoisie.)</a:t>
            </a:r>
            <a:endParaRPr sz="1800">
              <a:latin typeface="Montserrat"/>
              <a:ea typeface="Montserrat"/>
              <a:cs typeface="Montserrat"/>
              <a:sym typeface="Montserrat"/>
            </a:endParaRPr>
          </a:p>
          <a:p>
            <a:pPr indent="0" lvl="0" marL="0" rtl="0" algn="l">
              <a:lnSpc>
                <a:spcPct val="150000"/>
              </a:lnSpc>
              <a:spcBef>
                <a:spcPts val="0"/>
              </a:spcBef>
              <a:spcAft>
                <a:spcPts val="0"/>
              </a:spcAft>
              <a:buNone/>
            </a:pPr>
            <a:r>
              <a:rPr b="1" lang="en-GB" sz="1800">
                <a:latin typeface="Montserrat"/>
                <a:ea typeface="Montserrat"/>
                <a:cs typeface="Montserrat"/>
                <a:sym typeface="Montserrat"/>
              </a:rPr>
              <a:t>Working class: </a:t>
            </a:r>
            <a:r>
              <a:rPr lang="en-GB" sz="1800">
                <a:latin typeface="Montserrat"/>
                <a:ea typeface="Montserrat"/>
                <a:cs typeface="Montserrat"/>
                <a:sym typeface="Montserrat"/>
              </a:rPr>
              <a:t>a social group who live in cities and towns. During this period they often earned so little money they lived in poverty. (During the French Revolution this group was known as the sans culottes.)</a:t>
            </a:r>
            <a:endParaRPr sz="1800">
              <a:latin typeface="Montserrat"/>
              <a:ea typeface="Montserrat"/>
              <a:cs typeface="Montserrat"/>
              <a:sym typeface="Montserrat"/>
            </a:endParaRPr>
          </a:p>
        </p:txBody>
      </p:sp>
      <p:sp>
        <p:nvSpPr>
          <p:cNvPr id="128" name="Google Shape;128;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34" name="Google Shape;134;p21"/>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2800">
                <a:solidFill>
                  <a:srgbClr val="000000"/>
                </a:solidFill>
              </a:rPr>
              <a:t>Comprehension Questions</a:t>
            </a:r>
            <a:endParaRPr sz="2800">
              <a:solidFill>
                <a:srgbClr val="000000"/>
              </a:solidFill>
            </a:endParaRPr>
          </a:p>
        </p:txBody>
      </p:sp>
      <p:sp>
        <p:nvSpPr>
          <p:cNvPr id="135" name="Google Shape;135;p21"/>
          <p:cNvSpPr txBox="1"/>
          <p:nvPr>
            <p:ph idx="1" type="body"/>
          </p:nvPr>
        </p:nvSpPr>
        <p:spPr>
          <a:xfrm>
            <a:off x="458975" y="980950"/>
            <a:ext cx="8226000" cy="2981100"/>
          </a:xfrm>
          <a:prstGeom prst="rect">
            <a:avLst/>
          </a:prstGeom>
        </p:spPr>
        <p:txBody>
          <a:bodyPr anchorCtr="0" anchor="t" bIns="0" lIns="0" spcFirstLastPara="1" rIns="0" wrap="square" tIns="0">
            <a:noAutofit/>
          </a:bodyPr>
          <a:lstStyle/>
          <a:p>
            <a:pPr indent="-355600" lvl="0" marL="457200" rtl="0" algn="l">
              <a:lnSpc>
                <a:spcPct val="100000"/>
              </a:lnSpc>
              <a:spcBef>
                <a:spcPts val="0"/>
              </a:spcBef>
              <a:spcAft>
                <a:spcPts val="0"/>
              </a:spcAft>
              <a:buClr>
                <a:srgbClr val="000000"/>
              </a:buClr>
              <a:buSzPts val="2000"/>
              <a:buAutoNum type="arabicPeriod"/>
            </a:pPr>
            <a:r>
              <a:rPr lang="en-GB" sz="2000">
                <a:solidFill>
                  <a:srgbClr val="000000"/>
                </a:solidFill>
              </a:rPr>
              <a:t>Who was defeated at the Battle of Waterloo?</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0" lvl="0" marL="0" rtl="0" algn="l">
              <a:lnSpc>
                <a:spcPct val="100000"/>
              </a:lnSpc>
              <a:spcBef>
                <a:spcPts val="0"/>
              </a:spcBef>
              <a:spcAft>
                <a:spcPts val="0"/>
              </a:spcAft>
              <a:buNone/>
            </a:pPr>
            <a:r>
              <a:rPr lang="en-GB" sz="2000" u="sng">
                <a:solidFill>
                  <a:srgbClr val="000000"/>
                </a:solidFill>
              </a:rPr>
              <a:t>Sentence starter:</a:t>
            </a:r>
            <a:r>
              <a:rPr lang="en-GB" sz="2000">
                <a:solidFill>
                  <a:srgbClr val="000000"/>
                </a:solidFill>
              </a:rPr>
              <a:t> At the Battle of Waterloo….</a:t>
            </a:r>
            <a:endParaRPr sz="2000">
              <a:solidFill>
                <a:srgbClr val="000000"/>
              </a:solidFill>
            </a:endParaRPr>
          </a:p>
          <a:p>
            <a:pPr indent="0" lvl="0" marL="0" rtl="0" algn="l">
              <a:lnSpc>
                <a:spcPct val="100000"/>
              </a:lnSpc>
              <a:spcBef>
                <a:spcPts val="0"/>
              </a:spcBef>
              <a:spcAft>
                <a:spcPts val="0"/>
              </a:spcAft>
              <a:buNone/>
            </a:pPr>
            <a:r>
              <a:t/>
            </a:r>
            <a:endParaRPr sz="2000">
              <a:solidFill>
                <a:srgbClr val="000000"/>
              </a:solidFill>
            </a:endParaRPr>
          </a:p>
          <a:p>
            <a:pPr indent="-355600" lvl="0" marL="457200" rtl="0" algn="l">
              <a:lnSpc>
                <a:spcPct val="100000"/>
              </a:lnSpc>
              <a:spcBef>
                <a:spcPts val="0"/>
              </a:spcBef>
              <a:spcAft>
                <a:spcPts val="0"/>
              </a:spcAft>
              <a:buClr>
                <a:srgbClr val="000000"/>
              </a:buClr>
              <a:buSzPts val="2000"/>
              <a:buAutoNum type="arabicPeriod"/>
            </a:pPr>
            <a:r>
              <a:rPr lang="en-GB" sz="2000">
                <a:solidFill>
                  <a:srgbClr val="000000"/>
                </a:solidFill>
              </a:rPr>
              <a:t>What happened to the population of Manchester between 1750 and 1800?</a:t>
            </a:r>
            <a:endParaRPr sz="2000">
              <a:solidFill>
                <a:srgbClr val="000000"/>
              </a:solidFill>
            </a:endParaRPr>
          </a:p>
          <a:p>
            <a:pPr indent="-355600" lvl="0" marL="457200" rtl="0" algn="l">
              <a:lnSpc>
                <a:spcPct val="100000"/>
              </a:lnSpc>
              <a:spcBef>
                <a:spcPts val="0"/>
              </a:spcBef>
              <a:spcAft>
                <a:spcPts val="0"/>
              </a:spcAft>
              <a:buClr>
                <a:srgbClr val="000000"/>
              </a:buClr>
              <a:buSzPts val="2000"/>
              <a:buAutoNum type="arabicPeriod"/>
            </a:pPr>
            <a:r>
              <a:rPr lang="en-GB" sz="2000">
                <a:solidFill>
                  <a:srgbClr val="000000"/>
                </a:solidFill>
              </a:rPr>
              <a:t>What were the differences between people from the middle class and people from the working class?</a:t>
            </a:r>
            <a:endParaRPr sz="2000">
              <a:solidFill>
                <a:srgbClr val="000000"/>
              </a:solidFill>
            </a:endParaRPr>
          </a:p>
          <a:p>
            <a:pPr indent="-355600" lvl="0" marL="457200" rtl="0" algn="l">
              <a:lnSpc>
                <a:spcPct val="100000"/>
              </a:lnSpc>
              <a:spcBef>
                <a:spcPts val="0"/>
              </a:spcBef>
              <a:spcAft>
                <a:spcPts val="0"/>
              </a:spcAft>
              <a:buClr>
                <a:srgbClr val="000000"/>
              </a:buClr>
              <a:buSzPts val="2000"/>
              <a:buAutoNum type="arabicPeriod"/>
            </a:pPr>
            <a:r>
              <a:rPr lang="en-GB" sz="2000">
                <a:solidFill>
                  <a:srgbClr val="000000"/>
                </a:solidFill>
              </a:rPr>
              <a:t>What happened at St Peter’s Fields in 1819?</a:t>
            </a:r>
            <a:endParaRPr sz="2000">
              <a:solidFill>
                <a:srgbClr val="000000"/>
              </a:solidFill>
            </a:endParaRPr>
          </a:p>
          <a:p>
            <a:pPr indent="-355600" lvl="0" marL="457200" rtl="0" algn="l">
              <a:lnSpc>
                <a:spcPct val="100000"/>
              </a:lnSpc>
              <a:spcBef>
                <a:spcPts val="0"/>
              </a:spcBef>
              <a:spcAft>
                <a:spcPts val="0"/>
              </a:spcAft>
              <a:buClr>
                <a:srgbClr val="000000"/>
              </a:buClr>
              <a:buSzPts val="2000"/>
              <a:buAutoNum type="arabicPeriod"/>
            </a:pPr>
            <a:r>
              <a:rPr lang="en-GB" sz="2000" u="sng">
                <a:solidFill>
                  <a:srgbClr val="000000"/>
                </a:solidFill>
              </a:rPr>
              <a:t>Challenge question</a:t>
            </a:r>
            <a:r>
              <a:rPr lang="en-GB" sz="2000">
                <a:solidFill>
                  <a:srgbClr val="000000"/>
                </a:solidFill>
              </a:rPr>
              <a:t>: Why did the massacre in St Peter’s Fields become known as ‘Peterloo’?</a:t>
            </a:r>
            <a:endParaRPr sz="2000">
              <a:solidFill>
                <a:srgbClr val="000000"/>
              </a:solidFill>
            </a:endParaRPr>
          </a:p>
          <a:p>
            <a:pPr indent="0" lvl="0" marL="457200" rtl="0" algn="l">
              <a:lnSpc>
                <a:spcPct val="100000"/>
              </a:lnSpc>
              <a:spcBef>
                <a:spcPts val="0"/>
              </a:spcBef>
              <a:spcAft>
                <a:spcPts val="0"/>
              </a:spcAft>
              <a:buNone/>
            </a:pPr>
            <a:r>
              <a:t/>
            </a:r>
            <a:endParaRPr sz="2100">
              <a:solidFill>
                <a:srgbClr val="000000"/>
              </a:solidFill>
            </a:endParaRPr>
          </a:p>
          <a:p>
            <a:pPr indent="0" lvl="0" marL="0" rtl="0" algn="l">
              <a:lnSpc>
                <a:spcPct val="100000"/>
              </a:lnSpc>
              <a:spcBef>
                <a:spcPts val="0"/>
              </a:spcBef>
              <a:spcAft>
                <a:spcPts val="0"/>
              </a:spcAft>
              <a:buNone/>
            </a:pPr>
            <a:r>
              <a:t/>
            </a:r>
            <a:endParaRPr sz="2100">
              <a:solidFill>
                <a:srgbClr val="000000"/>
              </a:solidFill>
            </a:endParaRPr>
          </a:p>
        </p:txBody>
      </p:sp>
      <p:sp>
        <p:nvSpPr>
          <p:cNvPr id="136" name="Google Shape;136;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42" name="Google Shape;142;p22"/>
          <p:cNvSpPr txBox="1"/>
          <p:nvPr>
            <p:ph idx="1" type="body"/>
          </p:nvPr>
        </p:nvSpPr>
        <p:spPr>
          <a:xfrm>
            <a:off x="104275" y="632100"/>
            <a:ext cx="4244100" cy="4309500"/>
          </a:xfrm>
          <a:prstGeom prst="rect">
            <a:avLst/>
          </a:prstGeom>
          <a:solidFill>
            <a:srgbClr val="FFFFFF"/>
          </a:solidFill>
        </p:spPr>
        <p:txBody>
          <a:bodyPr anchorCtr="0" anchor="t" bIns="0" lIns="0" spcFirstLastPara="1" rIns="0" wrap="square" tIns="0">
            <a:noAutofit/>
          </a:bodyPr>
          <a:lstStyle/>
          <a:p>
            <a:pPr indent="0" lvl="0" marL="0" rtl="0" algn="l">
              <a:lnSpc>
                <a:spcPct val="140000"/>
              </a:lnSpc>
              <a:spcBef>
                <a:spcPts val="1000"/>
              </a:spcBef>
              <a:spcAft>
                <a:spcPts val="0"/>
              </a:spcAft>
              <a:buNone/>
            </a:pPr>
            <a:r>
              <a:rPr i="1" lang="en-GB" sz="1700">
                <a:latin typeface="Merriweather"/>
                <a:ea typeface="Merriweather"/>
                <a:cs typeface="Merriweather"/>
                <a:sym typeface="Merriweather"/>
              </a:rPr>
              <a:t>When Mr Hunt arrived the crowd clapped loudly. Soon there was confusion. There was a crush and people cried out and shouted. An army officer was hit on the forehead by a brick. The soldiers were not to blame for these deaths. No one thought people would bring weapons to the meeting but they did. Many people had their pockets full of stones.</a:t>
            </a:r>
            <a:endParaRPr i="1" sz="1700">
              <a:latin typeface="Merriweather"/>
              <a:ea typeface="Merriweather"/>
              <a:cs typeface="Merriweather"/>
              <a:sym typeface="Merriweather"/>
            </a:endParaRPr>
          </a:p>
          <a:p>
            <a:pPr indent="0" lvl="0" marL="0" rtl="0" algn="l">
              <a:lnSpc>
                <a:spcPct val="140000"/>
              </a:lnSpc>
              <a:spcBef>
                <a:spcPts val="1000"/>
              </a:spcBef>
              <a:spcAft>
                <a:spcPts val="1000"/>
              </a:spcAft>
              <a:buNone/>
            </a:pPr>
            <a:r>
              <a:rPr b="1" lang="en-GB"/>
              <a:t>Manchester Chronicle, a pro-government newspaper</a:t>
            </a:r>
            <a:endParaRPr b="1"/>
          </a:p>
        </p:txBody>
      </p:sp>
      <p:sp>
        <p:nvSpPr>
          <p:cNvPr id="143" name="Google Shape;143;p22"/>
          <p:cNvSpPr txBox="1"/>
          <p:nvPr/>
        </p:nvSpPr>
        <p:spPr>
          <a:xfrm>
            <a:off x="104275" y="109500"/>
            <a:ext cx="5401800" cy="522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1000"/>
              </a:spcAft>
              <a:buNone/>
            </a:pPr>
            <a:r>
              <a:rPr b="1" lang="en-GB" sz="2200">
                <a:latin typeface="Montserrat"/>
                <a:ea typeface="Montserrat"/>
                <a:cs typeface="Montserrat"/>
                <a:sym typeface="Montserrat"/>
              </a:rPr>
              <a:t>Extension sources</a:t>
            </a:r>
            <a:endParaRPr b="1"/>
          </a:p>
        </p:txBody>
      </p:sp>
      <p:sp>
        <p:nvSpPr>
          <p:cNvPr id="144" name="Google Shape;144;p22"/>
          <p:cNvSpPr txBox="1"/>
          <p:nvPr>
            <p:ph idx="1" type="body"/>
          </p:nvPr>
        </p:nvSpPr>
        <p:spPr>
          <a:xfrm>
            <a:off x="4499025" y="181500"/>
            <a:ext cx="4560900" cy="4780500"/>
          </a:xfrm>
          <a:prstGeom prst="rect">
            <a:avLst/>
          </a:prstGeom>
          <a:solidFill>
            <a:srgbClr val="FFFFFF"/>
          </a:solidFill>
        </p:spPr>
        <p:txBody>
          <a:bodyPr anchorCtr="0" anchor="t" bIns="0" lIns="0" spcFirstLastPara="1" rIns="0" wrap="square" tIns="0">
            <a:noAutofit/>
          </a:bodyPr>
          <a:lstStyle/>
          <a:p>
            <a:pPr indent="0" lvl="0" marL="0" rtl="0" algn="l">
              <a:lnSpc>
                <a:spcPct val="140000"/>
              </a:lnSpc>
              <a:spcBef>
                <a:spcPts val="1000"/>
              </a:spcBef>
              <a:spcAft>
                <a:spcPts val="0"/>
              </a:spcAft>
              <a:buNone/>
            </a:pPr>
            <a:r>
              <a:rPr i="1" lang="en-GB" sz="1800">
                <a:latin typeface="Times New Roman"/>
                <a:ea typeface="Times New Roman"/>
                <a:cs typeface="Times New Roman"/>
                <a:sym typeface="Times New Roman"/>
              </a:rPr>
              <a:t>I saw no one lift up sticks to the soldiers. If any stones had been thrown I would have seen it. I am over six feet high and I was able to see everything that happened. I heard no swearing and no violence from the crowd. Mr Hunt had just started his speech when the soldiers charged into the crowd forcing them to the ground and crushing people. </a:t>
            </a:r>
            <a:endParaRPr i="1" sz="1800">
              <a:latin typeface="Times New Roman"/>
              <a:ea typeface="Times New Roman"/>
              <a:cs typeface="Times New Roman"/>
              <a:sym typeface="Times New Roman"/>
            </a:endParaRPr>
          </a:p>
          <a:p>
            <a:pPr indent="0" lvl="0" marL="0" rtl="0" algn="l">
              <a:lnSpc>
                <a:spcPct val="140000"/>
              </a:lnSpc>
              <a:spcBef>
                <a:spcPts val="1000"/>
              </a:spcBef>
              <a:spcAft>
                <a:spcPts val="1000"/>
              </a:spcAft>
              <a:buNone/>
            </a:pPr>
            <a:r>
              <a:rPr b="1" lang="en-GB"/>
              <a:t>John Smith, a journalist who worked for the Liverpool Mercury newspaper which wanted to give working class people the vote</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