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10287000" cx="18288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839">
          <p15:clr>
            <a:srgbClr val="9AA0A6"/>
          </p15:clr>
        </p15:guide>
        <p15:guide id="2" orient="horz" pos="3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64D01ED-2C0B-4914-A801-D743E4E7ECDD}">
  <a:tblStyle styleId="{864D01ED-2C0B-4914-A801-D743E4E7EC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839"/>
        <p:guide pos="324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3c306a01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c3c306a01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3c306a01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3c306a01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b850cff9a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b850cff9a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b850cff9a_0_19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b850cff9a_0_19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3c306a01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3c306a01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3c306a01_0_4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3c306a01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b5f651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b5f651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cb5f6517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cb5f6517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400"/>
            </a:lvl5pPr>
            <a:lvl6pPr indent="-381000" lvl="5" marL="2743200"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6pPr>
            <a:lvl7pPr indent="-355600" lvl="6" marL="320040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49625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Talking about your dream job (Part </a:t>
            </a:r>
            <a:r>
              <a:rPr lang="en-GB">
                <a:solidFill>
                  <a:srgbClr val="4B3241"/>
                </a:solidFill>
              </a:rPr>
              <a:t>2/3</a:t>
            </a:r>
            <a:r>
              <a:rPr lang="en-GB">
                <a:solidFill>
                  <a:srgbClr val="4B3241"/>
                </a:solidFill>
              </a:rPr>
              <a:t>)</a:t>
            </a:r>
            <a:endParaRPr>
              <a:solidFill>
                <a:srgbClr val="4B3241"/>
              </a:solidFill>
            </a:endParaRPr>
          </a:p>
          <a:p>
            <a:pPr indent="-508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Char char="-"/>
            </a:pPr>
            <a:r>
              <a:rPr lang="en-GB">
                <a:solidFill>
                  <a:srgbClr val="4B3241"/>
                </a:solidFill>
              </a:rPr>
              <a:t>Recognising the imperfect tense with irregular verbs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>
                <a:solidFill>
                  <a:srgbClr val="4B3241"/>
                </a:solidFill>
              </a:rPr>
              <a:t>German</a:t>
            </a:r>
            <a:endParaRPr b="1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Frau Sichla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2543400" y="761475"/>
            <a:ext cx="2257200" cy="16290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/>
              <a:t>[a]</a:t>
            </a:r>
            <a:endParaRPr sz="12000"/>
          </a:p>
        </p:txBody>
      </p:sp>
      <p:sp>
        <p:nvSpPr>
          <p:cNvPr id="87" name="Google Shape;87;p15"/>
          <p:cNvSpPr/>
          <p:nvPr/>
        </p:nvSpPr>
        <p:spPr>
          <a:xfrm>
            <a:off x="1157298" y="2876300"/>
            <a:ext cx="4696800" cy="4790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latin typeface="Montserrat"/>
                <a:ea typeface="Montserrat"/>
                <a:cs typeface="Montserrat"/>
                <a:sym typeface="Montserrat"/>
              </a:rPr>
              <a:t>sagen</a:t>
            </a:r>
            <a:endParaRPr sz="8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9986975" y="152162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klar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9986975" y="354492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f</a:t>
            </a: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hren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9986975" y="555067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ha</a:t>
            </a: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en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2543400" y="761475"/>
            <a:ext cx="2257200" cy="16290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0"/>
              <a:t>[u]</a:t>
            </a:r>
            <a:endParaRPr sz="12000"/>
          </a:p>
        </p:txBody>
      </p:sp>
      <p:sp>
        <p:nvSpPr>
          <p:cNvPr id="96" name="Google Shape;96;p16"/>
          <p:cNvSpPr/>
          <p:nvPr/>
        </p:nvSpPr>
        <p:spPr>
          <a:xfrm>
            <a:off x="1157298" y="2876300"/>
            <a:ext cx="4696800" cy="4790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571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0">
                <a:latin typeface="Montserrat"/>
                <a:ea typeface="Montserrat"/>
                <a:cs typeface="Montserrat"/>
                <a:sym typeface="Montserrat"/>
              </a:rPr>
              <a:t>du</a:t>
            </a:r>
            <a:endParaRPr sz="8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9986975" y="152162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Minute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9986975" y="354492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tu</a:t>
            </a: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n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9986975" y="5550675"/>
            <a:ext cx="5700600" cy="2936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0">
                <a:latin typeface="Montserrat"/>
                <a:ea typeface="Montserrat"/>
                <a:cs typeface="Montserrat"/>
                <a:sym typeface="Montserrat"/>
              </a:rPr>
              <a:t>absolut</a:t>
            </a:r>
            <a:endParaRPr sz="9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17"/>
          <p:cNvGraphicFramePr/>
          <p:nvPr/>
        </p:nvGraphicFramePr>
        <p:xfrm>
          <a:off x="663900" y="242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{864D01ED-2C0B-4914-A801-D743E4E7ECDD}</a:tableStyleId>
              </a:tblPr>
              <a:tblGrid>
                <a:gridCol w="7287125"/>
                <a:gridCol w="7081925"/>
              </a:tblGrid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find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gehen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 go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do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sehen 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see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fahren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travel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lesen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read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denken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think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verbringen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spend (time)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bestehen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pass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schreiben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 write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idx="4294967295" type="title"/>
          </p:nvPr>
        </p:nvSpPr>
        <p:spPr>
          <a:xfrm>
            <a:off x="1118875" y="2876300"/>
            <a:ext cx="139578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Grammatik</a:t>
            </a:r>
            <a:br>
              <a:rPr lang="en-GB" sz="7200"/>
            </a:br>
            <a:r>
              <a:rPr lang="en-GB"/>
              <a:t>Recognising the imperfect tense of irregular verbs</a:t>
            </a:r>
            <a:endParaRPr sz="7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>
            <p:ph idx="4294967295" type="title"/>
          </p:nvPr>
        </p:nvSpPr>
        <p:spPr>
          <a:xfrm>
            <a:off x="918000" y="1761875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8000">
                <a:latin typeface="Montserrat"/>
                <a:ea typeface="Montserrat"/>
                <a:cs typeface="Montserrat"/>
                <a:sym typeface="Montserrat"/>
              </a:rPr>
              <a:t>Some verbs are irregular and do not follow a pattern to form the imperfect tense. You must learn these verbs.</a:t>
            </a:r>
            <a:endParaRPr b="1" sz="8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20"/>
          <p:cNvGraphicFramePr/>
          <p:nvPr/>
        </p:nvGraphicFramePr>
        <p:xfrm>
          <a:off x="663900" y="242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{864D01ED-2C0B-4914-A801-D743E4E7ECDD}</a:tableStyleId>
              </a:tblPr>
              <a:tblGrid>
                <a:gridCol w="7374475"/>
                <a:gridCol w="7885200"/>
              </a:tblGrid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fand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find / I found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ging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go / I went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tat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do / I did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sah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see / I saw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fuhr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travel / I travelled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las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read / I read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dachte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think / I thought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verbrachte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spend (time) / I spent time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bestand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pass / I passed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3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ich schr</a:t>
                      </a:r>
                      <a:r>
                        <a:rPr lang="en-GB" sz="3200" u="sng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ie</a:t>
                      </a: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used to write / I wrote</a:t>
                      </a:r>
                      <a:endParaRPr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4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917950" y="1703875"/>
            <a:ext cx="118713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 u="sng"/>
              <a:t>Feedback</a:t>
            </a:r>
            <a:r>
              <a:rPr lang="en-GB" sz="5100"/>
              <a:t>: Give me 5!</a:t>
            </a:r>
            <a:endParaRPr sz="5100"/>
          </a:p>
        </p:txBody>
      </p:sp>
      <p:sp>
        <p:nvSpPr>
          <p:cNvPr id="125" name="Google Shape;125;p21"/>
          <p:cNvSpPr txBox="1"/>
          <p:nvPr/>
        </p:nvSpPr>
        <p:spPr>
          <a:xfrm>
            <a:off x="3660095" y="2849000"/>
            <a:ext cx="14627700" cy="5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Name five infinitives from today’s lesson.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Name five irregular verbs in the imperfect tense.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Choose the correct verb for this sentence:</a:t>
            </a:r>
            <a:br>
              <a:rPr lang="en-GB" sz="32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Ich schrieb / ging / fuhr viele Bewerbungen.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Highlight the verb in the imperfect tense in this sentence:</a:t>
            </a:r>
            <a:br>
              <a:rPr lang="en-GB" sz="32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Neue Arbeitserfahrungen zu sammeln fand ich wirklich spannend.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Make a sentence using “ich bestand”.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6725800" y="7645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 u="sng"/>
              <a:t>Feedback</a:t>
            </a:r>
            <a:r>
              <a:rPr lang="en-GB" sz="5100"/>
              <a:t>: Give me 5!</a:t>
            </a:r>
            <a:endParaRPr sz="5100"/>
          </a:p>
        </p:txBody>
      </p:sp>
      <p:sp>
        <p:nvSpPr>
          <p:cNvPr id="131" name="Google Shape;131;p22"/>
          <p:cNvSpPr txBox="1"/>
          <p:nvPr/>
        </p:nvSpPr>
        <p:spPr>
          <a:xfrm>
            <a:off x="92425" y="1201475"/>
            <a:ext cx="9736800" cy="557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Name five infinitives from today’s lesson.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Name five irregular verbs in the imperfect tense.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Choose the correct verb for this sentence:</a:t>
            </a:r>
            <a:br>
              <a:rPr lang="en-GB" sz="32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Ich schrieb / ging / fuhr viele Bewerbungen.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Highlight the verb in the imperfect tense in this sentence:</a:t>
            </a:r>
            <a:br>
              <a:rPr lang="en-GB" sz="32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Neue Arbeitserfahrungen zu sammeln fand ich wirklich spannend.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-431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Font typeface="Montserrat"/>
              <a:buAutoNum type="arabicPeriod"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Make a sentence using “ich bestand”.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2"/>
          <p:cNvSpPr/>
          <p:nvPr/>
        </p:nvSpPr>
        <p:spPr>
          <a:xfrm>
            <a:off x="9079675" y="7784100"/>
            <a:ext cx="9051000" cy="10545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Ich bestand mein Abitur mit einer guten Note. 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22"/>
          <p:cNvSpPr/>
          <p:nvPr/>
        </p:nvSpPr>
        <p:spPr>
          <a:xfrm>
            <a:off x="9857275" y="947600"/>
            <a:ext cx="7902000" cy="10545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lesen / schreiben / tun / fahren / gehen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2"/>
          <p:cNvSpPr/>
          <p:nvPr/>
        </p:nvSpPr>
        <p:spPr>
          <a:xfrm>
            <a:off x="9563700" y="2002098"/>
            <a:ext cx="8195700" cy="10545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ich las / ich fuhr / ich schrieb / ich ging / ich sah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