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10287000" cx="18288000"/>
  <p:notesSz cx="6858000" cy="9144000"/>
  <p:embeddedFontLst>
    <p:embeddedFont>
      <p:font typeface="Montserrat SemiBold"/>
      <p:regular r:id="rId15"/>
      <p:bold r:id="rId16"/>
      <p:italic r:id="rId17"/>
      <p:boldItalic r:id="rId18"/>
    </p:embeddedFont>
    <p:embeddedFont>
      <p:font typeface="Montserrat"/>
      <p:regular r:id="rId19"/>
      <p:bold r:id="rId20"/>
      <p:italic r:id="rId21"/>
      <p:boldItalic r:id="rId22"/>
    </p:embeddedFont>
    <p:embeddedFont>
      <p:font typeface="Montserrat Medium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22" Type="http://schemas.openxmlformats.org/officeDocument/2006/relationships/font" Target="fonts/Montserrat-boldItalic.fntdata"/><Relationship Id="rId21" Type="http://schemas.openxmlformats.org/officeDocument/2006/relationships/font" Target="fonts/Montserrat-italic.fntdata"/><Relationship Id="rId24" Type="http://schemas.openxmlformats.org/officeDocument/2006/relationships/font" Target="fonts/MontserratMedium-bold.fntdata"/><Relationship Id="rId23" Type="http://schemas.openxmlformats.org/officeDocument/2006/relationships/font" Target="fonts/MontserratMedium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MontserratMedium-boldItalic.fntdata"/><Relationship Id="rId25" Type="http://schemas.openxmlformats.org/officeDocument/2006/relationships/font" Target="fonts/MontserratMedium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font" Target="fonts/MontserratSemiBold-regular.fntdata"/><Relationship Id="rId14" Type="http://schemas.openxmlformats.org/officeDocument/2006/relationships/slide" Target="slides/slide10.xml"/><Relationship Id="rId17" Type="http://schemas.openxmlformats.org/officeDocument/2006/relationships/font" Target="fonts/MontserratSemiBold-italic.fntdata"/><Relationship Id="rId16" Type="http://schemas.openxmlformats.org/officeDocument/2006/relationships/font" Target="fonts/MontserratSemiBold-bold.fntdata"/><Relationship Id="rId19" Type="http://schemas.openxmlformats.org/officeDocument/2006/relationships/font" Target="fonts/Montserrat-regular.fntdata"/><Relationship Id="rId18" Type="http://schemas.openxmlformats.org/officeDocument/2006/relationships/font" Target="fonts/MontserratSemiBold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835c11a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835c11a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8d835c11ae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8d835c11ae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835c11ae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835c11a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d835c11ae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d835c11ae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d835c11ae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8d835c11ae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d835c11ae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d835c11ae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8d835c11ae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8d835c11ae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8d835c11ae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8d835c11ae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8d835c11ae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8d835c11ae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8d835c11ae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8d835c11ae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The Periodic Table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13 - Group 0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Science 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Chemistry - Key Stage 3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Willett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3"/>
          <p:cNvSpPr txBox="1"/>
          <p:nvPr>
            <p:ph idx="1" type="subTitle"/>
          </p:nvPr>
        </p:nvSpPr>
        <p:spPr>
          <a:xfrm>
            <a:off x="917950" y="1974250"/>
            <a:ext cx="15966900" cy="9021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000000"/>
                </a:solidFill>
              </a:rPr>
              <a:t>Explain why the following elements are suited to their use:</a:t>
            </a:r>
            <a:endParaRPr sz="3500">
              <a:solidFill>
                <a:srgbClr val="000000"/>
              </a:solidFill>
            </a:endParaRPr>
          </a:p>
        </p:txBody>
      </p:sp>
      <p:sp>
        <p:nvSpPr>
          <p:cNvPr id="164" name="Google Shape;164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5" name="Google Shape;165;p23"/>
          <p:cNvSpPr txBox="1"/>
          <p:nvPr>
            <p:ph type="title"/>
          </p:nvPr>
        </p:nvSpPr>
        <p:spPr>
          <a:xfrm>
            <a:off x="917950" y="890050"/>
            <a:ext cx="13201200" cy="108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Why are the gases used for different uses?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66" name="Google Shape;166;p23"/>
          <p:cNvSpPr txBox="1"/>
          <p:nvPr/>
        </p:nvSpPr>
        <p:spPr>
          <a:xfrm>
            <a:off x="917950" y="3409225"/>
            <a:ext cx="10558800" cy="22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Char char="●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Helium is used for…… because it is..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Char char="●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Neon is used for ….. because…..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Char char="●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Argon is used….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Char char="●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Krypton….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have you learnt already?</a:t>
            </a:r>
            <a:endParaRPr/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917950" y="1961900"/>
            <a:ext cx="11527200" cy="677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679450" lvl="0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AutoNum type="arabicPeriod"/>
            </a:pPr>
            <a:r>
              <a:rPr b="1" lang="en-GB">
                <a:solidFill>
                  <a:srgbClr val="000000"/>
                </a:solidFill>
              </a:rPr>
              <a:t>What charge does a proton have?</a:t>
            </a:r>
            <a:endParaRPr b="1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-660400" lvl="0" marL="914400" rtl="0" algn="l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b="1" lang="en-GB">
                <a:solidFill>
                  <a:srgbClr val="000000"/>
                </a:solidFill>
              </a:rPr>
              <a:t>How does reactivity change down group 1?</a:t>
            </a:r>
            <a:endParaRPr b="1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-660400" lvl="0" marL="914400" rtl="0" algn="l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b="1" lang="en-GB">
                <a:solidFill>
                  <a:srgbClr val="000000"/>
                </a:solidFill>
              </a:rPr>
              <a:t>How does reactivity change down group 7?</a:t>
            </a:r>
            <a:endParaRPr b="1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5" name="Google Shape;95;p16"/>
          <p:cNvSpPr txBox="1"/>
          <p:nvPr>
            <p:ph type="title"/>
          </p:nvPr>
        </p:nvSpPr>
        <p:spPr>
          <a:xfrm>
            <a:off x="519050" y="578150"/>
            <a:ext cx="11158800" cy="1016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Atomic structure - your turn!</a:t>
            </a:r>
            <a:endParaRPr/>
          </a:p>
        </p:txBody>
      </p:sp>
      <p:sp>
        <p:nvSpPr>
          <p:cNvPr id="96" name="Google Shape;96;p16"/>
          <p:cNvSpPr txBox="1"/>
          <p:nvPr/>
        </p:nvSpPr>
        <p:spPr>
          <a:xfrm>
            <a:off x="2357950" y="6537775"/>
            <a:ext cx="1846500" cy="55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Source: Oak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7" name="Google Shape;9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30925" y="3737200"/>
            <a:ext cx="2608725" cy="260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/>
          <p:nvPr>
            <p:ph idx="1" type="subTitle"/>
          </p:nvPr>
        </p:nvSpPr>
        <p:spPr>
          <a:xfrm>
            <a:off x="355325" y="1136925"/>
            <a:ext cx="5670900" cy="7890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Answer the questions:</a:t>
            </a:r>
            <a:endParaRPr b="1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4" name="Google Shape;104;p17"/>
          <p:cNvSpPr txBox="1"/>
          <p:nvPr>
            <p:ph type="title"/>
          </p:nvPr>
        </p:nvSpPr>
        <p:spPr>
          <a:xfrm>
            <a:off x="186000" y="202125"/>
            <a:ext cx="13201200" cy="934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Atomic structure Group 0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5" name="Google Shape;105;p17"/>
          <p:cNvSpPr txBox="1"/>
          <p:nvPr/>
        </p:nvSpPr>
        <p:spPr>
          <a:xfrm>
            <a:off x="508000" y="2199450"/>
            <a:ext cx="13933800" cy="16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AutoNum type="arabicParenR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What is the other name for Group 0 elements?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AutoNum type="arabicParenR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What is special about the atomic structure of  Group 0 elements?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/>
          <p:nvPr>
            <p:ph idx="1" type="subTitle"/>
          </p:nvPr>
        </p:nvSpPr>
        <p:spPr>
          <a:xfrm>
            <a:off x="355325" y="1136925"/>
            <a:ext cx="5670900" cy="7890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Answer the questions:</a:t>
            </a:r>
            <a:endParaRPr b="1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2" name="Google Shape;112;p18"/>
          <p:cNvSpPr txBox="1"/>
          <p:nvPr>
            <p:ph type="title"/>
          </p:nvPr>
        </p:nvSpPr>
        <p:spPr>
          <a:xfrm>
            <a:off x="186000" y="202125"/>
            <a:ext cx="13201200" cy="934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Atomic structure Group 0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3" name="Google Shape;113;p18"/>
          <p:cNvSpPr txBox="1"/>
          <p:nvPr/>
        </p:nvSpPr>
        <p:spPr>
          <a:xfrm>
            <a:off x="508000" y="2199450"/>
            <a:ext cx="13933800" cy="16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3) Explain why Group 0 elements are </a:t>
            </a: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inert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4) Draw the atomic structures of helium and argon. Use this to explain why the Group is called ‘0’, not ‘8’.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9" name="Google Shape;119;p19"/>
          <p:cNvSpPr txBox="1"/>
          <p:nvPr>
            <p:ph type="title"/>
          </p:nvPr>
        </p:nvSpPr>
        <p:spPr>
          <a:xfrm>
            <a:off x="917950" y="890050"/>
            <a:ext cx="6023400" cy="943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Spot the mistake!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20" name="Google Shape;120;p19"/>
          <p:cNvSpPr txBox="1"/>
          <p:nvPr/>
        </p:nvSpPr>
        <p:spPr>
          <a:xfrm>
            <a:off x="1015975" y="2063450"/>
            <a:ext cx="13933800" cy="16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300">
                <a:latin typeface="Montserrat"/>
                <a:ea typeface="Montserrat"/>
                <a:cs typeface="Montserrat"/>
                <a:sym typeface="Montserrat"/>
              </a:rPr>
              <a:t>Boiling points increase down group 0, because atoms get smaller.</a:t>
            </a:r>
            <a:endParaRPr sz="4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19"/>
          <p:cNvSpPr txBox="1"/>
          <p:nvPr/>
        </p:nvSpPr>
        <p:spPr>
          <a:xfrm>
            <a:off x="1015975" y="4330638"/>
            <a:ext cx="13933800" cy="16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300">
                <a:latin typeface="Montserrat"/>
                <a:ea typeface="Montserrat"/>
                <a:cs typeface="Montserrat"/>
                <a:sym typeface="Montserrat"/>
              </a:rPr>
              <a:t>Densities increase down the group, but all group 0 are less dense than air.</a:t>
            </a:r>
            <a:endParaRPr sz="4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19"/>
          <p:cNvSpPr txBox="1"/>
          <p:nvPr/>
        </p:nvSpPr>
        <p:spPr>
          <a:xfrm>
            <a:off x="1136975" y="7087800"/>
            <a:ext cx="14804700" cy="16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300">
                <a:latin typeface="Montserrat"/>
                <a:ea typeface="Montserrat"/>
                <a:cs typeface="Montserrat"/>
                <a:sym typeface="Montserrat"/>
              </a:rPr>
              <a:t>All noble gases are odourless and tasteless, but they are beautiful colours!</a:t>
            </a:r>
            <a:endParaRPr sz="43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>
            <p:ph idx="1" type="subTitle"/>
          </p:nvPr>
        </p:nvSpPr>
        <p:spPr>
          <a:xfrm>
            <a:off x="917950" y="1974250"/>
            <a:ext cx="7902000" cy="9021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000000"/>
                </a:solidFill>
              </a:rPr>
              <a:t>Complete the paragraph below:</a:t>
            </a:r>
            <a:endParaRPr sz="3500">
              <a:solidFill>
                <a:srgbClr val="000000"/>
              </a:solidFill>
            </a:endParaRPr>
          </a:p>
        </p:txBody>
      </p:sp>
      <p:sp>
        <p:nvSpPr>
          <p:cNvPr id="128" name="Google Shape;128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9" name="Google Shape;129;p20"/>
          <p:cNvSpPr txBox="1"/>
          <p:nvPr>
            <p:ph type="title"/>
          </p:nvPr>
        </p:nvSpPr>
        <p:spPr>
          <a:xfrm>
            <a:off x="917950" y="890050"/>
            <a:ext cx="10113000" cy="108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Trends and properties of group 0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30" name="Google Shape;130;p20"/>
          <p:cNvSpPr txBox="1"/>
          <p:nvPr/>
        </p:nvSpPr>
        <p:spPr>
          <a:xfrm>
            <a:off x="845400" y="3578550"/>
            <a:ext cx="16597200" cy="22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Char char="●"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There are a few _______ in group 0. For example, the gases __________ in boiling point down the group. This is due to atoms getting ________. Density also ________ down the group. All the noble gases are _____________, ___________ and tasteless.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6" name="Google Shape;136;p21"/>
          <p:cNvSpPr txBox="1"/>
          <p:nvPr>
            <p:ph type="title"/>
          </p:nvPr>
        </p:nvSpPr>
        <p:spPr>
          <a:xfrm>
            <a:off x="917950" y="890050"/>
            <a:ext cx="13201200" cy="108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Match the element to its use!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37" name="Google Shape;137;p21"/>
          <p:cNvSpPr txBox="1"/>
          <p:nvPr/>
        </p:nvSpPr>
        <p:spPr>
          <a:xfrm>
            <a:off x="2104575" y="2199450"/>
            <a:ext cx="3072300" cy="10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700">
                <a:latin typeface="Montserrat"/>
                <a:ea typeface="Montserrat"/>
                <a:cs typeface="Montserrat"/>
                <a:sym typeface="Montserrat"/>
              </a:rPr>
              <a:t>Helium</a:t>
            </a:r>
            <a:endParaRPr sz="5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8" name="Google Shape;138;p21"/>
          <p:cNvSpPr txBox="1"/>
          <p:nvPr/>
        </p:nvSpPr>
        <p:spPr>
          <a:xfrm>
            <a:off x="2104575" y="3808138"/>
            <a:ext cx="3072300" cy="10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700">
                <a:latin typeface="Montserrat"/>
                <a:ea typeface="Montserrat"/>
                <a:cs typeface="Montserrat"/>
                <a:sym typeface="Montserrat"/>
              </a:rPr>
              <a:t>Neon</a:t>
            </a:r>
            <a:endParaRPr sz="5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9" name="Google Shape;139;p21"/>
          <p:cNvSpPr txBox="1"/>
          <p:nvPr/>
        </p:nvSpPr>
        <p:spPr>
          <a:xfrm>
            <a:off x="2104575" y="5632650"/>
            <a:ext cx="3072300" cy="10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700">
                <a:latin typeface="Montserrat"/>
                <a:ea typeface="Montserrat"/>
                <a:cs typeface="Montserrat"/>
                <a:sym typeface="Montserrat"/>
              </a:rPr>
              <a:t>Argon</a:t>
            </a:r>
            <a:endParaRPr sz="5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21"/>
          <p:cNvSpPr txBox="1"/>
          <p:nvPr/>
        </p:nvSpPr>
        <p:spPr>
          <a:xfrm>
            <a:off x="1886850" y="7617575"/>
            <a:ext cx="3290100" cy="10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700">
                <a:latin typeface="Montserrat"/>
                <a:ea typeface="Montserrat"/>
                <a:cs typeface="Montserrat"/>
                <a:sym typeface="Montserrat"/>
              </a:rPr>
              <a:t>Krypton</a:t>
            </a:r>
            <a:endParaRPr sz="5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1" name="Google Shape;141;p21"/>
          <p:cNvSpPr txBox="1"/>
          <p:nvPr/>
        </p:nvSpPr>
        <p:spPr>
          <a:xfrm>
            <a:off x="8665339" y="2085750"/>
            <a:ext cx="8606400" cy="10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700">
                <a:latin typeface="Montserrat"/>
                <a:ea typeface="Montserrat"/>
                <a:cs typeface="Montserrat"/>
                <a:sym typeface="Montserrat"/>
              </a:rPr>
              <a:t>Light-up signs</a:t>
            </a:r>
            <a:endParaRPr sz="5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2" name="Google Shape;142;p21"/>
          <p:cNvSpPr txBox="1"/>
          <p:nvPr/>
        </p:nvSpPr>
        <p:spPr>
          <a:xfrm>
            <a:off x="8665339" y="3694438"/>
            <a:ext cx="8606400" cy="10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700">
                <a:latin typeface="Montserrat"/>
                <a:ea typeface="Montserrat"/>
                <a:cs typeface="Montserrat"/>
                <a:sym typeface="Montserrat"/>
              </a:rPr>
              <a:t>Lasers</a:t>
            </a:r>
            <a:endParaRPr sz="5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3" name="Google Shape;143;p21"/>
          <p:cNvSpPr txBox="1"/>
          <p:nvPr/>
        </p:nvSpPr>
        <p:spPr>
          <a:xfrm>
            <a:off x="8665339" y="5518950"/>
            <a:ext cx="8606400" cy="10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700">
                <a:latin typeface="Montserrat"/>
                <a:ea typeface="Montserrat"/>
                <a:cs typeface="Montserrat"/>
                <a:sym typeface="Montserrat"/>
              </a:rPr>
              <a:t>Balloons, airships</a:t>
            </a:r>
            <a:endParaRPr sz="5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4" name="Google Shape;144;p21"/>
          <p:cNvSpPr txBox="1"/>
          <p:nvPr/>
        </p:nvSpPr>
        <p:spPr>
          <a:xfrm>
            <a:off x="8665350" y="7617575"/>
            <a:ext cx="9216600" cy="10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700">
                <a:latin typeface="Montserrat"/>
                <a:ea typeface="Montserrat"/>
                <a:cs typeface="Montserrat"/>
                <a:sym typeface="Montserrat"/>
              </a:rPr>
              <a:t>Lightbulbs, welding</a:t>
            </a:r>
            <a:endParaRPr sz="57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0" name="Google Shape;150;p22"/>
          <p:cNvSpPr txBox="1"/>
          <p:nvPr>
            <p:ph type="title"/>
          </p:nvPr>
        </p:nvSpPr>
        <p:spPr>
          <a:xfrm>
            <a:off x="917950" y="960800"/>
            <a:ext cx="13201200" cy="108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Match the property to its use!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51" name="Google Shape;151;p22"/>
          <p:cNvSpPr txBox="1"/>
          <p:nvPr/>
        </p:nvSpPr>
        <p:spPr>
          <a:xfrm>
            <a:off x="711700" y="2199450"/>
            <a:ext cx="4984500" cy="10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700">
                <a:latin typeface="Montserrat"/>
                <a:ea typeface="Montserrat"/>
                <a:cs typeface="Montserrat"/>
                <a:sym typeface="Montserrat"/>
              </a:rPr>
              <a:t>High density</a:t>
            </a:r>
            <a:endParaRPr sz="4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2" name="Google Shape;152;p22"/>
          <p:cNvSpPr txBox="1"/>
          <p:nvPr/>
        </p:nvSpPr>
        <p:spPr>
          <a:xfrm>
            <a:off x="711700" y="3808150"/>
            <a:ext cx="4572000" cy="10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700">
                <a:latin typeface="Montserrat"/>
                <a:ea typeface="Montserrat"/>
                <a:cs typeface="Montserrat"/>
                <a:sym typeface="Montserrat"/>
              </a:rPr>
              <a:t>Low density</a:t>
            </a:r>
            <a:endParaRPr sz="4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3" name="Google Shape;153;p22"/>
          <p:cNvSpPr txBox="1"/>
          <p:nvPr/>
        </p:nvSpPr>
        <p:spPr>
          <a:xfrm>
            <a:off x="834600" y="5712863"/>
            <a:ext cx="6204900" cy="10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700">
                <a:latin typeface="Montserrat"/>
                <a:ea typeface="Montserrat"/>
                <a:cs typeface="Montserrat"/>
                <a:sym typeface="Montserrat"/>
              </a:rPr>
              <a:t>Produces red colour</a:t>
            </a:r>
            <a:endParaRPr sz="4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4" name="Google Shape;154;p22"/>
          <p:cNvSpPr txBox="1"/>
          <p:nvPr/>
        </p:nvSpPr>
        <p:spPr>
          <a:xfrm>
            <a:off x="737850" y="7617575"/>
            <a:ext cx="6398400" cy="10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700">
                <a:latin typeface="Montserrat"/>
                <a:ea typeface="Montserrat"/>
                <a:cs typeface="Montserrat"/>
                <a:sym typeface="Montserrat"/>
              </a:rPr>
              <a:t>Glow with electricity</a:t>
            </a:r>
            <a:endParaRPr sz="4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5" name="Google Shape;155;p22"/>
          <p:cNvSpPr txBox="1"/>
          <p:nvPr/>
        </p:nvSpPr>
        <p:spPr>
          <a:xfrm>
            <a:off x="10963447" y="1974250"/>
            <a:ext cx="6365100" cy="10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700">
                <a:latin typeface="Montserrat"/>
                <a:ea typeface="Montserrat"/>
                <a:cs typeface="Montserrat"/>
                <a:sym typeface="Montserrat"/>
              </a:rPr>
              <a:t>Light-up signs</a:t>
            </a:r>
            <a:endParaRPr sz="4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6" name="Google Shape;156;p22"/>
          <p:cNvSpPr txBox="1"/>
          <p:nvPr/>
        </p:nvSpPr>
        <p:spPr>
          <a:xfrm>
            <a:off x="10963447" y="3582938"/>
            <a:ext cx="6365100" cy="10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700">
                <a:latin typeface="Montserrat"/>
                <a:ea typeface="Montserrat"/>
                <a:cs typeface="Montserrat"/>
                <a:sym typeface="Montserrat"/>
              </a:rPr>
              <a:t>Lasers</a:t>
            </a:r>
            <a:endParaRPr sz="4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7" name="Google Shape;157;p22"/>
          <p:cNvSpPr txBox="1"/>
          <p:nvPr/>
        </p:nvSpPr>
        <p:spPr>
          <a:xfrm>
            <a:off x="10963447" y="5407450"/>
            <a:ext cx="6365100" cy="10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700">
                <a:latin typeface="Montserrat"/>
                <a:ea typeface="Montserrat"/>
                <a:cs typeface="Montserrat"/>
                <a:sym typeface="Montserrat"/>
              </a:rPr>
              <a:t>Balloons, airships</a:t>
            </a:r>
            <a:endParaRPr sz="4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8" name="Google Shape;158;p22"/>
          <p:cNvSpPr txBox="1"/>
          <p:nvPr/>
        </p:nvSpPr>
        <p:spPr>
          <a:xfrm>
            <a:off x="10963455" y="7506075"/>
            <a:ext cx="6816600" cy="10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700">
                <a:latin typeface="Montserrat"/>
                <a:ea typeface="Montserrat"/>
                <a:cs typeface="Montserrat"/>
                <a:sym typeface="Montserrat"/>
              </a:rPr>
              <a:t>Lightbulbs, welding</a:t>
            </a:r>
            <a:endParaRPr sz="47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