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C8BA31-AFE4-4273-ADC5-718476BFA12B}">
  <a:tblStyle styleId="{CCC8BA31-AFE4-4273-ADC5-718476BFA1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6ab3797f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6ab3797f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6ab3797f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d6ab3797f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6ab3797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d6ab3797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6ab3797f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6ab3797f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6ab3797f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6ab3797f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6ab3797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6ab3797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6ab3797f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6ab3797f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6ab3797f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6ab3797f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6ab3797f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d6ab3797f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7950" y="2475250"/>
            <a:ext cx="13896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reading habits [2 / 3]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Using definite and indefinite articles after verbs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Bolton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531000" y="2199450"/>
            <a:ext cx="17226000" cy="787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3556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(masculine) __________ , (feminine ) __________  and (neuter ) __________ .</a:t>
            </a:r>
            <a:endParaRPr sz="20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(masculine) __________ , (feminine ) __________  and (neuter ) __________ .</a:t>
            </a:r>
            <a:endParaRPr sz="20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b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masculine word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changes to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 and the masculine word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changes to _____________ 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Eg. ich lese _____________ Comic.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feminine and neuter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stay the same / change.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203" name="Google Shape;203;p24"/>
          <p:cNvSpPr txBox="1"/>
          <p:nvPr/>
        </p:nvSpPr>
        <p:spPr>
          <a:xfrm>
            <a:off x="812250" y="8900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531000" y="2199450"/>
            <a:ext cx="17226000" cy="787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3556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(masculine)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(feminine 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</a:t>
            </a:r>
            <a:r>
              <a:rPr b="1" lang="en-GB" sz="35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(neuter 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(masculine)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(feminine 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(neuter )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b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masculine word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changes to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masculine word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changes to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Eg. ich lese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feminine and neuter words for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35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stay the same</a:t>
            </a:r>
            <a:r>
              <a:rPr b="1" lang="en-GB" sz="35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change.</a:t>
            </a:r>
            <a:endParaRPr sz="35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209" name="Google Shape;209;p25"/>
          <p:cNvSpPr txBox="1"/>
          <p:nvPr/>
        </p:nvSpPr>
        <p:spPr>
          <a:xfrm>
            <a:off x="812250" y="8900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2146023" y="2105800"/>
            <a:ext cx="247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fal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 sz="54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332674" y="5441025"/>
            <a:ext cx="355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zwi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3158849" y="4146575"/>
            <a:ext cx="327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warz</a:t>
            </a:r>
            <a:endParaRPr i="1"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14830424" y="6372475"/>
            <a:ext cx="316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Men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13679426" y="1241200"/>
            <a:ext cx="288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nel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lack splat"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8851" y="5122448"/>
            <a:ext cx="1534621" cy="145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cross" id="96" name="Google Shape;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7679" y="3096590"/>
            <a:ext cx="1554992" cy="1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oling from monkeys to humankind" id="97" name="Google Shape;9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96695" y="7449036"/>
            <a:ext cx="1777852" cy="98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black dot between two red squares" id="98" name="Google Shape;98;p16"/>
          <p:cNvGrpSpPr/>
          <p:nvPr/>
        </p:nvGrpSpPr>
        <p:grpSpPr>
          <a:xfrm>
            <a:off x="2194133" y="6505022"/>
            <a:ext cx="1322468" cy="903968"/>
            <a:chOff x="1432133" y="4828622"/>
            <a:chExt cx="1322468" cy="903968"/>
          </a:xfrm>
        </p:grpSpPr>
        <p:sp>
          <p:nvSpPr>
            <p:cNvPr id="99" name="Google Shape;99;p16"/>
            <p:cNvSpPr/>
            <p:nvPr/>
          </p:nvSpPr>
          <p:spPr>
            <a:xfrm>
              <a:off x="1432133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260358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967092" y="5140078"/>
              <a:ext cx="252600" cy="281100"/>
            </a:xfrm>
            <a:prstGeom prst="ellipse">
              <a:avLst/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2" name="Google Shape;102;p16"/>
          <p:cNvSpPr txBox="1"/>
          <p:nvPr/>
        </p:nvSpPr>
        <p:spPr>
          <a:xfrm>
            <a:off x="14231068" y="1967231"/>
            <a:ext cx="13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[fast]</a:t>
            </a:r>
            <a:endParaRPr/>
          </a:p>
        </p:txBody>
      </p:sp>
      <p:pic>
        <p:nvPicPr>
          <p:cNvPr descr="person moving fast" id="103" name="Google Shape;10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39555" y="2532210"/>
            <a:ext cx="1693677" cy="1171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129950" y="514600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[sch]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writing" id="105" name="Google Shape;10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1994" y="2592206"/>
            <a:ext cx="3802661" cy="403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5532438" y="6762468"/>
            <a:ext cx="7475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0"/>
              <a:buFont typeface="Century Gothic"/>
              <a:buNone/>
            </a:pPr>
            <a:r>
              <a:rPr b="0" i="0" lang="en-GB" sz="12000" u="none" cap="none" strike="noStrike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</a:t>
            </a:r>
            <a:r>
              <a:rPr b="0" i="0" lang="en-GB" sz="120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reiben</a:t>
            </a:r>
            <a:endParaRPr b="0" i="0" sz="12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" id="107" name="Google Shape;107;p16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7129950" y="514600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[ch]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964019" y="2823851"/>
            <a:ext cx="304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5280580" y="3057197"/>
            <a:ext cx="227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1834298" y="461650"/>
            <a:ext cx="370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mal</a:t>
            </a:r>
            <a:endParaRPr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arrow in a cycle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2493" y="1371628"/>
            <a:ext cx="1492328" cy="1499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ffee machine"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4644" y="3818922"/>
            <a:ext cx="1782857" cy="1782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ghttime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65262" y="4036238"/>
            <a:ext cx="1685493" cy="1508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1150425" y="6271097"/>
            <a:ext cx="176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5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3576326" y="6505497"/>
            <a:ext cx="186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sz="54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8" id="121" name="Google Shape;12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6893" y="7164270"/>
            <a:ext cx="1027482" cy="1606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differeny subjects at school" id="122" name="Google Shape;122;p17"/>
          <p:cNvGrpSpPr/>
          <p:nvPr/>
        </p:nvGrpSpPr>
        <p:grpSpPr>
          <a:xfrm>
            <a:off x="13176095" y="7325652"/>
            <a:ext cx="2666399" cy="850105"/>
            <a:chOff x="4671520" y="5253611"/>
            <a:chExt cx="2994272" cy="964603"/>
          </a:xfrm>
        </p:grpSpPr>
        <p:pic>
          <p:nvPicPr>
            <p:cNvPr id="123" name="Google Shape;12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56582" y="5253611"/>
              <a:ext cx="909210" cy="964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71520" y="5370743"/>
              <a:ext cx="866581" cy="84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566549" y="5305147"/>
              <a:ext cx="1105849" cy="91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rectangle" id="126" name="Google Shape;126;p17"/>
          <p:cNvSpPr/>
          <p:nvPr/>
        </p:nvSpPr>
        <p:spPr>
          <a:xfrm>
            <a:off x="5082450" y="259524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open book" id="127" name="Google Shape;127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11691" y="2965227"/>
            <a:ext cx="3302618" cy="308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6794352" y="6308534"/>
            <a:ext cx="3937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lang="en-GB" sz="12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12000">
              <a:solidFill>
                <a:srgbClr val="F03C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18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{CCC8BA31-AFE4-4273-ADC5-718476BFA12B}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Comic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comic book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Fantasyroman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fantasy novel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Krimi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detective/crime story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Biografie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biography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Liebesgeschichte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love story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Horrorgeschichte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horror story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Zeitung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newspaper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Zeitschrift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magazine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Magazin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magazine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Science-Fiction-Buch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sci-fi book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33825" y="1114350"/>
            <a:ext cx="13949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German has three words for </a:t>
            </a:r>
            <a:r>
              <a:rPr b="1" i="1"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endParaRPr b="1" i="1" sz="5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and three words for</a:t>
            </a:r>
            <a:r>
              <a:rPr b="1" i="1"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a(n)</a:t>
            </a: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5000">
              <a:solidFill>
                <a:srgbClr val="DAA5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1825275" y="4114175"/>
            <a:ext cx="33771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neuter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20575" y="4125750"/>
            <a:ext cx="38943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028625" y="4125750"/>
            <a:ext cx="33771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120601" y="5755000"/>
            <a:ext cx="353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r>
              <a:rPr lang="en-GB" sz="5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Comic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028623" y="5737175"/>
            <a:ext cx="4464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5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Biografie</a:t>
            </a:r>
            <a:endParaRPr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1833689" y="5755000"/>
            <a:ext cx="6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das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Magazin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120601" y="7202800"/>
            <a:ext cx="353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Comic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028625" y="7184975"/>
            <a:ext cx="5158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Biografie</a:t>
            </a:r>
            <a:endParaRPr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1833689" y="7202800"/>
            <a:ext cx="6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Magazin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1120575" y="1182125"/>
            <a:ext cx="15740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After a verb the masculine words for </a:t>
            </a:r>
            <a:r>
              <a:rPr b="1" i="1"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a(n) </a:t>
            </a:r>
            <a:r>
              <a:rPr i="1"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change*</a:t>
            </a: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5000">
              <a:solidFill>
                <a:srgbClr val="DAA5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120575" y="4245350"/>
            <a:ext cx="41730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120600" y="5964325"/>
            <a:ext cx="75915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Ich lese</a:t>
            </a: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den</a:t>
            </a:r>
            <a:r>
              <a:rPr lang="en-GB" sz="5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Comic.</a:t>
            </a:r>
            <a:endParaRPr sz="5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03235" y="3216395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120600" y="7202800"/>
            <a:ext cx="82791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Ich lese</a:t>
            </a: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einen </a:t>
            </a:r>
            <a:r>
              <a:rPr lang="en-GB" sz="5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Comic.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8820000" y="5350100"/>
            <a:ext cx="8638056" cy="1534410"/>
          </a:xfrm>
          <a:prstGeom prst="flowChartTerminator">
            <a:avLst/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Which word in each German </a:t>
            </a:r>
            <a:endParaRPr b="1"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sentence is the verb?</a:t>
            </a:r>
            <a:r>
              <a:rPr b="1" lang="en-GB" sz="3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201030" y="8260995"/>
            <a:ext cx="11739000" cy="577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DAA5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change happens after all verbs </a:t>
            </a:r>
            <a:r>
              <a:rPr b="1" lang="en-GB" sz="28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except</a:t>
            </a: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“to be” (sein)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1120575" y="1182125"/>
            <a:ext cx="15740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the masculine words for </a:t>
            </a:r>
            <a:r>
              <a:rPr b="1"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5000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120575" y="4245350"/>
            <a:ext cx="35994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masculine</a:t>
            </a:r>
            <a:endParaRPr sz="3200"/>
          </a:p>
        </p:txBody>
      </p:sp>
      <p:sp>
        <p:nvSpPr>
          <p:cNvPr id="166" name="Google Shape;166;p21"/>
          <p:cNvSpPr txBox="1"/>
          <p:nvPr/>
        </p:nvSpPr>
        <p:spPr>
          <a:xfrm>
            <a:off x="1120600" y="5964325"/>
            <a:ext cx="75915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5000" u="sng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</a:t>
            </a:r>
            <a:r>
              <a:rPr lang="en-GB" sz="5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r>
              <a:rPr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Comic.</a:t>
            </a:r>
            <a:endParaRPr sz="5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786EC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03235" y="3216395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120610" y="3315056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120599" y="7202800"/>
            <a:ext cx="827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5000" u="sng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</a:t>
            </a:r>
            <a:r>
              <a:rPr lang="en-GB" sz="5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Comic.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1120575" y="1182125"/>
            <a:ext cx="15740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 verb the masculine words for </a:t>
            </a:r>
            <a:r>
              <a:rPr b="1"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a(n) </a:t>
            </a:r>
            <a:r>
              <a:rPr i="1"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5000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120575" y="4245350"/>
            <a:ext cx="35994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masculine</a:t>
            </a:r>
            <a:endParaRPr sz="3200"/>
          </a:p>
        </p:txBody>
      </p:sp>
      <p:sp>
        <p:nvSpPr>
          <p:cNvPr id="176" name="Google Shape;176;p22"/>
          <p:cNvSpPr txBox="1"/>
          <p:nvPr/>
        </p:nvSpPr>
        <p:spPr>
          <a:xfrm>
            <a:off x="1120600" y="5964325"/>
            <a:ext cx="75915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5000" u="sng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</a:t>
            </a:r>
            <a:r>
              <a:rPr lang="en-GB" sz="5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r>
              <a:rPr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Comic.</a:t>
            </a:r>
            <a:endParaRPr sz="5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786EC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03235" y="3216395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120610" y="3315056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120599" y="7202800"/>
            <a:ext cx="827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5000" u="sng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</a:t>
            </a:r>
            <a:r>
              <a:rPr b="1" lang="en-GB" sz="5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</a:t>
            </a:r>
            <a:endParaRPr sz="3200"/>
          </a:p>
        </p:txBody>
      </p:sp>
      <p:sp>
        <p:nvSpPr>
          <p:cNvPr id="180" name="Google Shape;180;p22"/>
          <p:cNvSpPr/>
          <p:nvPr/>
        </p:nvSpPr>
        <p:spPr>
          <a:xfrm>
            <a:off x="10283825" y="2391425"/>
            <a:ext cx="7591500" cy="5107800"/>
          </a:xfrm>
          <a:prstGeom prst="wedgeEllipseCallout">
            <a:avLst>
              <a:gd fmla="val -61047" name="adj1"/>
              <a:gd fmla="val 70056" name="adj2"/>
            </a:avLst>
          </a:prstGeom>
          <a:solidFill>
            <a:srgbClr val="1F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Only the masculine changes. Feminine and neuter words for </a:t>
            </a:r>
            <a:r>
              <a:rPr b="1" i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a(n)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stay the same!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1133825" y="1114350"/>
            <a:ext cx="13949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5000" u="sng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</a:t>
            </a: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endParaRPr b="1" sz="7200">
              <a:solidFill>
                <a:srgbClr val="786EC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1825275" y="4114175"/>
            <a:ext cx="33771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neuter</a:t>
            </a:r>
            <a:endParaRPr sz="3200"/>
          </a:p>
        </p:txBody>
      </p:sp>
      <p:sp>
        <p:nvSpPr>
          <p:cNvPr id="187" name="Google Shape;187;p23"/>
          <p:cNvSpPr txBox="1"/>
          <p:nvPr/>
        </p:nvSpPr>
        <p:spPr>
          <a:xfrm>
            <a:off x="1120575" y="4125750"/>
            <a:ext cx="35994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masculine</a:t>
            </a:r>
            <a:endParaRPr sz="3200"/>
          </a:p>
        </p:txBody>
      </p:sp>
      <p:sp>
        <p:nvSpPr>
          <p:cNvPr id="188" name="Google Shape;188;p23"/>
          <p:cNvSpPr txBox="1"/>
          <p:nvPr/>
        </p:nvSpPr>
        <p:spPr>
          <a:xfrm>
            <a:off x="6028625" y="4125750"/>
            <a:ext cx="3051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feminine</a:t>
            </a:r>
            <a:endParaRPr sz="3200"/>
          </a:p>
        </p:txBody>
      </p:sp>
      <p:sp>
        <p:nvSpPr>
          <p:cNvPr id="189" name="Google Shape;189;p23"/>
          <p:cNvSpPr txBox="1"/>
          <p:nvPr/>
        </p:nvSpPr>
        <p:spPr>
          <a:xfrm>
            <a:off x="1120600" y="5755000"/>
            <a:ext cx="422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r>
              <a:rPr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</a:t>
            </a:r>
            <a:endParaRPr sz="3200"/>
          </a:p>
        </p:txBody>
      </p:sp>
      <p:sp>
        <p:nvSpPr>
          <p:cNvPr id="190" name="Google Shape;190;p23"/>
          <p:cNvSpPr txBox="1"/>
          <p:nvPr/>
        </p:nvSpPr>
        <p:spPr>
          <a:xfrm>
            <a:off x="6028623" y="5737175"/>
            <a:ext cx="4464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</a:t>
            </a:r>
            <a:r>
              <a:rPr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Biografie</a:t>
            </a:r>
            <a:endParaRPr sz="5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1833689" y="5755000"/>
            <a:ext cx="6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Magazin</a:t>
            </a:r>
            <a:endParaRPr sz="3200"/>
          </a:p>
        </p:txBody>
      </p:sp>
      <p:sp>
        <p:nvSpPr>
          <p:cNvPr id="192" name="Google Shape;192;p23"/>
          <p:cNvSpPr txBox="1"/>
          <p:nvPr/>
        </p:nvSpPr>
        <p:spPr>
          <a:xfrm>
            <a:off x="1120600" y="7202800"/>
            <a:ext cx="5169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</a:t>
            </a:r>
            <a:endParaRPr sz="3200"/>
          </a:p>
        </p:txBody>
      </p:sp>
      <p:sp>
        <p:nvSpPr>
          <p:cNvPr id="193" name="Google Shape;193;p23"/>
          <p:cNvSpPr txBox="1"/>
          <p:nvPr/>
        </p:nvSpPr>
        <p:spPr>
          <a:xfrm>
            <a:off x="6028623" y="7184975"/>
            <a:ext cx="4464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Biografie</a:t>
            </a:r>
            <a:endParaRPr sz="5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1833689" y="7202800"/>
            <a:ext cx="6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786EC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 </a:t>
            </a:r>
            <a:r>
              <a:rPr lang="en-GB" sz="5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Magazin</a:t>
            </a:r>
            <a:endParaRPr sz="3200"/>
          </a:p>
        </p:txBody>
      </p:sp>
      <p:sp>
        <p:nvSpPr>
          <p:cNvPr id="195" name="Google Shape;195;p23"/>
          <p:cNvSpPr/>
          <p:nvPr/>
        </p:nvSpPr>
        <p:spPr>
          <a:xfrm>
            <a:off x="5629075" y="3728050"/>
            <a:ext cx="10885200" cy="4930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0296975" y="2525675"/>
            <a:ext cx="717600" cy="158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6470825" y="1114350"/>
            <a:ext cx="86124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The feminine and neuter words for </a:t>
            </a:r>
            <a:r>
              <a:rPr i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i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a(n)</a:t>
            </a:r>
            <a:r>
              <a:rPr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stay the same</a:t>
            </a:r>
            <a:endParaRPr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