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73" r:id="rId4"/>
    <p:sldMasterId id="2147483674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A88A0E3-AE03-4C94-B00B-2996D7B9F07F}">
  <a:tblStyle styleId="{FA88A0E3-AE03-4C94-B00B-2996D7B9F07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8c270a3765_2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8c270a3765_2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8c270a3765_2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g8c270a3765_2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1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1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" type="body"/>
          </p:nvPr>
        </p:nvSpPr>
        <p:spPr>
          <a:xfrm>
            <a:off x="458975" y="1259525"/>
            <a:ext cx="8226000" cy="3159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87" name="Google Shape;87;p16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88" name="Google Shape;88;p16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89" name="Google Shape;89;p16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6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4" name="Google Shape;94;p1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0" name="Google Shape;100;p18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3" name="Google Shape;103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6" name="Google Shape;10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7" name="Google Shape;107;p20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0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9" name="Google Shape;109;p20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0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0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0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5" name="Google Shape;115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1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9pPr>
          </a:lstStyle>
          <a:p/>
        </p:txBody>
      </p:sp>
      <p:sp>
        <p:nvSpPr>
          <p:cNvPr id="117" name="Google Shape;117;p21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8" name="Google Shape;118;p21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1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20" name="Google Shape;120;p21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9pPr>
          </a:lstStyle>
          <a:p/>
        </p:txBody>
      </p:sp>
      <p:sp>
        <p:nvSpPr>
          <p:cNvPr id="121" name="Google Shape;121;p21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9pPr>
          </a:lstStyle>
          <a:p/>
        </p:txBody>
      </p:sp>
      <p:sp>
        <p:nvSpPr>
          <p:cNvPr id="122" name="Google Shape;122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5" name="Google Shape;125;p22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2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27" name="Google Shape;127;p22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2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33" name="Google Shape;133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6" name="Google Shape;136;p2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40" name="Google Shape;140;p24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rgbClr val="4B3241"/>
                </a:solidFill>
              </a:defRPr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41" name="Google Shape;141;p2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accent2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48" name="Google Shape;148;p27"/>
          <p:cNvSpPr txBox="1"/>
          <p:nvPr>
            <p:ph idx="1" type="subTitle"/>
          </p:nvPr>
        </p:nvSpPr>
        <p:spPr>
          <a:xfrm>
            <a:off x="474525" y="3969500"/>
            <a:ext cx="393555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149" name="Google Shape;149;p2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1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0" name="Google Shape;30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0" name="Google Shape;40;p6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50" name="Google Shape;50;p8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52" name="Google Shape;52;p8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None/>
              <a:defRPr b="1" i="0" sz="2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458975" y="1259525"/>
            <a:ext cx="8226000" cy="3159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0" name="Google Shape;80;p14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/>
          <p:nvPr>
            <p:ph idx="4294967295" type="ctrTitle"/>
          </p:nvPr>
        </p:nvSpPr>
        <p:spPr>
          <a:xfrm>
            <a:off x="479300" y="1301375"/>
            <a:ext cx="8226000" cy="22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Applying rounding to estimate (subtraction)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55" name="Google Shape;155;p28"/>
          <p:cNvSpPr txBox="1"/>
          <p:nvPr>
            <p:ph idx="4294967295" type="subTitle"/>
          </p:nvPr>
        </p:nvSpPr>
        <p:spPr>
          <a:xfrm>
            <a:off x="458975" y="445025"/>
            <a:ext cx="8226000" cy="3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56" name="Google Shape;156;p28"/>
          <p:cNvSpPr txBox="1"/>
          <p:nvPr/>
        </p:nvSpPr>
        <p:spPr>
          <a:xfrm>
            <a:off x="458975" y="4230250"/>
            <a:ext cx="21408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Miss Brinkworth</a:t>
            </a:r>
            <a:endParaRPr b="0" i="0" sz="1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/>
          <p:nvPr>
            <p:ph type="title"/>
          </p:nvPr>
        </p:nvSpPr>
        <p:spPr>
          <a:xfrm>
            <a:off x="458975" y="445025"/>
            <a:ext cx="790095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 u="sng">
                <a:solidFill>
                  <a:schemeClr val="dk2"/>
                </a:solidFill>
              </a:rPr>
              <a:t>Part A</a:t>
            </a:r>
            <a:endParaRPr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Round these numbers to the nearest 10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 u="sng">
                <a:solidFill>
                  <a:schemeClr val="dk2"/>
                </a:solidFill>
              </a:rPr>
              <a:t>Challenge-</a:t>
            </a:r>
            <a:r>
              <a:rPr lang="en-GB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Which is the odd one odd?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Why?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63" name="Google Shape;163;p2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</a:pPr>
            <a:fld id="{00000000-1234-1234-1234-123412341234}" type="slidenum">
              <a:rPr lang="en-GB" sz="700"/>
              <a:t>‹#›</a:t>
            </a:fld>
            <a:endParaRPr sz="700"/>
          </a:p>
        </p:txBody>
      </p:sp>
      <p:graphicFrame>
        <p:nvGraphicFramePr>
          <p:cNvPr id="164" name="Google Shape;164;p29"/>
          <p:cNvGraphicFramePr/>
          <p:nvPr/>
        </p:nvGraphicFramePr>
        <p:xfrm>
          <a:off x="476250" y="1540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{FA88A0E3-AE03-4C94-B00B-2996D7B9F07F}</a:tableStyleId>
              </a:tblPr>
              <a:tblGrid>
                <a:gridCol w="1170200"/>
                <a:gridCol w="1170200"/>
                <a:gridCol w="1170200"/>
                <a:gridCol w="1170200"/>
                <a:gridCol w="1170200"/>
                <a:gridCol w="1170200"/>
                <a:gridCol w="1170200"/>
              </a:tblGrid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900"/>
                        <a:buFont typeface="Arial"/>
                        <a:buNone/>
                      </a:pPr>
                      <a:r>
                        <a:rPr lang="en-GB" sz="29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75</a:t>
                      </a:r>
                      <a:endParaRPr sz="2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900"/>
                        <a:buFont typeface="Arial"/>
                        <a:buNone/>
                      </a:pPr>
                      <a:r>
                        <a:rPr lang="en-GB" sz="29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49</a:t>
                      </a:r>
                      <a:endParaRPr sz="2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900"/>
                        <a:buFont typeface="Arial"/>
                        <a:buNone/>
                      </a:pPr>
                      <a:r>
                        <a:rPr lang="en-GB" sz="29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978</a:t>
                      </a:r>
                      <a:endParaRPr sz="2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900"/>
                        <a:buFont typeface="Arial"/>
                        <a:buNone/>
                      </a:pPr>
                      <a:r>
                        <a:rPr lang="en-GB" sz="29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319</a:t>
                      </a:r>
                      <a:endParaRPr sz="2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900"/>
                        <a:buFont typeface="Arial"/>
                        <a:buNone/>
                      </a:pPr>
                      <a:r>
                        <a:rPr lang="en-GB" sz="29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680</a:t>
                      </a:r>
                      <a:endParaRPr sz="2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900"/>
                        <a:buFont typeface="Arial"/>
                        <a:buNone/>
                      </a:pPr>
                      <a:r>
                        <a:rPr lang="en-GB" sz="29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256</a:t>
                      </a:r>
                      <a:endParaRPr sz="2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900"/>
                        <a:buFont typeface="Arial"/>
                        <a:buNone/>
                      </a:pPr>
                      <a:r>
                        <a:rPr lang="en-GB" sz="29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121</a:t>
                      </a:r>
                      <a:endParaRPr sz="2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0"/>
          <p:cNvSpPr txBox="1"/>
          <p:nvPr>
            <p:ph type="title"/>
          </p:nvPr>
        </p:nvSpPr>
        <p:spPr>
          <a:xfrm>
            <a:off x="212700" y="37775"/>
            <a:ext cx="8718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 sz="2800" u="sng">
                <a:solidFill>
                  <a:schemeClr val="dk2"/>
                </a:solidFill>
              </a:rPr>
              <a:t>Part B</a:t>
            </a:r>
            <a:endParaRPr sz="28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 sz="2800">
                <a:solidFill>
                  <a:schemeClr val="dk2"/>
                </a:solidFill>
              </a:rPr>
              <a:t>Use rounding to </a:t>
            </a:r>
            <a:r>
              <a:rPr lang="en-GB" sz="2800" u="sng">
                <a:solidFill>
                  <a:schemeClr val="dk2"/>
                </a:solidFill>
              </a:rPr>
              <a:t>estimate</a:t>
            </a:r>
            <a:r>
              <a:rPr lang="en-GB" sz="2800">
                <a:solidFill>
                  <a:schemeClr val="dk2"/>
                </a:solidFill>
              </a:rPr>
              <a:t> the answer to these questions</a:t>
            </a:r>
            <a:endParaRPr sz="2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 sz="2800">
                <a:solidFill>
                  <a:schemeClr val="dk2"/>
                </a:solidFill>
              </a:rPr>
              <a:t>-</a:t>
            </a:r>
            <a:endParaRPr sz="2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170" name="Google Shape;170;p3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</a:pPr>
            <a:fld id="{00000000-1234-1234-1234-123412341234}" type="slidenum">
              <a:rPr lang="en-GB" sz="700"/>
              <a:t>‹#›</a:t>
            </a:fld>
            <a:endParaRPr sz="700"/>
          </a:p>
        </p:txBody>
      </p:sp>
      <p:graphicFrame>
        <p:nvGraphicFramePr>
          <p:cNvPr id="171" name="Google Shape;171;p30"/>
          <p:cNvGraphicFramePr/>
          <p:nvPr/>
        </p:nvGraphicFramePr>
        <p:xfrm>
          <a:off x="212663" y="15991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{FA88A0E3-AE03-4C94-B00B-2996D7B9F07F}</a:tableStyleId>
              </a:tblPr>
              <a:tblGrid>
                <a:gridCol w="1453125"/>
                <a:gridCol w="1453100"/>
                <a:gridCol w="1453100"/>
                <a:gridCol w="1453100"/>
                <a:gridCol w="1453100"/>
                <a:gridCol w="1453100"/>
              </a:tblGrid>
              <a:tr h="576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b="1" lang="en-GB" sz="19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59 - 32 =  </a:t>
                      </a:r>
                      <a:endParaRPr b="1" sz="19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b="1" lang="en-GB" sz="19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41 - 25 =  </a:t>
                      </a:r>
                      <a:endParaRPr b="1" sz="19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b="1" lang="en-GB" sz="19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211 - 52 = </a:t>
                      </a:r>
                      <a:endParaRPr b="1" sz="19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b="1" lang="en-GB" sz="19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102 - 69 =</a:t>
                      </a:r>
                      <a:endParaRPr b="1" sz="19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b="1" lang="en-GB" sz="19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324 - 25 = </a:t>
                      </a:r>
                      <a:endParaRPr b="1" sz="19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b="1" lang="en-GB" sz="19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678 - 151 = </a:t>
                      </a:r>
                      <a:endParaRPr b="1" sz="19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2" name="Google Shape;172;p30"/>
          <p:cNvSpPr txBox="1"/>
          <p:nvPr/>
        </p:nvSpPr>
        <p:spPr>
          <a:xfrm>
            <a:off x="153750" y="2292200"/>
            <a:ext cx="3256650" cy="855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sng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Challenge-</a:t>
            </a:r>
            <a:r>
              <a:rPr b="1" i="0" lang="en-GB" sz="2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102 - 58 = </a:t>
            </a:r>
            <a:endParaRPr b="1" i="0" sz="2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Look at these ideas.</a:t>
            </a:r>
            <a:endParaRPr b="1" i="0" sz="2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Decide which is best and why</a:t>
            </a:r>
            <a:endParaRPr b="1" i="0" sz="2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3" name="Google Shape;173;p30"/>
          <p:cNvSpPr txBox="1"/>
          <p:nvPr/>
        </p:nvSpPr>
        <p:spPr>
          <a:xfrm>
            <a:off x="3256950" y="3563788"/>
            <a:ext cx="26493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GB" sz="1700" u="none" cap="none" strike="noStrike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I will round 58 to 60, this will be easier to subtract (102 - 60)</a:t>
            </a:r>
            <a:endParaRPr b="1" i="0" sz="1700" u="none" cap="none" strike="noStrike">
              <a:solidFill>
                <a:schemeClr val="accent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4" name="Google Shape;174;p30"/>
          <p:cNvSpPr txBox="1"/>
          <p:nvPr/>
        </p:nvSpPr>
        <p:spPr>
          <a:xfrm>
            <a:off x="5658525" y="2326900"/>
            <a:ext cx="32568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en-GB" sz="19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I will round 102 to 100 because this is easier to use (100 - 58 = )</a:t>
            </a:r>
            <a:endParaRPr b="1" i="0" sz="1900" u="none" cap="none" strike="noStrik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5" name="Google Shape;175;p30"/>
          <p:cNvSpPr/>
          <p:nvPr/>
        </p:nvSpPr>
        <p:spPr>
          <a:xfrm>
            <a:off x="5582325" y="2344050"/>
            <a:ext cx="3256800" cy="1191300"/>
          </a:xfrm>
          <a:prstGeom prst="wedgeRectCallout">
            <a:avLst>
              <a:gd fmla="val 1326" name="adj1"/>
              <a:gd fmla="val 81769" name="adj2"/>
            </a:avLst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30"/>
          <p:cNvSpPr/>
          <p:nvPr/>
        </p:nvSpPr>
        <p:spPr>
          <a:xfrm>
            <a:off x="3205350" y="3489388"/>
            <a:ext cx="2614800" cy="1006500"/>
          </a:xfrm>
          <a:prstGeom prst="wedgeRoundRectCallout">
            <a:avLst>
              <a:gd fmla="val 74018" name="adj1"/>
              <a:gd fmla="val 19443" name="adj2"/>
              <a:gd fmla="val 0" name="adj3"/>
            </a:avLst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