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3" r:id="rId4"/>
    <p:sldMasterId id="214748366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</p:sldIdLst>
  <p:sldSz cy="10287000" cx="18288000"/>
  <p:notesSz cx="6858000" cy="9144000"/>
  <p:embeddedFontLst>
    <p:embeddedFont>
      <p:font typeface="Montserrat SemiBold"/>
      <p:regular r:id="rId41"/>
      <p:bold r:id="rId42"/>
      <p:italic r:id="rId43"/>
      <p:boldItalic r:id="rId44"/>
    </p:embeddedFont>
    <p:embeddedFont>
      <p:font typeface="Montserrat"/>
      <p:regular r:id="rId45"/>
      <p:bold r:id="rId46"/>
      <p:italic r:id="rId47"/>
      <p:boldItalic r:id="rId48"/>
    </p:embeddedFont>
    <p:embeddedFont>
      <p:font typeface="Montserrat Medium"/>
      <p:regular r:id="rId49"/>
      <p:bold r:id="rId50"/>
      <p:italic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984C9E1-BFE1-4875-BD35-D255C4365DD5}">
  <a:tblStyle styleId="{C984C9E1-BFE1-4875-BD35-D255C4365DD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font" Target="fonts/MontserratSemiBold-bold.fntdata"/><Relationship Id="rId41" Type="http://schemas.openxmlformats.org/officeDocument/2006/relationships/font" Target="fonts/MontserratSemiBold-regular.fntdata"/><Relationship Id="rId44" Type="http://schemas.openxmlformats.org/officeDocument/2006/relationships/font" Target="fonts/MontserratSemiBold-boldItalic.fntdata"/><Relationship Id="rId43" Type="http://schemas.openxmlformats.org/officeDocument/2006/relationships/font" Target="fonts/MontserratSemiBold-italic.fntdata"/><Relationship Id="rId46" Type="http://schemas.openxmlformats.org/officeDocument/2006/relationships/font" Target="fonts/Montserrat-bold.fntdata"/><Relationship Id="rId45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Montserrat-boldItalic.fntdata"/><Relationship Id="rId47" Type="http://schemas.openxmlformats.org/officeDocument/2006/relationships/font" Target="fonts/Montserrat-italic.fntdata"/><Relationship Id="rId49" Type="http://schemas.openxmlformats.org/officeDocument/2006/relationships/font" Target="fonts/MontserratMedium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MontserratMedium-italic.fntdata"/><Relationship Id="rId50" Type="http://schemas.openxmlformats.org/officeDocument/2006/relationships/font" Target="fonts/MontserratMedium-bold.fntdata"/><Relationship Id="rId52" Type="http://schemas.openxmlformats.org/officeDocument/2006/relationships/font" Target="fonts/MontserratMedium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" name="Google Shape;30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2" name="Google Shape;31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9" name="Google Shape;339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8" name="Google Shape;348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5" name="Google Shape;35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3" name="Google Shape;363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0" name="Google Shape;370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Ask students to think about the differences in the two images on the right.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7" name="Google Shape;377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9" name="Google Shape;389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6" name="Google Shape;396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6" name="Google Shape;406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2" name="Google Shape;412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Pause the video and solve the questions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0" name="Google Shape;420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Pause the video and solve the questions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Introduce the parts and functions. Link to year 7 knowledge.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5" name="Google Shape;75;p11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9" name="Google Shape;79;p12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4B3241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80" name="Google Shape;80;p12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92" name="Google Shape;92;p16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3" name="Google Shape;93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917950" y="890050"/>
            <a:ext cx="16452001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96" name="Google Shape;96;p17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97" name="Google Shape;97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6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1">
  <p:cSld name="TITLE_ONLY_1_2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917950" y="890050"/>
            <a:ext cx="16452001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7" name="Google Shape;47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9" name="Google Shape;49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7" name="Google Shape;57;p9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67" name="Google Shape;67;p10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71" name="Google Shape;71;p10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type="title"/>
          </p:nvPr>
        </p:nvSpPr>
        <p:spPr>
          <a:xfrm>
            <a:off x="917950" y="890050"/>
            <a:ext cx="16452001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87" name="Google Shape;87;p15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8" name="Google Shape;88;p15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9" name="Google Shape;89;p15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0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8">
          <p15:clr>
            <a:srgbClr val="EA4335"/>
          </p15:clr>
        </p15:guide>
        <p15:guide id="7" orient="horz" pos="1386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>
                <a:solidFill>
                  <a:srgbClr val="4B3241"/>
                </a:solidFill>
              </a:rPr>
              <a:t>Microscopes, Magnification and Resolution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 sz="4000">
                <a:solidFill>
                  <a:srgbClr val="4B3241"/>
                </a:solidFill>
              </a:rPr>
              <a:t>(Downloadable student document)</a:t>
            </a:r>
            <a:endParaRPr sz="40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03" name="Google Shape;103;p18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Combined Science - Biology - KS4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Cell Biology 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04" name="Google Shape;104;p18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Miss Wong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05" name="Google Shape;105;p18"/>
          <p:cNvSpPr/>
          <p:nvPr/>
        </p:nvSpPr>
        <p:spPr>
          <a:xfrm>
            <a:off x="17198575" y="8869625"/>
            <a:ext cx="1089300" cy="1417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/>
          <p:nvPr>
            <p:ph type="title"/>
          </p:nvPr>
        </p:nvSpPr>
        <p:spPr>
          <a:xfrm>
            <a:off x="917950" y="890600"/>
            <a:ext cx="129324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Multiple choice quiz </a:t>
            </a:r>
            <a:endParaRPr/>
          </a:p>
        </p:txBody>
      </p:sp>
      <p:sp>
        <p:nvSpPr>
          <p:cNvPr id="193" name="Google Shape;193;p27"/>
          <p:cNvSpPr txBox="1"/>
          <p:nvPr>
            <p:ph idx="1" type="subTitle"/>
          </p:nvPr>
        </p:nvSpPr>
        <p:spPr>
          <a:xfrm>
            <a:off x="917950" y="4095500"/>
            <a:ext cx="6256800" cy="906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GB" sz="4600">
                <a:latin typeface="Montserrat"/>
                <a:ea typeface="Montserrat"/>
                <a:cs typeface="Montserrat"/>
                <a:sym typeface="Montserrat"/>
              </a:rPr>
              <a:t>Coarse focus knob</a:t>
            </a:r>
            <a:endParaRPr b="1" sz="4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5400"/>
          </a:p>
        </p:txBody>
      </p:sp>
      <p:sp>
        <p:nvSpPr>
          <p:cNvPr id="194" name="Google Shape;194;p27"/>
          <p:cNvSpPr txBox="1"/>
          <p:nvPr>
            <p:ph idx="2" type="body"/>
          </p:nvPr>
        </p:nvSpPr>
        <p:spPr>
          <a:xfrm>
            <a:off x="917950" y="2245650"/>
            <a:ext cx="136722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SzPts val="3200"/>
              <a:buNone/>
            </a:pPr>
            <a:r>
              <a:rPr b="1" lang="en-GB" sz="3800"/>
              <a:t>Where do we place the specimen onto the microscope? </a:t>
            </a:r>
            <a:endParaRPr b="1" sz="3800"/>
          </a:p>
        </p:txBody>
      </p:sp>
      <p:sp>
        <p:nvSpPr>
          <p:cNvPr id="195" name="Google Shape;195;p27"/>
          <p:cNvSpPr txBox="1"/>
          <p:nvPr>
            <p:ph idx="3" type="subTitle"/>
          </p:nvPr>
        </p:nvSpPr>
        <p:spPr>
          <a:xfrm>
            <a:off x="9468000" y="409550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5400"/>
              <a:t>Stage</a:t>
            </a:r>
            <a:endParaRPr sz="5400"/>
          </a:p>
        </p:txBody>
      </p:sp>
      <p:sp>
        <p:nvSpPr>
          <p:cNvPr id="196" name="Google Shape;196;p27"/>
          <p:cNvSpPr txBox="1"/>
          <p:nvPr>
            <p:ph idx="5" type="subTitle"/>
          </p:nvPr>
        </p:nvSpPr>
        <p:spPr>
          <a:xfrm>
            <a:off x="917950" y="613335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5400"/>
              <a:t>Fine focus knob</a:t>
            </a:r>
            <a:endParaRPr sz="5400"/>
          </a:p>
        </p:txBody>
      </p:sp>
      <p:sp>
        <p:nvSpPr>
          <p:cNvPr id="197" name="Google Shape;197;p27"/>
          <p:cNvSpPr txBox="1"/>
          <p:nvPr>
            <p:ph idx="7" type="subTitle"/>
          </p:nvPr>
        </p:nvSpPr>
        <p:spPr>
          <a:xfrm>
            <a:off x="9468000" y="613335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5400"/>
              <a:t>Objective lens</a:t>
            </a:r>
            <a:endParaRPr sz="5400"/>
          </a:p>
        </p:txBody>
      </p:sp>
      <p:sp>
        <p:nvSpPr>
          <p:cNvPr id="198" name="Google Shape;198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/>
          <p:nvPr>
            <p:ph type="title"/>
          </p:nvPr>
        </p:nvSpPr>
        <p:spPr>
          <a:xfrm>
            <a:off x="917575" y="890400"/>
            <a:ext cx="129324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Multiple choice quiz </a:t>
            </a:r>
            <a:endParaRPr/>
          </a:p>
        </p:txBody>
      </p:sp>
      <p:sp>
        <p:nvSpPr>
          <p:cNvPr id="204" name="Google Shape;204;p28"/>
          <p:cNvSpPr txBox="1"/>
          <p:nvPr>
            <p:ph idx="1" type="subTitle"/>
          </p:nvPr>
        </p:nvSpPr>
        <p:spPr>
          <a:xfrm>
            <a:off x="917950" y="4095500"/>
            <a:ext cx="6256800" cy="906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GB" sz="4600">
                <a:latin typeface="Montserrat"/>
                <a:ea typeface="Montserrat"/>
                <a:cs typeface="Montserrat"/>
                <a:sym typeface="Montserrat"/>
              </a:rPr>
              <a:t>Coarse focus knob</a:t>
            </a:r>
            <a:endParaRPr b="1" sz="4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5400"/>
          </a:p>
        </p:txBody>
      </p:sp>
      <p:sp>
        <p:nvSpPr>
          <p:cNvPr id="205" name="Google Shape;205;p28"/>
          <p:cNvSpPr txBox="1"/>
          <p:nvPr>
            <p:ph idx="2" type="body"/>
          </p:nvPr>
        </p:nvSpPr>
        <p:spPr>
          <a:xfrm>
            <a:off x="917575" y="2245200"/>
            <a:ext cx="136722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SzPts val="3200"/>
              <a:buNone/>
            </a:pPr>
            <a:r>
              <a:rPr b="1" lang="en-GB" sz="3800"/>
              <a:t>Where do we place the specimen onto the microscope? </a:t>
            </a:r>
            <a:endParaRPr b="1" sz="3800"/>
          </a:p>
        </p:txBody>
      </p:sp>
      <p:sp>
        <p:nvSpPr>
          <p:cNvPr id="206" name="Google Shape;206;p28"/>
          <p:cNvSpPr txBox="1"/>
          <p:nvPr>
            <p:ph idx="3" type="subTitle"/>
          </p:nvPr>
        </p:nvSpPr>
        <p:spPr>
          <a:xfrm>
            <a:off x="9468000" y="409550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5400"/>
              <a:t>Stage</a:t>
            </a:r>
            <a:endParaRPr sz="5400"/>
          </a:p>
        </p:txBody>
      </p:sp>
      <p:sp>
        <p:nvSpPr>
          <p:cNvPr id="207" name="Google Shape;207;p28"/>
          <p:cNvSpPr txBox="1"/>
          <p:nvPr>
            <p:ph idx="5" type="subTitle"/>
          </p:nvPr>
        </p:nvSpPr>
        <p:spPr>
          <a:xfrm>
            <a:off x="917950" y="613335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5400"/>
              <a:t>Fine focus knob</a:t>
            </a:r>
            <a:endParaRPr sz="5400"/>
          </a:p>
        </p:txBody>
      </p:sp>
      <p:sp>
        <p:nvSpPr>
          <p:cNvPr id="208" name="Google Shape;208;p28"/>
          <p:cNvSpPr txBox="1"/>
          <p:nvPr>
            <p:ph idx="7" type="subTitle"/>
          </p:nvPr>
        </p:nvSpPr>
        <p:spPr>
          <a:xfrm>
            <a:off x="9468000" y="613335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5400"/>
              <a:t>Objective lens</a:t>
            </a:r>
            <a:endParaRPr sz="5400"/>
          </a:p>
        </p:txBody>
      </p:sp>
      <p:sp>
        <p:nvSpPr>
          <p:cNvPr id="209" name="Google Shape;209;p2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0" name="Google Shape;210;p28"/>
          <p:cNvSpPr/>
          <p:nvPr/>
        </p:nvSpPr>
        <p:spPr>
          <a:xfrm>
            <a:off x="9249625" y="3619250"/>
            <a:ext cx="2816400" cy="2217300"/>
          </a:xfrm>
          <a:prstGeom prst="ellipse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/>
          <p:nvPr>
            <p:ph type="title"/>
          </p:nvPr>
        </p:nvSpPr>
        <p:spPr>
          <a:xfrm>
            <a:off x="549625" y="585250"/>
            <a:ext cx="129324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Multiple choice quiz </a:t>
            </a:r>
            <a:endParaRPr/>
          </a:p>
        </p:txBody>
      </p:sp>
      <p:sp>
        <p:nvSpPr>
          <p:cNvPr id="216" name="Google Shape;216;p29"/>
          <p:cNvSpPr txBox="1"/>
          <p:nvPr>
            <p:ph idx="1" type="subTitle"/>
          </p:nvPr>
        </p:nvSpPr>
        <p:spPr>
          <a:xfrm>
            <a:off x="917950" y="4095500"/>
            <a:ext cx="6256800" cy="906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GB" sz="4600">
                <a:latin typeface="Montserrat"/>
                <a:ea typeface="Montserrat"/>
                <a:cs typeface="Montserrat"/>
                <a:sym typeface="Montserrat"/>
              </a:rPr>
              <a:t>Coarse focus knob</a:t>
            </a:r>
            <a:endParaRPr b="1" sz="4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5400"/>
          </a:p>
        </p:txBody>
      </p:sp>
      <p:sp>
        <p:nvSpPr>
          <p:cNvPr id="217" name="Google Shape;217;p29"/>
          <p:cNvSpPr txBox="1"/>
          <p:nvPr>
            <p:ph idx="2" type="body"/>
          </p:nvPr>
        </p:nvSpPr>
        <p:spPr>
          <a:xfrm>
            <a:off x="549625" y="1568550"/>
            <a:ext cx="108159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SzPts val="3200"/>
              <a:buNone/>
            </a:pPr>
            <a:r>
              <a:rPr b="1" lang="en-GB" sz="3800"/>
              <a:t>Which of the below should I use to focus the image at a low magnification?</a:t>
            </a:r>
            <a:endParaRPr b="1" sz="3800"/>
          </a:p>
        </p:txBody>
      </p:sp>
      <p:sp>
        <p:nvSpPr>
          <p:cNvPr id="218" name="Google Shape;218;p29"/>
          <p:cNvSpPr txBox="1"/>
          <p:nvPr>
            <p:ph idx="3" type="subTitle"/>
          </p:nvPr>
        </p:nvSpPr>
        <p:spPr>
          <a:xfrm>
            <a:off x="9468000" y="409550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5400"/>
              <a:t>Stage</a:t>
            </a:r>
            <a:endParaRPr sz="5400"/>
          </a:p>
        </p:txBody>
      </p:sp>
      <p:sp>
        <p:nvSpPr>
          <p:cNvPr id="219" name="Google Shape;219;p29"/>
          <p:cNvSpPr txBox="1"/>
          <p:nvPr>
            <p:ph idx="5" type="subTitle"/>
          </p:nvPr>
        </p:nvSpPr>
        <p:spPr>
          <a:xfrm>
            <a:off x="917950" y="613335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5400"/>
              <a:t>Fine focus knob</a:t>
            </a:r>
            <a:endParaRPr sz="5400"/>
          </a:p>
        </p:txBody>
      </p:sp>
      <p:sp>
        <p:nvSpPr>
          <p:cNvPr id="220" name="Google Shape;220;p29"/>
          <p:cNvSpPr txBox="1"/>
          <p:nvPr>
            <p:ph idx="7" type="subTitle"/>
          </p:nvPr>
        </p:nvSpPr>
        <p:spPr>
          <a:xfrm>
            <a:off x="9468000" y="613335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5400"/>
              <a:t>Objective lens</a:t>
            </a:r>
            <a:endParaRPr sz="5400"/>
          </a:p>
        </p:txBody>
      </p:sp>
      <p:sp>
        <p:nvSpPr>
          <p:cNvPr id="221" name="Google Shape;221;p2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/>
          <p:nvPr>
            <p:ph type="title"/>
          </p:nvPr>
        </p:nvSpPr>
        <p:spPr>
          <a:xfrm>
            <a:off x="549625" y="585250"/>
            <a:ext cx="129324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Multiple choice quiz </a:t>
            </a:r>
            <a:endParaRPr/>
          </a:p>
        </p:txBody>
      </p:sp>
      <p:sp>
        <p:nvSpPr>
          <p:cNvPr id="227" name="Google Shape;227;p30"/>
          <p:cNvSpPr txBox="1"/>
          <p:nvPr>
            <p:ph idx="1" type="subTitle"/>
          </p:nvPr>
        </p:nvSpPr>
        <p:spPr>
          <a:xfrm>
            <a:off x="917950" y="4095500"/>
            <a:ext cx="6256800" cy="906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GB" sz="4600">
                <a:latin typeface="Montserrat"/>
                <a:ea typeface="Montserrat"/>
                <a:cs typeface="Montserrat"/>
                <a:sym typeface="Montserrat"/>
              </a:rPr>
              <a:t>Coarse focus knob</a:t>
            </a:r>
            <a:endParaRPr b="1" sz="4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5400"/>
          </a:p>
        </p:txBody>
      </p:sp>
      <p:sp>
        <p:nvSpPr>
          <p:cNvPr id="228" name="Google Shape;228;p30"/>
          <p:cNvSpPr txBox="1"/>
          <p:nvPr>
            <p:ph idx="2" type="body"/>
          </p:nvPr>
        </p:nvSpPr>
        <p:spPr>
          <a:xfrm>
            <a:off x="549625" y="1568550"/>
            <a:ext cx="108159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SzPts val="3200"/>
              <a:buNone/>
            </a:pPr>
            <a:r>
              <a:rPr b="1" lang="en-GB" sz="3800"/>
              <a:t>Which of the below should I use to focus the image at a low magnification?</a:t>
            </a:r>
            <a:endParaRPr b="1" sz="3800"/>
          </a:p>
        </p:txBody>
      </p:sp>
      <p:sp>
        <p:nvSpPr>
          <p:cNvPr id="229" name="Google Shape;229;p30"/>
          <p:cNvSpPr txBox="1"/>
          <p:nvPr>
            <p:ph idx="3" type="subTitle"/>
          </p:nvPr>
        </p:nvSpPr>
        <p:spPr>
          <a:xfrm>
            <a:off x="9468000" y="409550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5400"/>
              <a:t>Stage</a:t>
            </a:r>
            <a:endParaRPr sz="5400"/>
          </a:p>
        </p:txBody>
      </p:sp>
      <p:sp>
        <p:nvSpPr>
          <p:cNvPr id="230" name="Google Shape;230;p30"/>
          <p:cNvSpPr txBox="1"/>
          <p:nvPr>
            <p:ph idx="5" type="subTitle"/>
          </p:nvPr>
        </p:nvSpPr>
        <p:spPr>
          <a:xfrm>
            <a:off x="917950" y="613335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5400"/>
              <a:t>Fine focus knob</a:t>
            </a:r>
            <a:endParaRPr sz="5400"/>
          </a:p>
        </p:txBody>
      </p:sp>
      <p:sp>
        <p:nvSpPr>
          <p:cNvPr id="231" name="Google Shape;231;p30"/>
          <p:cNvSpPr txBox="1"/>
          <p:nvPr>
            <p:ph idx="7" type="subTitle"/>
          </p:nvPr>
        </p:nvSpPr>
        <p:spPr>
          <a:xfrm>
            <a:off x="9468000" y="613335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5400"/>
              <a:t>Objective lens</a:t>
            </a:r>
            <a:endParaRPr sz="5400"/>
          </a:p>
        </p:txBody>
      </p:sp>
      <p:sp>
        <p:nvSpPr>
          <p:cNvPr id="232" name="Google Shape;232;p3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3" name="Google Shape;233;p30"/>
          <p:cNvSpPr/>
          <p:nvPr/>
        </p:nvSpPr>
        <p:spPr>
          <a:xfrm>
            <a:off x="1089875" y="3507200"/>
            <a:ext cx="6256800" cy="2217300"/>
          </a:xfrm>
          <a:prstGeom prst="ellipse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"/>
          <p:cNvSpPr txBox="1"/>
          <p:nvPr>
            <p:ph type="title"/>
          </p:nvPr>
        </p:nvSpPr>
        <p:spPr>
          <a:xfrm>
            <a:off x="1134825" y="824775"/>
            <a:ext cx="129324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Multiple choice quiz </a:t>
            </a:r>
            <a:endParaRPr/>
          </a:p>
        </p:txBody>
      </p:sp>
      <p:sp>
        <p:nvSpPr>
          <p:cNvPr id="239" name="Google Shape;239;p31"/>
          <p:cNvSpPr txBox="1"/>
          <p:nvPr>
            <p:ph idx="1" type="subTitle"/>
          </p:nvPr>
        </p:nvSpPr>
        <p:spPr>
          <a:xfrm>
            <a:off x="917950" y="4095500"/>
            <a:ext cx="6256800" cy="906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GB" sz="4600">
                <a:latin typeface="Montserrat"/>
                <a:ea typeface="Montserrat"/>
                <a:cs typeface="Montserrat"/>
                <a:sym typeface="Montserrat"/>
              </a:rPr>
              <a:t>Coarse focus knob</a:t>
            </a:r>
            <a:endParaRPr b="1" sz="4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5400"/>
          </a:p>
        </p:txBody>
      </p:sp>
      <p:sp>
        <p:nvSpPr>
          <p:cNvPr id="240" name="Google Shape;240;p31"/>
          <p:cNvSpPr txBox="1"/>
          <p:nvPr>
            <p:ph idx="2" type="body"/>
          </p:nvPr>
        </p:nvSpPr>
        <p:spPr>
          <a:xfrm>
            <a:off x="1134825" y="2245400"/>
            <a:ext cx="109299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SzPts val="3200"/>
              <a:buNone/>
            </a:pPr>
            <a:r>
              <a:rPr b="1" lang="en-GB" sz="3800"/>
              <a:t>Which of the below should I use to focus the image at a high magnification?</a:t>
            </a:r>
            <a:endParaRPr b="1" sz="3800"/>
          </a:p>
        </p:txBody>
      </p:sp>
      <p:sp>
        <p:nvSpPr>
          <p:cNvPr id="241" name="Google Shape;241;p31"/>
          <p:cNvSpPr txBox="1"/>
          <p:nvPr>
            <p:ph idx="3" type="subTitle"/>
          </p:nvPr>
        </p:nvSpPr>
        <p:spPr>
          <a:xfrm>
            <a:off x="9468000" y="409550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5400"/>
              <a:t>Stage</a:t>
            </a:r>
            <a:endParaRPr sz="5400"/>
          </a:p>
        </p:txBody>
      </p:sp>
      <p:sp>
        <p:nvSpPr>
          <p:cNvPr id="242" name="Google Shape;242;p31"/>
          <p:cNvSpPr txBox="1"/>
          <p:nvPr>
            <p:ph idx="5" type="subTitle"/>
          </p:nvPr>
        </p:nvSpPr>
        <p:spPr>
          <a:xfrm>
            <a:off x="917950" y="613335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5400"/>
              <a:t>Fine focus knob</a:t>
            </a:r>
            <a:endParaRPr sz="5400"/>
          </a:p>
        </p:txBody>
      </p:sp>
      <p:sp>
        <p:nvSpPr>
          <p:cNvPr id="243" name="Google Shape;243;p31"/>
          <p:cNvSpPr txBox="1"/>
          <p:nvPr>
            <p:ph idx="7" type="subTitle"/>
          </p:nvPr>
        </p:nvSpPr>
        <p:spPr>
          <a:xfrm>
            <a:off x="9468000" y="613335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5400"/>
              <a:t>Objective lens</a:t>
            </a:r>
            <a:endParaRPr sz="5400"/>
          </a:p>
        </p:txBody>
      </p:sp>
      <p:sp>
        <p:nvSpPr>
          <p:cNvPr id="244" name="Google Shape;244;p3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2"/>
          <p:cNvSpPr txBox="1"/>
          <p:nvPr>
            <p:ph type="title"/>
          </p:nvPr>
        </p:nvSpPr>
        <p:spPr>
          <a:xfrm>
            <a:off x="1134825" y="824775"/>
            <a:ext cx="129324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Multiple choice quiz </a:t>
            </a:r>
            <a:endParaRPr/>
          </a:p>
        </p:txBody>
      </p:sp>
      <p:sp>
        <p:nvSpPr>
          <p:cNvPr id="250" name="Google Shape;250;p32"/>
          <p:cNvSpPr txBox="1"/>
          <p:nvPr>
            <p:ph idx="1" type="subTitle"/>
          </p:nvPr>
        </p:nvSpPr>
        <p:spPr>
          <a:xfrm>
            <a:off x="917950" y="4095500"/>
            <a:ext cx="6256800" cy="906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GB" sz="4600">
                <a:latin typeface="Montserrat"/>
                <a:ea typeface="Montserrat"/>
                <a:cs typeface="Montserrat"/>
                <a:sym typeface="Montserrat"/>
              </a:rPr>
              <a:t>Coarse focus knob</a:t>
            </a:r>
            <a:endParaRPr b="1" sz="4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5400"/>
          </a:p>
        </p:txBody>
      </p:sp>
      <p:sp>
        <p:nvSpPr>
          <p:cNvPr id="251" name="Google Shape;251;p32"/>
          <p:cNvSpPr txBox="1"/>
          <p:nvPr>
            <p:ph idx="2" type="body"/>
          </p:nvPr>
        </p:nvSpPr>
        <p:spPr>
          <a:xfrm>
            <a:off x="1134825" y="2245400"/>
            <a:ext cx="109299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SzPts val="3200"/>
              <a:buNone/>
            </a:pPr>
            <a:r>
              <a:rPr b="1" lang="en-GB" sz="3800"/>
              <a:t>Which of the below should I use to focus the image at a high magnification?</a:t>
            </a:r>
            <a:endParaRPr b="1" sz="3800"/>
          </a:p>
        </p:txBody>
      </p:sp>
      <p:sp>
        <p:nvSpPr>
          <p:cNvPr id="252" name="Google Shape;252;p32"/>
          <p:cNvSpPr txBox="1"/>
          <p:nvPr>
            <p:ph idx="3" type="subTitle"/>
          </p:nvPr>
        </p:nvSpPr>
        <p:spPr>
          <a:xfrm>
            <a:off x="9468000" y="409550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5400"/>
              <a:t>Stage</a:t>
            </a:r>
            <a:endParaRPr sz="5400"/>
          </a:p>
        </p:txBody>
      </p:sp>
      <p:sp>
        <p:nvSpPr>
          <p:cNvPr id="253" name="Google Shape;253;p32"/>
          <p:cNvSpPr txBox="1"/>
          <p:nvPr>
            <p:ph idx="5" type="subTitle"/>
          </p:nvPr>
        </p:nvSpPr>
        <p:spPr>
          <a:xfrm>
            <a:off x="917950" y="613335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5400"/>
              <a:t>Fine focus knob</a:t>
            </a:r>
            <a:endParaRPr sz="5400"/>
          </a:p>
        </p:txBody>
      </p:sp>
      <p:sp>
        <p:nvSpPr>
          <p:cNvPr id="254" name="Google Shape;254;p32"/>
          <p:cNvSpPr txBox="1"/>
          <p:nvPr>
            <p:ph idx="7" type="subTitle"/>
          </p:nvPr>
        </p:nvSpPr>
        <p:spPr>
          <a:xfrm>
            <a:off x="9468000" y="613335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5400"/>
              <a:t>Objective lens</a:t>
            </a:r>
            <a:endParaRPr sz="5400"/>
          </a:p>
        </p:txBody>
      </p:sp>
      <p:sp>
        <p:nvSpPr>
          <p:cNvPr id="255" name="Google Shape;255;p3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6" name="Google Shape;256;p32"/>
          <p:cNvSpPr/>
          <p:nvPr/>
        </p:nvSpPr>
        <p:spPr>
          <a:xfrm>
            <a:off x="721650" y="5590400"/>
            <a:ext cx="6693000" cy="2217300"/>
          </a:xfrm>
          <a:prstGeom prst="ellipse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3"/>
          <p:cNvSpPr txBox="1"/>
          <p:nvPr>
            <p:ph type="title"/>
          </p:nvPr>
        </p:nvSpPr>
        <p:spPr>
          <a:xfrm>
            <a:off x="1134825" y="890600"/>
            <a:ext cx="129324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Multiple choice quiz </a:t>
            </a:r>
            <a:endParaRPr/>
          </a:p>
        </p:txBody>
      </p:sp>
      <p:sp>
        <p:nvSpPr>
          <p:cNvPr id="262" name="Google Shape;262;p33"/>
          <p:cNvSpPr txBox="1"/>
          <p:nvPr>
            <p:ph idx="1" type="subTitle"/>
          </p:nvPr>
        </p:nvSpPr>
        <p:spPr>
          <a:xfrm>
            <a:off x="917950" y="4095500"/>
            <a:ext cx="6256800" cy="906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GB" sz="4600">
                <a:latin typeface="Montserrat"/>
                <a:ea typeface="Montserrat"/>
                <a:cs typeface="Montserrat"/>
                <a:sym typeface="Montserrat"/>
              </a:rPr>
              <a:t>Coarse focus knob</a:t>
            </a:r>
            <a:endParaRPr b="1" sz="4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5400"/>
          </a:p>
        </p:txBody>
      </p:sp>
      <p:sp>
        <p:nvSpPr>
          <p:cNvPr id="263" name="Google Shape;263;p33"/>
          <p:cNvSpPr txBox="1"/>
          <p:nvPr>
            <p:ph idx="2" type="body"/>
          </p:nvPr>
        </p:nvSpPr>
        <p:spPr>
          <a:xfrm>
            <a:off x="1134825" y="2169200"/>
            <a:ext cx="13672201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SzPts val="3200"/>
              <a:buNone/>
            </a:pPr>
            <a:r>
              <a:rPr b="1" lang="en-GB" sz="3800"/>
              <a:t>Which of the below comes in three different magnification on the microscope?</a:t>
            </a:r>
            <a:endParaRPr b="1" sz="3800"/>
          </a:p>
        </p:txBody>
      </p:sp>
      <p:sp>
        <p:nvSpPr>
          <p:cNvPr id="264" name="Google Shape;264;p33"/>
          <p:cNvSpPr txBox="1"/>
          <p:nvPr>
            <p:ph idx="3" type="subTitle"/>
          </p:nvPr>
        </p:nvSpPr>
        <p:spPr>
          <a:xfrm>
            <a:off x="9468000" y="409550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5400"/>
              <a:t>Eyepiece lens</a:t>
            </a:r>
            <a:endParaRPr sz="5400"/>
          </a:p>
        </p:txBody>
      </p:sp>
      <p:sp>
        <p:nvSpPr>
          <p:cNvPr id="265" name="Google Shape;265;p33"/>
          <p:cNvSpPr txBox="1"/>
          <p:nvPr>
            <p:ph idx="5" type="subTitle"/>
          </p:nvPr>
        </p:nvSpPr>
        <p:spPr>
          <a:xfrm>
            <a:off x="917950" y="613335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5400"/>
              <a:t>Fine focus knob</a:t>
            </a:r>
            <a:endParaRPr sz="5400"/>
          </a:p>
        </p:txBody>
      </p:sp>
      <p:sp>
        <p:nvSpPr>
          <p:cNvPr id="266" name="Google Shape;266;p33"/>
          <p:cNvSpPr txBox="1"/>
          <p:nvPr>
            <p:ph idx="7" type="subTitle"/>
          </p:nvPr>
        </p:nvSpPr>
        <p:spPr>
          <a:xfrm>
            <a:off x="9468000" y="613335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5400"/>
              <a:t>Objective lens</a:t>
            </a:r>
            <a:endParaRPr sz="5400"/>
          </a:p>
        </p:txBody>
      </p:sp>
      <p:sp>
        <p:nvSpPr>
          <p:cNvPr id="267" name="Google Shape;267;p3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4"/>
          <p:cNvSpPr txBox="1"/>
          <p:nvPr>
            <p:ph type="title"/>
          </p:nvPr>
        </p:nvSpPr>
        <p:spPr>
          <a:xfrm>
            <a:off x="1134825" y="890600"/>
            <a:ext cx="129324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Multiple choice quiz </a:t>
            </a:r>
            <a:endParaRPr/>
          </a:p>
        </p:txBody>
      </p:sp>
      <p:sp>
        <p:nvSpPr>
          <p:cNvPr id="273" name="Google Shape;273;p34"/>
          <p:cNvSpPr txBox="1"/>
          <p:nvPr>
            <p:ph idx="1" type="subTitle"/>
          </p:nvPr>
        </p:nvSpPr>
        <p:spPr>
          <a:xfrm>
            <a:off x="917950" y="4095500"/>
            <a:ext cx="6256800" cy="906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GB" sz="4600">
                <a:latin typeface="Montserrat"/>
                <a:ea typeface="Montserrat"/>
                <a:cs typeface="Montserrat"/>
                <a:sym typeface="Montserrat"/>
              </a:rPr>
              <a:t>Coarse focus knob</a:t>
            </a:r>
            <a:endParaRPr b="1" sz="4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5400"/>
          </a:p>
        </p:txBody>
      </p:sp>
      <p:sp>
        <p:nvSpPr>
          <p:cNvPr id="274" name="Google Shape;274;p34"/>
          <p:cNvSpPr txBox="1"/>
          <p:nvPr>
            <p:ph idx="2" type="body"/>
          </p:nvPr>
        </p:nvSpPr>
        <p:spPr>
          <a:xfrm>
            <a:off x="1134825" y="2169200"/>
            <a:ext cx="13672201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SzPts val="3200"/>
              <a:buNone/>
            </a:pPr>
            <a:r>
              <a:rPr b="1" lang="en-GB" sz="3800"/>
              <a:t>Which of the below comes in three different magnification on the microscope?</a:t>
            </a:r>
            <a:endParaRPr b="1" sz="3800"/>
          </a:p>
        </p:txBody>
      </p:sp>
      <p:sp>
        <p:nvSpPr>
          <p:cNvPr id="275" name="Google Shape;275;p34"/>
          <p:cNvSpPr txBox="1"/>
          <p:nvPr>
            <p:ph idx="3" type="subTitle"/>
          </p:nvPr>
        </p:nvSpPr>
        <p:spPr>
          <a:xfrm>
            <a:off x="9468000" y="409550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5400"/>
              <a:t>Eyepiece lens</a:t>
            </a:r>
            <a:endParaRPr sz="5400"/>
          </a:p>
        </p:txBody>
      </p:sp>
      <p:sp>
        <p:nvSpPr>
          <p:cNvPr id="276" name="Google Shape;276;p34"/>
          <p:cNvSpPr txBox="1"/>
          <p:nvPr>
            <p:ph idx="5" type="subTitle"/>
          </p:nvPr>
        </p:nvSpPr>
        <p:spPr>
          <a:xfrm>
            <a:off x="917950" y="613335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5400"/>
              <a:t>Fine focus knob</a:t>
            </a:r>
            <a:endParaRPr sz="5400"/>
          </a:p>
        </p:txBody>
      </p:sp>
      <p:sp>
        <p:nvSpPr>
          <p:cNvPr id="277" name="Google Shape;277;p34"/>
          <p:cNvSpPr txBox="1"/>
          <p:nvPr>
            <p:ph idx="7" type="subTitle"/>
          </p:nvPr>
        </p:nvSpPr>
        <p:spPr>
          <a:xfrm>
            <a:off x="9468000" y="613335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5400"/>
              <a:t>Objective lens</a:t>
            </a:r>
            <a:endParaRPr sz="5400"/>
          </a:p>
        </p:txBody>
      </p:sp>
      <p:sp>
        <p:nvSpPr>
          <p:cNvPr id="278" name="Google Shape;278;p3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9" name="Google Shape;279;p34"/>
          <p:cNvSpPr/>
          <p:nvPr/>
        </p:nvSpPr>
        <p:spPr>
          <a:xfrm>
            <a:off x="9186825" y="5393100"/>
            <a:ext cx="6153600" cy="2217300"/>
          </a:xfrm>
          <a:prstGeom prst="ellipse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5"/>
          <p:cNvSpPr txBox="1"/>
          <p:nvPr>
            <p:ph type="title"/>
          </p:nvPr>
        </p:nvSpPr>
        <p:spPr>
          <a:xfrm>
            <a:off x="917575" y="661050"/>
            <a:ext cx="129324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Multiple choice quiz </a:t>
            </a:r>
            <a:endParaRPr/>
          </a:p>
        </p:txBody>
      </p:sp>
      <p:sp>
        <p:nvSpPr>
          <p:cNvPr id="285" name="Google Shape;285;p35"/>
          <p:cNvSpPr txBox="1"/>
          <p:nvPr>
            <p:ph idx="1" type="subTitle"/>
          </p:nvPr>
        </p:nvSpPr>
        <p:spPr>
          <a:xfrm>
            <a:off x="917950" y="4095500"/>
            <a:ext cx="6256800" cy="906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GB" sz="4600">
                <a:latin typeface="Montserrat"/>
                <a:ea typeface="Montserrat"/>
                <a:cs typeface="Montserrat"/>
                <a:sym typeface="Montserrat"/>
              </a:rPr>
              <a:t>Coarse focus knob</a:t>
            </a:r>
            <a:endParaRPr b="1" sz="4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5400"/>
          </a:p>
        </p:txBody>
      </p:sp>
      <p:sp>
        <p:nvSpPr>
          <p:cNvPr id="286" name="Google Shape;286;p35"/>
          <p:cNvSpPr txBox="1"/>
          <p:nvPr>
            <p:ph idx="2" type="body"/>
          </p:nvPr>
        </p:nvSpPr>
        <p:spPr>
          <a:xfrm>
            <a:off x="917575" y="1851150"/>
            <a:ext cx="102768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SzPts val="3200"/>
              <a:buNone/>
            </a:pPr>
            <a:r>
              <a:rPr b="1" lang="en-GB" sz="3800"/>
              <a:t>Which of the below comes in only one magnification on the microscope?</a:t>
            </a:r>
            <a:endParaRPr b="1" sz="3800"/>
          </a:p>
        </p:txBody>
      </p:sp>
      <p:sp>
        <p:nvSpPr>
          <p:cNvPr id="287" name="Google Shape;287;p35"/>
          <p:cNvSpPr txBox="1"/>
          <p:nvPr>
            <p:ph idx="3" type="subTitle"/>
          </p:nvPr>
        </p:nvSpPr>
        <p:spPr>
          <a:xfrm>
            <a:off x="9468000" y="409550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5400"/>
              <a:t>Eyepiece lens</a:t>
            </a:r>
            <a:endParaRPr sz="5400"/>
          </a:p>
        </p:txBody>
      </p:sp>
      <p:sp>
        <p:nvSpPr>
          <p:cNvPr id="288" name="Google Shape;288;p35"/>
          <p:cNvSpPr txBox="1"/>
          <p:nvPr>
            <p:ph idx="5" type="subTitle"/>
          </p:nvPr>
        </p:nvSpPr>
        <p:spPr>
          <a:xfrm>
            <a:off x="917950" y="613335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5400"/>
              <a:t>Fine focus knob</a:t>
            </a:r>
            <a:endParaRPr sz="5400"/>
          </a:p>
        </p:txBody>
      </p:sp>
      <p:sp>
        <p:nvSpPr>
          <p:cNvPr id="289" name="Google Shape;289;p35"/>
          <p:cNvSpPr txBox="1"/>
          <p:nvPr>
            <p:ph idx="7" type="subTitle"/>
          </p:nvPr>
        </p:nvSpPr>
        <p:spPr>
          <a:xfrm>
            <a:off x="9468000" y="613335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5400"/>
              <a:t>Objective lens</a:t>
            </a:r>
            <a:endParaRPr sz="5400"/>
          </a:p>
        </p:txBody>
      </p:sp>
      <p:sp>
        <p:nvSpPr>
          <p:cNvPr id="290" name="Google Shape;290;p3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6"/>
          <p:cNvSpPr txBox="1"/>
          <p:nvPr>
            <p:ph type="title"/>
          </p:nvPr>
        </p:nvSpPr>
        <p:spPr>
          <a:xfrm>
            <a:off x="917950" y="690300"/>
            <a:ext cx="129324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Multiple choice quiz </a:t>
            </a:r>
            <a:endParaRPr/>
          </a:p>
        </p:txBody>
      </p:sp>
      <p:sp>
        <p:nvSpPr>
          <p:cNvPr id="296" name="Google Shape;296;p36"/>
          <p:cNvSpPr txBox="1"/>
          <p:nvPr>
            <p:ph idx="1" type="subTitle"/>
          </p:nvPr>
        </p:nvSpPr>
        <p:spPr>
          <a:xfrm>
            <a:off x="917950" y="4095500"/>
            <a:ext cx="6256800" cy="906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GB" sz="4600">
                <a:latin typeface="Montserrat"/>
                <a:ea typeface="Montserrat"/>
                <a:cs typeface="Montserrat"/>
                <a:sym typeface="Montserrat"/>
              </a:rPr>
              <a:t>Coarse focus knob</a:t>
            </a:r>
            <a:endParaRPr b="1" sz="4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5400"/>
          </a:p>
        </p:txBody>
      </p:sp>
      <p:sp>
        <p:nvSpPr>
          <p:cNvPr id="297" name="Google Shape;297;p36"/>
          <p:cNvSpPr txBox="1"/>
          <p:nvPr>
            <p:ph idx="2" type="body"/>
          </p:nvPr>
        </p:nvSpPr>
        <p:spPr>
          <a:xfrm>
            <a:off x="917950" y="1836550"/>
            <a:ext cx="102768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SzPts val="3200"/>
              <a:buNone/>
            </a:pPr>
            <a:r>
              <a:rPr b="1" lang="en-GB" sz="3800"/>
              <a:t>Which of the below comes in only one magnification on the microscope?</a:t>
            </a:r>
            <a:endParaRPr b="1" sz="3800"/>
          </a:p>
        </p:txBody>
      </p:sp>
      <p:sp>
        <p:nvSpPr>
          <p:cNvPr id="298" name="Google Shape;298;p36"/>
          <p:cNvSpPr txBox="1"/>
          <p:nvPr>
            <p:ph idx="3" type="subTitle"/>
          </p:nvPr>
        </p:nvSpPr>
        <p:spPr>
          <a:xfrm>
            <a:off x="9468000" y="409550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5400"/>
              <a:t>Eyepiece lens</a:t>
            </a:r>
            <a:endParaRPr sz="5400"/>
          </a:p>
        </p:txBody>
      </p:sp>
      <p:sp>
        <p:nvSpPr>
          <p:cNvPr id="299" name="Google Shape;299;p36"/>
          <p:cNvSpPr txBox="1"/>
          <p:nvPr>
            <p:ph idx="5" type="subTitle"/>
          </p:nvPr>
        </p:nvSpPr>
        <p:spPr>
          <a:xfrm>
            <a:off x="917950" y="613335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5400"/>
              <a:t>Fine focus knob</a:t>
            </a:r>
            <a:endParaRPr sz="5400"/>
          </a:p>
        </p:txBody>
      </p:sp>
      <p:sp>
        <p:nvSpPr>
          <p:cNvPr id="300" name="Google Shape;300;p36"/>
          <p:cNvSpPr txBox="1"/>
          <p:nvPr>
            <p:ph idx="7" type="subTitle"/>
          </p:nvPr>
        </p:nvSpPr>
        <p:spPr>
          <a:xfrm>
            <a:off x="9468000" y="613335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5400"/>
              <a:t>Objective lens</a:t>
            </a:r>
            <a:endParaRPr sz="5400"/>
          </a:p>
        </p:txBody>
      </p:sp>
      <p:sp>
        <p:nvSpPr>
          <p:cNvPr id="301" name="Google Shape;301;p3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2" name="Google Shape;302;p36"/>
          <p:cNvSpPr/>
          <p:nvPr/>
        </p:nvSpPr>
        <p:spPr>
          <a:xfrm>
            <a:off x="9197450" y="3507200"/>
            <a:ext cx="6056100" cy="2217300"/>
          </a:xfrm>
          <a:prstGeom prst="ellipse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/>
        </p:nvSpPr>
        <p:spPr>
          <a:xfrm>
            <a:off x="914400" y="2863400"/>
            <a:ext cx="12448201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GB" sz="60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Quick recap: millimetres and micrometres </a:t>
            </a:r>
            <a:endParaRPr b="0" i="0" sz="60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1" name="Google Shape;111;p1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2" name="Google Shape;112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7"/>
          <p:cNvSpPr txBox="1"/>
          <p:nvPr/>
        </p:nvSpPr>
        <p:spPr>
          <a:xfrm>
            <a:off x="914400" y="2863400"/>
            <a:ext cx="12448201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GB" sz="60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Finding the magnification</a:t>
            </a:r>
            <a:endParaRPr b="0" i="0" sz="60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08" name="Google Shape;308;p3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09" name="Google Shape;309;p3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2075" y="1685900"/>
            <a:ext cx="13730050" cy="791745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38"/>
          <p:cNvSpPr txBox="1"/>
          <p:nvPr>
            <p:ph type="title"/>
          </p:nvPr>
        </p:nvSpPr>
        <p:spPr>
          <a:xfrm>
            <a:off x="3083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The two lenses that magnifies the cell</a:t>
            </a:r>
            <a:endParaRPr/>
          </a:p>
        </p:txBody>
      </p:sp>
      <p:sp>
        <p:nvSpPr>
          <p:cNvPr id="316" name="Google Shape;316;p3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7" name="Google Shape;317;p38"/>
          <p:cNvSpPr/>
          <p:nvPr/>
        </p:nvSpPr>
        <p:spPr>
          <a:xfrm>
            <a:off x="9628875" y="1659400"/>
            <a:ext cx="2816400" cy="1785000"/>
          </a:xfrm>
          <a:prstGeom prst="ellipse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38"/>
          <p:cNvSpPr/>
          <p:nvPr/>
        </p:nvSpPr>
        <p:spPr>
          <a:xfrm>
            <a:off x="11084900" y="4187250"/>
            <a:ext cx="2816400" cy="2217300"/>
          </a:xfrm>
          <a:prstGeom prst="ellipse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Finding the total magnification</a:t>
            </a:r>
            <a:endParaRPr/>
          </a:p>
        </p:txBody>
      </p:sp>
      <p:sp>
        <p:nvSpPr>
          <p:cNvPr id="324" name="Google Shape;324;p39"/>
          <p:cNvSpPr txBox="1"/>
          <p:nvPr>
            <p:ph idx="1" type="body"/>
          </p:nvPr>
        </p:nvSpPr>
        <p:spPr>
          <a:xfrm>
            <a:off x="10107700" y="3146575"/>
            <a:ext cx="6881100" cy="53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700"/>
              <a:t>For example,</a:t>
            </a:r>
            <a:endParaRPr sz="37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GB" sz="3700"/>
              <a:t>When the objective lens of 10x magnification is in use, the total magnification will be:</a:t>
            </a:r>
            <a:endParaRPr sz="37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325" name="Google Shape;325;p3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6" name="Google Shape;326;p39"/>
          <p:cNvSpPr txBox="1"/>
          <p:nvPr/>
        </p:nvSpPr>
        <p:spPr>
          <a:xfrm>
            <a:off x="11910550" y="6575625"/>
            <a:ext cx="6297600" cy="26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GB" sz="6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10 x10</a:t>
            </a:r>
            <a:endParaRPr b="0" i="0" sz="6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GB" sz="6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=100x</a:t>
            </a:r>
            <a:endParaRPr b="0" i="0" sz="6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27" name="Google Shape;327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450" y="2199450"/>
            <a:ext cx="9855475" cy="595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Finding the total magnification</a:t>
            </a:r>
            <a:endParaRPr/>
          </a:p>
        </p:txBody>
      </p:sp>
      <p:sp>
        <p:nvSpPr>
          <p:cNvPr id="333" name="Google Shape;333;p40"/>
          <p:cNvSpPr txBox="1"/>
          <p:nvPr>
            <p:ph idx="1" type="body"/>
          </p:nvPr>
        </p:nvSpPr>
        <p:spPr>
          <a:xfrm>
            <a:off x="9997650" y="2447400"/>
            <a:ext cx="6881100" cy="53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700"/>
              <a:t>Let’s try this one</a:t>
            </a:r>
            <a:endParaRPr sz="37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GB" sz="3700"/>
              <a:t>When the objective lens of 20x magnification is in use, what is the total magnification?</a:t>
            </a:r>
            <a:endParaRPr sz="37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334" name="Google Shape;334;p4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5" name="Google Shape;335;p40"/>
          <p:cNvSpPr txBox="1"/>
          <p:nvPr/>
        </p:nvSpPr>
        <p:spPr>
          <a:xfrm>
            <a:off x="10789975" y="6508400"/>
            <a:ext cx="6297600" cy="26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GB" sz="6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10 x 20</a:t>
            </a:r>
            <a:endParaRPr b="0" i="0" sz="6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GB" sz="6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=200x</a:t>
            </a:r>
            <a:endParaRPr b="0" i="0" sz="6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6" name="Google Shape;336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2671450"/>
            <a:ext cx="9690250" cy="585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Finding the total magnification</a:t>
            </a:r>
            <a:endParaRPr/>
          </a:p>
        </p:txBody>
      </p:sp>
      <p:sp>
        <p:nvSpPr>
          <p:cNvPr id="342" name="Google Shape;342;p41"/>
          <p:cNvSpPr txBox="1"/>
          <p:nvPr>
            <p:ph idx="1" type="body"/>
          </p:nvPr>
        </p:nvSpPr>
        <p:spPr>
          <a:xfrm>
            <a:off x="10531050" y="3438000"/>
            <a:ext cx="6881100" cy="53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700"/>
              <a:t>When the objective lens of 40x magnification is in use, what is the total magnification?</a:t>
            </a:r>
            <a:endParaRPr sz="37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343" name="Google Shape;343;p4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44" name="Google Shape;344;p41"/>
          <p:cNvSpPr txBox="1"/>
          <p:nvPr/>
        </p:nvSpPr>
        <p:spPr>
          <a:xfrm>
            <a:off x="11350275" y="6396350"/>
            <a:ext cx="6297600" cy="26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GB" sz="6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10 x 40</a:t>
            </a:r>
            <a:endParaRPr b="0" i="0" sz="6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GB" sz="6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= 400x</a:t>
            </a:r>
            <a:endParaRPr b="0" i="0" sz="6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45" name="Google Shape;345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2199450"/>
            <a:ext cx="10226251" cy="6181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2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51" name="Google Shape;351;p42"/>
          <p:cNvSpPr/>
          <p:nvPr/>
        </p:nvSpPr>
        <p:spPr>
          <a:xfrm>
            <a:off x="2864199" y="1896275"/>
            <a:ext cx="10896600" cy="104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is the total magnification?</a:t>
            </a:r>
            <a:br>
              <a:rPr b="1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0" i="0" sz="3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42"/>
          <p:cNvSpPr/>
          <p:nvPr/>
        </p:nvSpPr>
        <p:spPr>
          <a:xfrm>
            <a:off x="2864198" y="3331550"/>
            <a:ext cx="11008800" cy="35088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There is a microscope. The eyepiece lens has a magnification of 5x.</a:t>
            </a:r>
            <a:endParaRPr b="1" i="0" sz="3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 student was using the objective lens of the highest power at 40x. What is the total magnification?</a:t>
            </a:r>
            <a:endParaRPr b="1" i="0" sz="3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3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58" name="Google Shape;358;p43"/>
          <p:cNvSpPr/>
          <p:nvPr/>
        </p:nvSpPr>
        <p:spPr>
          <a:xfrm>
            <a:off x="2864199" y="1896275"/>
            <a:ext cx="10896600" cy="104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is the total magnification?</a:t>
            </a:r>
            <a:br>
              <a:rPr b="1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0" i="0" sz="3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43"/>
          <p:cNvSpPr/>
          <p:nvPr/>
        </p:nvSpPr>
        <p:spPr>
          <a:xfrm>
            <a:off x="2864198" y="3331550"/>
            <a:ext cx="11008800" cy="35088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There is a microscope. The eyepiece lens has a magnification of 5x.</a:t>
            </a:r>
            <a:endParaRPr b="1" i="0" sz="3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 student was using the objective lens of the highest power at 40x. What is the total magnification?</a:t>
            </a:r>
            <a:endParaRPr b="1" i="0" sz="3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0" name="Google Shape;360;p43"/>
          <p:cNvSpPr txBox="1"/>
          <p:nvPr/>
        </p:nvSpPr>
        <p:spPr>
          <a:xfrm>
            <a:off x="9467850" y="6032525"/>
            <a:ext cx="3336000" cy="66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GB" sz="35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5 x 40 = 200x</a:t>
            </a:r>
            <a:endParaRPr b="1" i="0" sz="35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4"/>
          <p:cNvSpPr txBox="1"/>
          <p:nvPr/>
        </p:nvSpPr>
        <p:spPr>
          <a:xfrm>
            <a:off x="914400" y="2863400"/>
            <a:ext cx="12448201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GB" sz="60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Types of microscopes and their differences</a:t>
            </a:r>
            <a:endParaRPr b="0" i="0" sz="60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66" name="Google Shape;366;p44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67" name="Google Shape;367;p4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5"/>
          <p:cNvSpPr txBox="1"/>
          <p:nvPr>
            <p:ph type="title"/>
          </p:nvPr>
        </p:nvSpPr>
        <p:spPr>
          <a:xfrm>
            <a:off x="917950" y="890050"/>
            <a:ext cx="103326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7000"/>
              <a:t>Resolution </a:t>
            </a:r>
            <a:endParaRPr sz="7000"/>
          </a:p>
        </p:txBody>
      </p:sp>
      <p:sp>
        <p:nvSpPr>
          <p:cNvPr id="373" name="Google Shape;373;p4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5300">
                <a:solidFill>
                  <a:srgbClr val="000000"/>
                </a:solidFill>
              </a:rPr>
              <a:t>Resolution is the ability to distinguish between two points on an image, i.e. the amount of detail.  </a:t>
            </a:r>
            <a:endParaRPr b="1" sz="5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 sz="1500"/>
          </a:p>
        </p:txBody>
      </p:sp>
      <p:sp>
        <p:nvSpPr>
          <p:cNvPr id="374" name="Google Shape;374;p4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6"/>
          <p:cNvSpPr txBox="1"/>
          <p:nvPr>
            <p:ph type="title"/>
          </p:nvPr>
        </p:nvSpPr>
        <p:spPr>
          <a:xfrm>
            <a:off x="918000" y="2062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Comparison of electron and light microscope</a:t>
            </a:r>
            <a:endParaRPr/>
          </a:p>
        </p:txBody>
      </p:sp>
      <p:sp>
        <p:nvSpPr>
          <p:cNvPr id="380" name="Google Shape;380;p4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381" name="Google Shape;381;p46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900"/>
              <a:t>Resolution</a:t>
            </a:r>
            <a:endParaRPr sz="3900"/>
          </a:p>
        </p:txBody>
      </p:sp>
      <p:sp>
        <p:nvSpPr>
          <p:cNvPr id="382" name="Google Shape;382;p46"/>
          <p:cNvSpPr txBox="1"/>
          <p:nvPr>
            <p:ph idx="3" type="body"/>
          </p:nvPr>
        </p:nvSpPr>
        <p:spPr>
          <a:xfrm>
            <a:off x="917950" y="48328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400"/>
              <a:buNone/>
            </a:pPr>
            <a:r>
              <a:rPr lang="en-GB" sz="3700"/>
              <a:t>The electron microscope image shows more details so it has a higher resolution.</a:t>
            </a:r>
            <a:endParaRPr sz="3700"/>
          </a:p>
        </p:txBody>
      </p:sp>
      <p:sp>
        <p:nvSpPr>
          <p:cNvPr id="383" name="Google Shape;383;p46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900"/>
              <a:t>Colour</a:t>
            </a:r>
            <a:endParaRPr sz="3900"/>
          </a:p>
        </p:txBody>
      </p:sp>
      <p:sp>
        <p:nvSpPr>
          <p:cNvPr id="384" name="Google Shape;384;p46"/>
          <p:cNvSpPr txBox="1"/>
          <p:nvPr>
            <p:ph idx="5" type="body"/>
          </p:nvPr>
        </p:nvSpPr>
        <p:spPr>
          <a:xfrm>
            <a:off x="6558600" y="47566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400"/>
              <a:buNone/>
            </a:pPr>
            <a:r>
              <a:rPr lang="en-GB" sz="3700"/>
              <a:t>Light microscope has colour but the electron microscope is monochromatic.</a:t>
            </a:r>
            <a:endParaRPr sz="3700"/>
          </a:p>
        </p:txBody>
      </p:sp>
      <p:sp>
        <p:nvSpPr>
          <p:cNvPr id="385" name="Google Shape;385;p46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900"/>
              <a:t>Magnification</a:t>
            </a:r>
            <a:endParaRPr sz="3900"/>
          </a:p>
        </p:txBody>
      </p:sp>
      <p:sp>
        <p:nvSpPr>
          <p:cNvPr id="386" name="Google Shape;386;p46"/>
          <p:cNvSpPr txBox="1"/>
          <p:nvPr>
            <p:ph idx="7" type="body"/>
          </p:nvPr>
        </p:nvSpPr>
        <p:spPr>
          <a:xfrm>
            <a:off x="12199250" y="47566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400"/>
              <a:buNone/>
            </a:pPr>
            <a:r>
              <a:rPr lang="en-GB" sz="3700"/>
              <a:t>Electron microscope images are more highly magnified. </a:t>
            </a:r>
            <a:endParaRPr sz="3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8" name="Google Shape;118;p20"/>
          <p:cNvSpPr txBox="1"/>
          <p:nvPr/>
        </p:nvSpPr>
        <p:spPr>
          <a:xfrm>
            <a:off x="5206424" y="7435500"/>
            <a:ext cx="8335800" cy="8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Resume once you’re finished</a:t>
            </a:r>
            <a:endParaRPr b="1" i="0" sz="4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20"/>
          <p:cNvSpPr/>
          <p:nvPr/>
        </p:nvSpPr>
        <p:spPr>
          <a:xfrm>
            <a:off x="2063750" y="1765125"/>
            <a:ext cx="12439800" cy="84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i="0" lang="en-GB" sz="4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Quick concept check:</a:t>
            </a:r>
            <a:endParaRPr b="0" i="0" sz="3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0"/>
          <p:cNvSpPr/>
          <p:nvPr/>
        </p:nvSpPr>
        <p:spPr>
          <a:xfrm>
            <a:off x="853150" y="3112925"/>
            <a:ext cx="14050800" cy="4046100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4572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Express the following in standard form.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Montserrat"/>
              <a:buAutoNum type="arabicPeriod"/>
            </a:pPr>
            <a:r>
              <a:rPr b="1" i="0" lang="en-GB" sz="4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10mm = __?__ μm</a:t>
            </a:r>
            <a:endParaRPr b="1" i="0" sz="4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t/>
            </a:r>
            <a:endParaRPr b="1" i="0" sz="4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Montserrat"/>
              <a:buAutoNum type="arabicPeriod"/>
            </a:pPr>
            <a:r>
              <a:rPr b="1" i="0" lang="en-GB" sz="4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60μm = </a:t>
            </a:r>
            <a:r>
              <a:rPr b="1" i="0" lang="en-GB" sz="4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__?__ mm</a:t>
            </a:r>
            <a:endParaRPr b="1" i="0" sz="4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t/>
            </a:r>
            <a:endParaRPr b="1" i="0" sz="4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20"/>
          <p:cNvSpPr txBox="1"/>
          <p:nvPr/>
        </p:nvSpPr>
        <p:spPr>
          <a:xfrm>
            <a:off x="7973525" y="4069163"/>
            <a:ext cx="4092900" cy="84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1" i="0" lang="en-GB" sz="4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 x10</a:t>
            </a:r>
            <a:r>
              <a:rPr b="1" baseline="30000" i="0" lang="en-GB" sz="4100" u="none" cap="none" strike="noStrike">
                <a:solidFill>
                  <a:srgbClr val="202122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b="1" i="0" lang="en-GB" sz="4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-GB" sz="4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μm</a:t>
            </a:r>
            <a:endParaRPr b="1" i="0" sz="47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20"/>
          <p:cNvSpPr txBox="1"/>
          <p:nvPr/>
        </p:nvSpPr>
        <p:spPr>
          <a:xfrm>
            <a:off x="7901125" y="6074700"/>
            <a:ext cx="4092900" cy="84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1" i="0" lang="en-GB" sz="4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6 x 10</a:t>
            </a:r>
            <a:r>
              <a:rPr b="1" baseline="30000" i="0" lang="en-GB" sz="4100" u="none" cap="none" strike="noStrike">
                <a:solidFill>
                  <a:srgbClr val="202122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-2</a:t>
            </a:r>
            <a:r>
              <a:rPr b="1" i="0" lang="en-GB" sz="4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-GB" sz="4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mm</a:t>
            </a:r>
            <a:endParaRPr b="1" i="0" sz="47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3" name="Google Shape;12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2466" y="4750725"/>
            <a:ext cx="3705225" cy="132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92" name="Google Shape;392;p47"/>
          <p:cNvSpPr/>
          <p:nvPr/>
        </p:nvSpPr>
        <p:spPr>
          <a:xfrm>
            <a:off x="1825549" y="1384850"/>
            <a:ext cx="10896600" cy="104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Answer the true or false questions below. </a:t>
            </a:r>
            <a:br>
              <a:rPr b="1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0" i="0" sz="3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47"/>
          <p:cNvSpPr/>
          <p:nvPr/>
        </p:nvSpPr>
        <p:spPr>
          <a:xfrm>
            <a:off x="1825550" y="3028950"/>
            <a:ext cx="12372301" cy="4788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"/>
              <a:buAutoNum type="arabicPeriod"/>
            </a:pPr>
            <a:r>
              <a:rPr b="1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True or false: the higher the magnification, the higher the resolution.</a:t>
            </a:r>
            <a:endParaRPr b="1" i="0" sz="3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"/>
              <a:buAutoNum type="arabicPeriod"/>
            </a:pPr>
            <a:r>
              <a:rPr b="1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True or false: the light microscope provide images of cells with colours.</a:t>
            </a:r>
            <a:endParaRPr b="1" i="0" sz="3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"/>
              <a:buAutoNum type="arabicPeriod"/>
            </a:pPr>
            <a:r>
              <a:rPr b="1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True or false: turning the fine focus on the light microscope can increase the resolution.</a:t>
            </a:r>
            <a:endParaRPr b="1" i="0" sz="3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99" name="Google Shape;399;p48"/>
          <p:cNvSpPr/>
          <p:nvPr/>
        </p:nvSpPr>
        <p:spPr>
          <a:xfrm>
            <a:off x="1825549" y="1443275"/>
            <a:ext cx="10896600" cy="104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Answer the true or false questions below. </a:t>
            </a:r>
            <a:br>
              <a:rPr b="1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0" i="0" sz="3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48"/>
          <p:cNvSpPr/>
          <p:nvPr/>
        </p:nvSpPr>
        <p:spPr>
          <a:xfrm>
            <a:off x="1825550" y="3028950"/>
            <a:ext cx="12372301" cy="4788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"/>
              <a:buAutoNum type="arabicPeriod"/>
            </a:pPr>
            <a:r>
              <a:rPr b="1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True or false: the higher the magnification, the higher the resolution.</a:t>
            </a:r>
            <a:endParaRPr b="1" i="0" sz="3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"/>
              <a:buAutoNum type="arabicPeriod"/>
            </a:pPr>
            <a:r>
              <a:rPr b="1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True or false: the light microscope provide images of cells with colours.</a:t>
            </a:r>
            <a:endParaRPr b="1" i="0" sz="3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"/>
              <a:buAutoNum type="arabicPeriod"/>
            </a:pPr>
            <a:r>
              <a:rPr b="1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True or false: turning the fine focus on the light microscope can increase the resolution.</a:t>
            </a:r>
            <a:endParaRPr b="1" i="0" sz="3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1" name="Google Shape;401;p48"/>
          <p:cNvSpPr txBox="1"/>
          <p:nvPr/>
        </p:nvSpPr>
        <p:spPr>
          <a:xfrm>
            <a:off x="13605400" y="3123200"/>
            <a:ext cx="2732700" cy="66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GB" sz="35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False</a:t>
            </a:r>
            <a:endParaRPr b="1" i="0" sz="35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2" name="Google Shape;402;p48"/>
          <p:cNvSpPr txBox="1"/>
          <p:nvPr/>
        </p:nvSpPr>
        <p:spPr>
          <a:xfrm>
            <a:off x="13183975" y="4973850"/>
            <a:ext cx="2732700" cy="66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GB" sz="35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True</a:t>
            </a:r>
            <a:endParaRPr b="1" i="0" sz="35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3" name="Google Shape;403;p48"/>
          <p:cNvSpPr txBox="1"/>
          <p:nvPr/>
        </p:nvSpPr>
        <p:spPr>
          <a:xfrm>
            <a:off x="13969850" y="6395050"/>
            <a:ext cx="2732700" cy="66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GB" sz="35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False</a:t>
            </a:r>
            <a:endParaRPr b="1" i="0" sz="35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9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>
                <a:solidFill>
                  <a:schemeClr val="dk2"/>
                </a:solidFill>
              </a:rPr>
              <a:t>Independent practise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09" name="Google Shape;409;p49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0"/>
          <p:cNvSpPr txBox="1"/>
          <p:nvPr>
            <p:ph type="title"/>
          </p:nvPr>
        </p:nvSpPr>
        <p:spPr>
          <a:xfrm>
            <a:off x="813325" y="354125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Independent practice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15" name="Google Shape;415;p50"/>
          <p:cNvSpPr txBox="1"/>
          <p:nvPr>
            <p:ph idx="1" type="body"/>
          </p:nvPr>
        </p:nvSpPr>
        <p:spPr>
          <a:xfrm>
            <a:off x="653500" y="1599800"/>
            <a:ext cx="9091200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6604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What does the word ‘magnify’ mean?</a:t>
            </a:r>
            <a:endParaRPr/>
          </a:p>
          <a:p>
            <a:pPr indent="-6604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What are the two parts that magnify cells in a light microscope?</a:t>
            </a:r>
            <a:endParaRPr/>
          </a:p>
          <a:p>
            <a:pPr indent="-6604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Define the term resolution.</a:t>
            </a:r>
            <a:endParaRPr/>
          </a:p>
          <a:p>
            <a:pPr indent="-6604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Why is micrometers or nanometers commonly used when measuring the width of cells?</a:t>
            </a:r>
            <a:endParaRPr/>
          </a:p>
          <a:p>
            <a:pPr indent="-6604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Calculate the magnification for the following combinations on the right.</a:t>
            </a:r>
            <a:endParaRPr/>
          </a:p>
        </p:txBody>
      </p:sp>
      <p:sp>
        <p:nvSpPr>
          <p:cNvPr id="416" name="Google Shape;416;p5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417" name="Google Shape;417;p50"/>
          <p:cNvGraphicFramePr/>
          <p:nvPr/>
        </p:nvGraphicFramePr>
        <p:xfrm>
          <a:off x="9830475" y="310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{C984C9E1-BFE1-4875-BD35-D255C4365DD5}</a:tableStyleId>
              </a:tblPr>
              <a:tblGrid>
                <a:gridCol w="2619675"/>
                <a:gridCol w="2522850"/>
                <a:gridCol w="2522850"/>
              </a:tblGrid>
              <a:tr h="1156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Objective lens</a:t>
                      </a:r>
                      <a:endParaRPr sz="2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Eyepiece lens</a:t>
                      </a:r>
                      <a:endParaRPr sz="2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Total magnification</a:t>
                      </a:r>
                      <a:endParaRPr sz="2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9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20x</a:t>
                      </a:r>
                      <a:endParaRPr sz="2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10x</a:t>
                      </a:r>
                      <a:endParaRPr sz="2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9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250x</a:t>
                      </a:r>
                      <a:endParaRPr sz="2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10x</a:t>
                      </a:r>
                      <a:endParaRPr sz="2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9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10x</a:t>
                      </a:r>
                      <a:endParaRPr sz="2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450x</a:t>
                      </a:r>
                      <a:endParaRPr sz="2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9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5x</a:t>
                      </a:r>
                      <a:endParaRPr sz="2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75x</a:t>
                      </a:r>
                      <a:endParaRPr sz="2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9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5x</a:t>
                      </a:r>
                      <a:endParaRPr sz="2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900x</a:t>
                      </a:r>
                      <a:endParaRPr sz="2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1"/>
          <p:cNvSpPr txBox="1"/>
          <p:nvPr>
            <p:ph type="title"/>
          </p:nvPr>
        </p:nvSpPr>
        <p:spPr>
          <a:xfrm>
            <a:off x="594150" y="553500"/>
            <a:ext cx="16452001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Answers to independent practice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23" name="Google Shape;423;p51"/>
          <p:cNvSpPr txBox="1"/>
          <p:nvPr>
            <p:ph idx="1" type="body"/>
          </p:nvPr>
        </p:nvSpPr>
        <p:spPr>
          <a:xfrm>
            <a:off x="313775" y="1371200"/>
            <a:ext cx="8942100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6604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To enlarge.</a:t>
            </a:r>
            <a:endParaRPr/>
          </a:p>
          <a:p>
            <a:pPr indent="-6604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The objective lenses and the eyepiece lens</a:t>
            </a:r>
            <a:endParaRPr/>
          </a:p>
          <a:p>
            <a:pPr indent="-6604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Resolution is the ability to distinguish between two points on an image, i.e. the amount of detail. </a:t>
            </a:r>
            <a:endParaRPr/>
          </a:p>
          <a:p>
            <a:pPr indent="-6604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The cells are very small in size. Smaller units are more appropriate.</a:t>
            </a:r>
            <a:endParaRPr/>
          </a:p>
          <a:p>
            <a:pPr indent="-6604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Calculate the magnification for the following combinations: </a:t>
            </a:r>
            <a:endParaRPr/>
          </a:p>
        </p:txBody>
      </p:sp>
      <p:sp>
        <p:nvSpPr>
          <p:cNvPr id="424" name="Google Shape;424;p5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425" name="Google Shape;425;p51"/>
          <p:cNvGraphicFramePr/>
          <p:nvPr/>
        </p:nvGraphicFramePr>
        <p:xfrm>
          <a:off x="9408400" y="2988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{C984C9E1-BFE1-4875-BD35-D255C4365DD5}</a:tableStyleId>
              </a:tblPr>
              <a:tblGrid>
                <a:gridCol w="2880100"/>
                <a:gridCol w="2773650"/>
                <a:gridCol w="2773650"/>
              </a:tblGrid>
              <a:tr h="566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Objective lens</a:t>
                      </a:r>
                      <a:endParaRPr sz="2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Eyepiece lens</a:t>
                      </a:r>
                      <a:endParaRPr sz="2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Total magnification</a:t>
                      </a:r>
                      <a:endParaRPr sz="2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1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20x</a:t>
                      </a:r>
                      <a:endParaRPr sz="2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10x</a:t>
                      </a:r>
                      <a:endParaRPr sz="2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100"/>
                        <a:buFont typeface="Arial"/>
                        <a:buNone/>
                      </a:pPr>
                      <a:r>
                        <a:rPr b="1" lang="en-GB" sz="31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200x</a:t>
                      </a:r>
                      <a:endParaRPr b="1" sz="31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1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250x</a:t>
                      </a:r>
                      <a:endParaRPr sz="2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10x</a:t>
                      </a:r>
                      <a:endParaRPr sz="2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100"/>
                        <a:buFont typeface="Arial"/>
                        <a:buNone/>
                      </a:pPr>
                      <a:r>
                        <a:rPr b="1" lang="en-GB" sz="31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250x</a:t>
                      </a:r>
                      <a:endParaRPr sz="2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1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100"/>
                        <a:buFont typeface="Arial"/>
                        <a:buNone/>
                      </a:pPr>
                      <a:r>
                        <a:rPr b="1" lang="en-GB" sz="31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45x</a:t>
                      </a:r>
                      <a:endParaRPr sz="2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10x</a:t>
                      </a:r>
                      <a:endParaRPr sz="2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450x</a:t>
                      </a:r>
                      <a:endParaRPr sz="2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1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100"/>
                        <a:buFont typeface="Arial"/>
                        <a:buNone/>
                      </a:pPr>
                      <a:r>
                        <a:rPr b="1" lang="en-GB" sz="31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15x</a:t>
                      </a:r>
                      <a:endParaRPr sz="2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5x</a:t>
                      </a:r>
                      <a:endParaRPr sz="2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75x</a:t>
                      </a:r>
                      <a:endParaRPr sz="2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1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5x</a:t>
                      </a:r>
                      <a:endParaRPr sz="2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100"/>
                        <a:buFont typeface="Arial"/>
                        <a:buNone/>
                      </a:pPr>
                      <a:r>
                        <a:rPr b="1" lang="en-GB" sz="31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180x</a:t>
                      </a:r>
                      <a:endParaRPr sz="2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900x</a:t>
                      </a:r>
                      <a:endParaRPr sz="2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9" name="Google Shape;129;p21"/>
          <p:cNvSpPr txBox="1"/>
          <p:nvPr/>
        </p:nvSpPr>
        <p:spPr>
          <a:xfrm>
            <a:off x="5206424" y="7435500"/>
            <a:ext cx="8335800" cy="8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Resume once you’re finished</a:t>
            </a:r>
            <a:endParaRPr b="1" i="0" sz="4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21"/>
          <p:cNvSpPr/>
          <p:nvPr/>
        </p:nvSpPr>
        <p:spPr>
          <a:xfrm>
            <a:off x="2136825" y="1873700"/>
            <a:ext cx="12439800" cy="84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i="0" lang="en-GB" sz="4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Quick concept check:</a:t>
            </a:r>
            <a:endParaRPr b="0" i="0" sz="3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1"/>
          <p:cNvSpPr/>
          <p:nvPr/>
        </p:nvSpPr>
        <p:spPr>
          <a:xfrm>
            <a:off x="853150" y="3112925"/>
            <a:ext cx="14050800" cy="4046100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4572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Express the following in standard form.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Montserrat"/>
              <a:buAutoNum type="arabicPeriod"/>
            </a:pPr>
            <a:r>
              <a:rPr b="1" i="0" lang="en-GB" sz="4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10mm = __?__ μm</a:t>
            </a:r>
            <a:endParaRPr b="1" i="0" sz="4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t/>
            </a:r>
            <a:endParaRPr b="1" i="0" sz="4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Montserrat"/>
              <a:buAutoNum type="arabicPeriod"/>
            </a:pPr>
            <a:r>
              <a:rPr b="1" i="0" lang="en-GB" sz="4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60μm = __?__ mm</a:t>
            </a:r>
            <a:endParaRPr b="1" i="0" sz="4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t/>
            </a:r>
            <a:endParaRPr b="1" i="0" sz="4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2" name="Google Shape;13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2466" y="4750725"/>
            <a:ext cx="3705225" cy="132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/>
        </p:nvSpPr>
        <p:spPr>
          <a:xfrm>
            <a:off x="914400" y="2863400"/>
            <a:ext cx="12448201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GB" sz="60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Observing cells using a microscope</a:t>
            </a:r>
            <a:endParaRPr b="0" i="0" sz="60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8" name="Google Shape;138;p22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9" name="Google Shape;139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>
            <p:ph type="title"/>
          </p:nvPr>
        </p:nvSpPr>
        <p:spPr>
          <a:xfrm>
            <a:off x="384550" y="890050"/>
            <a:ext cx="13201200" cy="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The need for microscopes</a:t>
            </a:r>
            <a:endParaRPr/>
          </a:p>
        </p:txBody>
      </p:sp>
      <p:sp>
        <p:nvSpPr>
          <p:cNvPr id="145" name="Google Shape;145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6" name="Google Shape;146;p23"/>
          <p:cNvSpPr txBox="1"/>
          <p:nvPr>
            <p:ph idx="1" type="body"/>
          </p:nvPr>
        </p:nvSpPr>
        <p:spPr>
          <a:xfrm>
            <a:off x="357650" y="1983925"/>
            <a:ext cx="129996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SzPts val="3200"/>
              <a:buNone/>
            </a:pPr>
            <a:r>
              <a:rPr lang="en-GB" sz="3600"/>
              <a:t>Why do we need to wash our hands using soap often?</a:t>
            </a:r>
            <a:endParaRPr sz="3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/>
          <p:nvPr>
            <p:ph type="title"/>
          </p:nvPr>
        </p:nvSpPr>
        <p:spPr>
          <a:xfrm>
            <a:off x="917950" y="80400"/>
            <a:ext cx="13201200" cy="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Structure of a microscope</a:t>
            </a:r>
            <a:endParaRPr/>
          </a:p>
        </p:txBody>
      </p:sp>
      <p:sp>
        <p:nvSpPr>
          <p:cNvPr id="152" name="Google Shape;152;p24"/>
          <p:cNvSpPr txBox="1"/>
          <p:nvPr>
            <p:ph idx="12" type="sldNum"/>
          </p:nvPr>
        </p:nvSpPr>
        <p:spPr>
          <a:xfrm>
            <a:off x="917941" y="9205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3" name="Google Shape;15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83524" y="1132650"/>
            <a:ext cx="5036477" cy="7638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4" name="Google Shape;154;p24"/>
          <p:cNvCxnSpPr/>
          <p:nvPr/>
        </p:nvCxnSpPr>
        <p:spPr>
          <a:xfrm flipH="1">
            <a:off x="7780250" y="1667450"/>
            <a:ext cx="2264700" cy="222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5" name="Google Shape;155;p24"/>
          <p:cNvCxnSpPr/>
          <p:nvPr/>
        </p:nvCxnSpPr>
        <p:spPr>
          <a:xfrm flipH="1">
            <a:off x="8591400" y="4814150"/>
            <a:ext cx="2264700" cy="222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6" name="Google Shape;156;p24"/>
          <p:cNvCxnSpPr/>
          <p:nvPr/>
        </p:nvCxnSpPr>
        <p:spPr>
          <a:xfrm flipH="1">
            <a:off x="8524175" y="5697175"/>
            <a:ext cx="2264700" cy="222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7" name="Google Shape;157;p24"/>
          <p:cNvCxnSpPr/>
          <p:nvPr/>
        </p:nvCxnSpPr>
        <p:spPr>
          <a:xfrm flipH="1">
            <a:off x="7354275" y="7760600"/>
            <a:ext cx="2264700" cy="222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8" name="Google Shape;158;p24"/>
          <p:cNvCxnSpPr/>
          <p:nvPr/>
        </p:nvCxnSpPr>
        <p:spPr>
          <a:xfrm flipH="1" rot="10800000">
            <a:off x="2465300" y="7167400"/>
            <a:ext cx="2353200" cy="447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9" name="Google Shape;159;p24"/>
          <p:cNvCxnSpPr/>
          <p:nvPr/>
        </p:nvCxnSpPr>
        <p:spPr>
          <a:xfrm>
            <a:off x="3473825" y="3334875"/>
            <a:ext cx="2438400" cy="717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60" name="Google Shape;160;p24"/>
          <p:cNvSpPr txBox="1"/>
          <p:nvPr/>
        </p:nvSpPr>
        <p:spPr>
          <a:xfrm>
            <a:off x="10044950" y="1308850"/>
            <a:ext cx="2505600" cy="10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GB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Eyepiece lens (10x)</a:t>
            </a:r>
            <a:endParaRPr b="0" i="0" sz="3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24"/>
          <p:cNvSpPr txBox="1"/>
          <p:nvPr/>
        </p:nvSpPr>
        <p:spPr>
          <a:xfrm>
            <a:off x="10788875" y="4081100"/>
            <a:ext cx="3868500" cy="10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GB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Objective lens (10x, 20x, 40x)</a:t>
            </a:r>
            <a:endParaRPr b="0" i="0" sz="3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24"/>
          <p:cNvSpPr txBox="1"/>
          <p:nvPr/>
        </p:nvSpPr>
        <p:spPr>
          <a:xfrm>
            <a:off x="10788875" y="5488550"/>
            <a:ext cx="2505600" cy="10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GB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Stage</a:t>
            </a:r>
            <a:endParaRPr b="0" i="0" sz="3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24"/>
          <p:cNvSpPr txBox="1"/>
          <p:nvPr/>
        </p:nvSpPr>
        <p:spPr>
          <a:xfrm>
            <a:off x="358600" y="2705000"/>
            <a:ext cx="4191000" cy="16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GB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Coarse focus  knob</a:t>
            </a:r>
            <a:endParaRPr b="0" i="0" sz="3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24"/>
          <p:cNvSpPr txBox="1"/>
          <p:nvPr/>
        </p:nvSpPr>
        <p:spPr>
          <a:xfrm>
            <a:off x="460750" y="6512000"/>
            <a:ext cx="3631800" cy="16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GB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fine focus  knob</a:t>
            </a:r>
            <a:endParaRPr b="0" i="0" sz="3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24"/>
          <p:cNvSpPr txBox="1"/>
          <p:nvPr/>
        </p:nvSpPr>
        <p:spPr>
          <a:xfrm>
            <a:off x="9731025" y="7171850"/>
            <a:ext cx="2998800" cy="10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GB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Mirror/ light</a:t>
            </a:r>
            <a:endParaRPr b="0" i="0" sz="3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4"/>
          <p:cNvSpPr txBox="1"/>
          <p:nvPr/>
        </p:nvSpPr>
        <p:spPr>
          <a:xfrm>
            <a:off x="13850475" y="5141250"/>
            <a:ext cx="36318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n-GB" sz="3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Remember the structures and their functions.</a:t>
            </a:r>
            <a:endParaRPr b="0" i="0" sz="3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24"/>
          <p:cNvSpPr txBox="1"/>
          <p:nvPr/>
        </p:nvSpPr>
        <p:spPr>
          <a:xfrm>
            <a:off x="7249500" y="8240000"/>
            <a:ext cx="48663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Microscope, Pixabay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8" name="Google Shape;168;p24"/>
          <p:cNvCxnSpPr/>
          <p:nvPr/>
        </p:nvCxnSpPr>
        <p:spPr>
          <a:xfrm flipH="1">
            <a:off x="8096975" y="3428025"/>
            <a:ext cx="2691900" cy="7251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69" name="Google Shape;169;p24"/>
          <p:cNvSpPr txBox="1"/>
          <p:nvPr/>
        </p:nvSpPr>
        <p:spPr>
          <a:xfrm>
            <a:off x="10721650" y="2923575"/>
            <a:ext cx="3868500" cy="10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GB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Nosepiece</a:t>
            </a:r>
            <a:endParaRPr b="0" i="0" sz="3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/>
          <p:nvPr>
            <p:ph type="title"/>
          </p:nvPr>
        </p:nvSpPr>
        <p:spPr>
          <a:xfrm>
            <a:off x="917950" y="410438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How to view a specimen using a microscope?</a:t>
            </a:r>
            <a:endParaRPr/>
          </a:p>
        </p:txBody>
      </p:sp>
      <p:sp>
        <p:nvSpPr>
          <p:cNvPr id="175" name="Google Shape;175;p25"/>
          <p:cNvSpPr txBox="1"/>
          <p:nvPr>
            <p:ph idx="1" type="body"/>
          </p:nvPr>
        </p:nvSpPr>
        <p:spPr>
          <a:xfrm>
            <a:off x="917950" y="4020675"/>
            <a:ext cx="8696700" cy="11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SzPts val="3200"/>
              <a:buNone/>
            </a:pPr>
            <a:r>
              <a:rPr lang="en-GB" sz="3900"/>
              <a:t>Put the specimen on the stage.</a:t>
            </a:r>
            <a:endParaRPr sz="3900"/>
          </a:p>
        </p:txBody>
      </p:sp>
      <p:sp>
        <p:nvSpPr>
          <p:cNvPr id="176" name="Google Shape;176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7" name="Google Shape;177;p25"/>
          <p:cNvSpPr txBox="1"/>
          <p:nvPr>
            <p:ph idx="1" type="body"/>
          </p:nvPr>
        </p:nvSpPr>
        <p:spPr>
          <a:xfrm>
            <a:off x="917950" y="5002275"/>
            <a:ext cx="14478900" cy="11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SzPts val="3200"/>
              <a:buNone/>
            </a:pPr>
            <a:r>
              <a:rPr lang="en-GB" sz="3900"/>
              <a:t>Turn the coarse focus knob to manually focus the image.</a:t>
            </a:r>
            <a:endParaRPr sz="3900"/>
          </a:p>
        </p:txBody>
      </p:sp>
      <p:sp>
        <p:nvSpPr>
          <p:cNvPr id="178" name="Google Shape;178;p25"/>
          <p:cNvSpPr txBox="1"/>
          <p:nvPr>
            <p:ph idx="1" type="body"/>
          </p:nvPr>
        </p:nvSpPr>
        <p:spPr>
          <a:xfrm>
            <a:off x="917950" y="2309300"/>
            <a:ext cx="13941000" cy="11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SzPts val="3200"/>
              <a:buNone/>
            </a:pPr>
            <a:r>
              <a:rPr lang="en-GB" sz="3900"/>
              <a:t>Make sure the objective lens with the lowest magnification is in use.</a:t>
            </a:r>
            <a:endParaRPr sz="3900"/>
          </a:p>
        </p:txBody>
      </p:sp>
      <p:sp>
        <p:nvSpPr>
          <p:cNvPr id="179" name="Google Shape;179;p25"/>
          <p:cNvSpPr txBox="1"/>
          <p:nvPr>
            <p:ph idx="1" type="body"/>
          </p:nvPr>
        </p:nvSpPr>
        <p:spPr>
          <a:xfrm>
            <a:off x="899950" y="6107200"/>
            <a:ext cx="14232601" cy="11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SzPts val="3200"/>
              <a:buNone/>
            </a:pPr>
            <a:r>
              <a:rPr lang="en-GB" sz="3900"/>
              <a:t>Switch to an objective lens with a higher magnification.</a:t>
            </a:r>
            <a:endParaRPr sz="3900"/>
          </a:p>
        </p:txBody>
      </p:sp>
      <p:sp>
        <p:nvSpPr>
          <p:cNvPr id="180" name="Google Shape;180;p25"/>
          <p:cNvSpPr txBox="1"/>
          <p:nvPr>
            <p:ph idx="1" type="body"/>
          </p:nvPr>
        </p:nvSpPr>
        <p:spPr>
          <a:xfrm>
            <a:off x="917950" y="7440725"/>
            <a:ext cx="12125700" cy="11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SzPts val="3200"/>
              <a:buNone/>
            </a:pPr>
            <a:r>
              <a:rPr lang="en-GB" sz="3900"/>
              <a:t>Use the fine focus knob to focus the image under the microscope.</a:t>
            </a:r>
            <a:endParaRPr sz="39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Multiple choice quiz on the parts of microscopes</a:t>
            </a:r>
            <a:endParaRPr/>
          </a:p>
        </p:txBody>
      </p:sp>
      <p:sp>
        <p:nvSpPr>
          <p:cNvPr id="186" name="Google Shape;186;p26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45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45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rPr lang="en-GB" sz="4500"/>
              <a:t>Pick the best answer for each of the questions below.</a:t>
            </a:r>
            <a:endParaRPr sz="4500"/>
          </a:p>
        </p:txBody>
      </p:sp>
      <p:sp>
        <p:nvSpPr>
          <p:cNvPr id="187" name="Google Shape;187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