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61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</p:sldIdLst>
  <p:sldSz cy="10287000" cx="18288000"/>
  <p:notesSz cx="6858000" cy="9144000"/>
  <p:embeddedFontLst>
    <p:embeddedFont>
      <p:font typeface="Montserrat SemiBold"/>
      <p:regular r:id="rId9"/>
      <p:bold r:id="rId10"/>
      <p:italic r:id="rId11"/>
      <p:boldItalic r:id="rId12"/>
    </p:embeddedFont>
    <p:embeddedFont>
      <p:font typeface="Montserrat"/>
      <p:regular r:id="rId13"/>
      <p:bold r:id="rId14"/>
      <p:italic r:id="rId15"/>
      <p:boldItalic r:id="rId16"/>
    </p:embeddedFont>
    <p:embeddedFont>
      <p:font typeface="Montserrat Medium"/>
      <p:regular r:id="rId17"/>
      <p:bold r:id="rId18"/>
      <p:italic r:id="rId19"/>
      <p:boldItalic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Medium-boldItalic.fntdata"/><Relationship Id="rId11" Type="http://schemas.openxmlformats.org/officeDocument/2006/relationships/font" Target="fonts/MontserratSemiBold-italic.fntdata"/><Relationship Id="rId10" Type="http://schemas.openxmlformats.org/officeDocument/2006/relationships/font" Target="fonts/MontserratSemiBold-bold.fntdata"/><Relationship Id="rId13" Type="http://schemas.openxmlformats.org/officeDocument/2006/relationships/font" Target="fonts/Montserrat-regular.fntdata"/><Relationship Id="rId12" Type="http://schemas.openxmlformats.org/officeDocument/2006/relationships/font" Target="fonts/MontserratSemiBold-boldItalic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MontserratSemiBold-regular.fntdata"/><Relationship Id="rId15" Type="http://schemas.openxmlformats.org/officeDocument/2006/relationships/font" Target="fonts/Montserrat-italic.fntdata"/><Relationship Id="rId14" Type="http://schemas.openxmlformats.org/officeDocument/2006/relationships/font" Target="fonts/Montserrat-bold.fntdata"/><Relationship Id="rId17" Type="http://schemas.openxmlformats.org/officeDocument/2006/relationships/font" Target="fonts/MontserratMedium-regular.fntdata"/><Relationship Id="rId16" Type="http://schemas.openxmlformats.org/officeDocument/2006/relationships/font" Target="fonts/Montserrat-boldItalic.fntdata"/><Relationship Id="rId5" Type="http://schemas.openxmlformats.org/officeDocument/2006/relationships/slide" Target="slides/slide1.xml"/><Relationship Id="rId19" Type="http://schemas.openxmlformats.org/officeDocument/2006/relationships/font" Target="fonts/MontserratMedium-italic.fntdata"/><Relationship Id="rId6" Type="http://schemas.openxmlformats.org/officeDocument/2006/relationships/slide" Target="slides/slide2.xml"/><Relationship Id="rId18" Type="http://schemas.openxmlformats.org/officeDocument/2006/relationships/font" Target="fonts/MontserratMedium-bold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7349fb42c9_0_5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7349fb42c9_0_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8dd82d803b_1_64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5" name="Google Shape;95;g8dd82d803b_1_6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8dd82d803b_1_8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8dd82d803b_1_8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200">
                <a:solidFill>
                  <a:srgbClr val="222222"/>
                </a:solidFill>
                <a:highlight>
                  <a:srgbClr val="FFFFFF"/>
                </a:highlight>
              </a:rPr>
              <a:t>I’ll do all of these sections under the visualiser</a:t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8dd82d803b_1_93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8dd82d803b_1_9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200">
                <a:solidFill>
                  <a:srgbClr val="222222"/>
                </a:solidFill>
                <a:highlight>
                  <a:srgbClr val="FFFFFF"/>
                </a:highlight>
              </a:rPr>
              <a:t>I’ll do all of these sections under the visualiser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b="0" sz="6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6" y="7235497"/>
            <a:ext cx="4719201" cy="256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/>
          <p:nvPr>
            <p:ph type="title"/>
          </p:nvPr>
        </p:nvSpPr>
        <p:spPr>
          <a:xfrm>
            <a:off x="980500" y="2199450"/>
            <a:ext cx="16389600" cy="688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b="0" i="1"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69" name="Google Shape;69;p11"/>
          <p:cNvSpPr txBox="1"/>
          <p:nvPr>
            <p:ph idx="1" type="subTitle"/>
          </p:nvPr>
        </p:nvSpPr>
        <p:spPr>
          <a:xfrm>
            <a:off x="949050" y="7939000"/>
            <a:ext cx="7870800" cy="1908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70" name="Google Shape;70;p11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2"/>
          <p:cNvSpPr txBox="1"/>
          <p:nvPr>
            <p:ph idx="1" type="body"/>
          </p:nvPr>
        </p:nvSpPr>
        <p:spPr>
          <a:xfrm>
            <a:off x="936000" y="9252000"/>
            <a:ext cx="7884000" cy="6408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 1">
  <p:cSld name="TITLE_ONLY_1_2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4"/>
          <p:cNvSpPr txBox="1"/>
          <p:nvPr>
            <p:ph type="title"/>
          </p:nvPr>
        </p:nvSpPr>
        <p:spPr>
          <a:xfrm>
            <a:off x="917950" y="890050"/>
            <a:ext cx="1645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77" name="Google Shape;77;p1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78" name="Google Shape;78;p14"/>
          <p:cNvSpPr txBox="1"/>
          <p:nvPr>
            <p:ph idx="1" type="body"/>
          </p:nvPr>
        </p:nvSpPr>
        <p:spPr>
          <a:xfrm>
            <a:off x="906400" y="2857850"/>
            <a:ext cx="16463400" cy="810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79" name="Google Shape;79;p14"/>
          <p:cNvSpPr txBox="1"/>
          <p:nvPr>
            <p:ph idx="2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0" name="Google Shape;80;p14"/>
          <p:cNvSpPr txBox="1"/>
          <p:nvPr>
            <p:ph idx="3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3810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indent="-3810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2pPr>
            <a:lvl3pPr indent="-3810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3pPr>
            <a:lvl4pPr indent="-3810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3810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7pPr>
            <a:lvl8pPr indent="-3810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8pPr>
            <a:lvl9pPr indent="-3810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400"/>
              <a:buChar char="–"/>
              <a:defRPr sz="2400"/>
            </a:lvl9pPr>
          </a:lstStyle>
          <a:p/>
        </p:txBody>
      </p:sp>
      <p:sp>
        <p:nvSpPr>
          <p:cNvPr id="81" name="Google Shape;81;p14"/>
          <p:cNvSpPr txBox="1"/>
          <p:nvPr>
            <p:ph idx="4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2" name="Google Shape;82;p14"/>
          <p:cNvSpPr txBox="1"/>
          <p:nvPr>
            <p:ph idx="5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3810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indent="-3810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2pPr>
            <a:lvl3pPr indent="-3810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3pPr>
            <a:lvl4pPr indent="-3810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3810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7pPr>
            <a:lvl8pPr indent="-3810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8pPr>
            <a:lvl9pPr indent="-3810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400"/>
              <a:buChar char="–"/>
              <a:defRPr sz="2400"/>
            </a:lvl9pPr>
          </a:lstStyle>
          <a:p/>
        </p:txBody>
      </p:sp>
      <p:sp>
        <p:nvSpPr>
          <p:cNvPr id="83" name="Google Shape;83;p14"/>
          <p:cNvSpPr txBox="1"/>
          <p:nvPr>
            <p:ph idx="6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4" name="Google Shape;84;p14"/>
          <p:cNvSpPr txBox="1"/>
          <p:nvPr>
            <p:ph idx="7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3810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indent="-3810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2pPr>
            <a:lvl3pPr indent="-3810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3pPr>
            <a:lvl4pPr indent="-3810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3810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7pPr>
            <a:lvl8pPr indent="-3810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8pPr>
            <a:lvl9pPr indent="-3810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400"/>
              <a:buChar char="–"/>
              <a:defRPr sz="2400"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917950" y="2876300"/>
            <a:ext cx="16452000" cy="637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6000"/>
              <a:buFont typeface="Montserrat SemiBold"/>
              <a:buNone/>
              <a:defRPr b="0" sz="6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9" name="Google Shape;19;p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 sz="2800"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91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946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9" name="Google Shape;29;p5"/>
          <p:cNvSpPr txBox="1"/>
          <p:nvPr>
            <p:ph idx="3" type="title"/>
          </p:nvPr>
        </p:nvSpPr>
        <p:spPr>
          <a:xfrm>
            <a:off x="946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6" name="Google Shape;36;p7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2" type="subTitle"/>
          </p:nvPr>
        </p:nvSpPr>
        <p:spPr>
          <a:xfrm>
            <a:off x="11111450" y="5342400"/>
            <a:ext cx="6258600" cy="7890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46" name="Google Shape;46;p8"/>
          <p:cNvSpPr txBox="1"/>
          <p:nvPr>
            <p:ph idx="3" type="body"/>
          </p:nvPr>
        </p:nvSpPr>
        <p:spPr>
          <a:xfrm>
            <a:off x="917950" y="41401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4" type="subTitle"/>
          </p:nvPr>
        </p:nvSpPr>
        <p:spPr>
          <a:xfrm>
            <a:off x="917950" y="53424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5" type="body"/>
          </p:nvPr>
        </p:nvSpPr>
        <p:spPr>
          <a:xfrm>
            <a:off x="917950" y="66062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6" type="subTitle"/>
          </p:nvPr>
        </p:nvSpPr>
        <p:spPr>
          <a:xfrm>
            <a:off x="11111450" y="6355450"/>
            <a:ext cx="6258600" cy="7890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0" name="Google Shape;50;p8"/>
          <p:cNvSpPr txBox="1"/>
          <p:nvPr>
            <p:ph idx="7" type="subTitle"/>
          </p:nvPr>
        </p:nvSpPr>
        <p:spPr>
          <a:xfrm>
            <a:off x="11111450" y="7368500"/>
            <a:ext cx="6258600" cy="7890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1" name="Google Shape;51;p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4" name="Google Shape;54;p9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2" type="body"/>
          </p:nvPr>
        </p:nvSpPr>
        <p:spPr>
          <a:xfrm>
            <a:off x="91795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3" type="subTitle"/>
          </p:nvPr>
        </p:nvSpPr>
        <p:spPr>
          <a:xfrm>
            <a:off x="9468000" y="2876300"/>
            <a:ext cx="6256800" cy="9066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4" type="body"/>
          </p:nvPr>
        </p:nvSpPr>
        <p:spPr>
          <a:xfrm>
            <a:off x="946800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5" type="subTitle"/>
          </p:nvPr>
        </p:nvSpPr>
        <p:spPr>
          <a:xfrm>
            <a:off x="917950" y="590475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6" type="body"/>
          </p:nvPr>
        </p:nvSpPr>
        <p:spPr>
          <a:xfrm>
            <a:off x="91795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7" type="subTitle"/>
          </p:nvPr>
        </p:nvSpPr>
        <p:spPr>
          <a:xfrm>
            <a:off x="9468000" y="5904750"/>
            <a:ext cx="6256800" cy="9066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8" type="body"/>
          </p:nvPr>
        </p:nvSpPr>
        <p:spPr>
          <a:xfrm>
            <a:off x="946800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/>
          <p:nvPr>
            <p:ph type="title"/>
          </p:nvPr>
        </p:nvSpPr>
        <p:spPr>
          <a:xfrm>
            <a:off x="917950" y="892800"/>
            <a:ext cx="7902000" cy="162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65" name="Google Shape;65;p10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5" Type="http://schemas.openxmlformats.org/officeDocument/2006/relationships/theme" Target="../theme/theme1.xml"/><Relationship Id="rId14" Type="http://schemas.openxmlformats.org/officeDocument/2006/relationships/slideLayout" Target="../slideLayouts/slideLayout1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Font typeface="Montserrat"/>
              <a:buNone/>
              <a:defRPr b="1" sz="4400"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406400" lvl="4" marL="22860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406400" lvl="5" marL="27432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406400" lvl="6" marL="32004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406400" lvl="7" marL="365760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406400" lvl="8" marL="4114800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5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How are organisms adapted to live in the deep sea?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90" name="Google Shape;90;p15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>
                <a:solidFill>
                  <a:srgbClr val="4B3241"/>
                </a:solidFill>
              </a:rPr>
              <a:t>Science 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91" name="Google Shape;91;p15"/>
          <p:cNvSpPr txBox="1"/>
          <p:nvPr>
            <p:ph idx="4294967295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>
                <a:solidFill>
                  <a:srgbClr val="4B3241"/>
                </a:solidFill>
              </a:rPr>
              <a:t>Miss Simkin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92" name="Google Shape;92;p1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6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A0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98" name="Google Shape;98;p16"/>
          <p:cNvSpPr txBox="1"/>
          <p:nvPr>
            <p:ph idx="12" type="sldNum"/>
          </p:nvPr>
        </p:nvSpPr>
        <p:spPr>
          <a:xfrm>
            <a:off x="1835882" y="19173300"/>
            <a:ext cx="2880000" cy="72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99" name="Google Shape;99;p16"/>
          <p:cNvSpPr txBox="1"/>
          <p:nvPr/>
        </p:nvSpPr>
        <p:spPr>
          <a:xfrm>
            <a:off x="936800" y="1783750"/>
            <a:ext cx="6610800" cy="735600"/>
          </a:xfrm>
          <a:prstGeom prst="rect">
            <a:avLst/>
          </a:prstGeom>
          <a:solidFill>
            <a:srgbClr val="786EC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400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b="1" lang="en-GB" sz="36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Fill in the gaps:</a:t>
            </a:r>
            <a:endParaRPr b="1" i="0" sz="3600" u="none" cap="none" strike="noStrike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0" name="Google Shape;100;p16"/>
          <p:cNvSpPr txBox="1"/>
          <p:nvPr>
            <p:ph idx="1" type="body"/>
          </p:nvPr>
        </p:nvSpPr>
        <p:spPr>
          <a:xfrm>
            <a:off x="936800" y="2895200"/>
            <a:ext cx="15400500" cy="5421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000000"/>
                </a:solidFill>
              </a:rPr>
              <a:t>The oceans cover ____________% of the Earth's surface.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000000"/>
                </a:solidFill>
              </a:rPr>
              <a:t>The oceans contain ______________% of the living space on the planet.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000000"/>
                </a:solidFill>
              </a:rPr>
              <a:t>__________________% of the world's oceans are unexplored.</a:t>
            </a:r>
            <a:endParaRPr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Google Shape;101;p16"/>
          <p:cNvSpPr txBox="1"/>
          <p:nvPr>
            <p:ph type="title"/>
          </p:nvPr>
        </p:nvSpPr>
        <p:spPr>
          <a:xfrm>
            <a:off x="917950" y="890050"/>
            <a:ext cx="16452000" cy="735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lang="en-GB"/>
              <a:t>Recap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7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A0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07" name="Google Shape;107;p1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08" name="Google Shape;108;p17"/>
          <p:cNvSpPr txBox="1"/>
          <p:nvPr>
            <p:ph type="title"/>
          </p:nvPr>
        </p:nvSpPr>
        <p:spPr>
          <a:xfrm>
            <a:off x="531275" y="2074500"/>
            <a:ext cx="6765000" cy="738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lt1"/>
                </a:solidFill>
              </a:rPr>
              <a:t>Answer the questions: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09" name="Google Shape;109;p17"/>
          <p:cNvSpPr txBox="1"/>
          <p:nvPr>
            <p:ph type="title"/>
          </p:nvPr>
        </p:nvSpPr>
        <p:spPr>
          <a:xfrm>
            <a:off x="361250" y="890050"/>
            <a:ext cx="16452000" cy="69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lang="en-GB">
                <a:solidFill>
                  <a:schemeClr val="dk2"/>
                </a:solidFill>
              </a:rPr>
              <a:t>Adaptations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10" name="Google Shape;110;p17"/>
          <p:cNvSpPr txBox="1"/>
          <p:nvPr/>
        </p:nvSpPr>
        <p:spPr>
          <a:xfrm>
            <a:off x="361250" y="3215450"/>
            <a:ext cx="17008800" cy="47454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-4953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200"/>
              <a:buFont typeface="Montserrat"/>
              <a:buAutoNum type="arabicPeriod"/>
            </a:pPr>
            <a:r>
              <a:rPr lang="en-GB" sz="42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What is </a:t>
            </a:r>
            <a:r>
              <a:rPr lang="en-GB" sz="42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bioluminescence</a:t>
            </a:r>
            <a:r>
              <a:rPr lang="en-GB" sz="42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?</a:t>
            </a:r>
            <a:endParaRPr sz="42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4953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200"/>
              <a:buFont typeface="Montserrat"/>
              <a:buAutoNum type="arabicPeriod"/>
            </a:pPr>
            <a:r>
              <a:rPr lang="en-GB" sz="42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How are </a:t>
            </a:r>
            <a:r>
              <a:rPr lang="en-GB" sz="42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organisms</a:t>
            </a:r>
            <a:r>
              <a:rPr lang="en-GB" sz="42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 adapted to scarce food in the deep sea?</a:t>
            </a:r>
            <a:endParaRPr sz="42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4953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200"/>
              <a:buFont typeface="Montserrat"/>
              <a:buAutoNum type="arabicPeriod"/>
            </a:pPr>
            <a:r>
              <a:rPr lang="en-GB" sz="4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What are the 3 different ways that deep sea fish can be camouflaged?</a:t>
            </a:r>
            <a:endParaRPr sz="42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8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A0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16" name="Google Shape;116;p1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17" name="Google Shape;117;p18"/>
          <p:cNvSpPr txBox="1"/>
          <p:nvPr>
            <p:ph type="title"/>
          </p:nvPr>
        </p:nvSpPr>
        <p:spPr>
          <a:xfrm>
            <a:off x="531275" y="1781450"/>
            <a:ext cx="17008800" cy="1497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lt1"/>
                </a:solidFill>
              </a:rPr>
              <a:t>Design a poster persuading your school to help conserve the deep sea</a:t>
            </a:r>
            <a:r>
              <a:rPr lang="en-GB">
                <a:solidFill>
                  <a:schemeClr val="lt1"/>
                </a:solidFill>
              </a:rPr>
              <a:t>: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18" name="Google Shape;118;p18"/>
          <p:cNvSpPr txBox="1"/>
          <p:nvPr>
            <p:ph type="title"/>
          </p:nvPr>
        </p:nvSpPr>
        <p:spPr>
          <a:xfrm>
            <a:off x="594000" y="890050"/>
            <a:ext cx="16452000" cy="69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lang="en-GB">
                <a:solidFill>
                  <a:schemeClr val="dk2"/>
                </a:solidFill>
              </a:rPr>
              <a:t>Deep sea conservation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19" name="Google Shape;119;p18"/>
          <p:cNvSpPr txBox="1"/>
          <p:nvPr/>
        </p:nvSpPr>
        <p:spPr>
          <a:xfrm>
            <a:off x="639600" y="3567000"/>
            <a:ext cx="17008800" cy="47454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-4953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200"/>
              <a:buFont typeface="Montserrat"/>
              <a:buAutoNum type="arabicPeriod"/>
            </a:pPr>
            <a:r>
              <a:rPr lang="en-GB" sz="42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What the deep sea environment is like.</a:t>
            </a:r>
            <a:endParaRPr sz="42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4953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200"/>
              <a:buFont typeface="Montserrat"/>
              <a:buAutoNum type="arabicPeriod"/>
            </a:pPr>
            <a:r>
              <a:rPr lang="en-GB" sz="42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Examples of animals which live in the deep sea and their adaptations.</a:t>
            </a:r>
            <a:endParaRPr sz="42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4953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200"/>
              <a:buFont typeface="Montserrat"/>
              <a:buAutoNum type="arabicPeriod"/>
            </a:pPr>
            <a:r>
              <a:rPr lang="en-GB" sz="42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Threats to the deep sea.</a:t>
            </a:r>
            <a:endParaRPr sz="42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4953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200"/>
              <a:buFont typeface="Montserrat"/>
              <a:buAutoNum type="arabicPeriod"/>
            </a:pPr>
            <a:r>
              <a:rPr lang="en-GB" sz="42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 Draw and label pictures</a:t>
            </a:r>
            <a:endParaRPr sz="42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4953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200"/>
              <a:buFont typeface="Montserrat"/>
              <a:buAutoNum type="arabicPeriod"/>
            </a:pPr>
            <a:r>
              <a:rPr lang="en-GB" sz="42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 Use coloring pencils once you have finished creating your poster!</a:t>
            </a:r>
            <a:endParaRPr sz="42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