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10287000" cx="18288000"/>
  <p:notesSz cx="6858000" cy="9144000"/>
  <p:embeddedFontLst>
    <p:embeddedFont>
      <p:font typeface="Montserrat SemiBold"/>
      <p:regular r:id="rId19"/>
      <p:bold r:id="rId20"/>
      <p:italic r:id="rId21"/>
      <p:boldItalic r:id="rId22"/>
    </p:embeddedFont>
    <p:embeddedFont>
      <p:font typeface="Montserrat"/>
      <p:regular r:id="rId23"/>
      <p:bold r:id="rId24"/>
      <p:italic r:id="rId25"/>
      <p:boldItalic r:id="rId26"/>
    </p:embeddedFont>
    <p:embeddedFont>
      <p:font typeface="Montserrat Medium"/>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SemiBold-bold.fntdata"/><Relationship Id="rId22" Type="http://schemas.openxmlformats.org/officeDocument/2006/relationships/font" Target="fonts/MontserratSemiBold-boldItalic.fntdata"/><Relationship Id="rId21" Type="http://schemas.openxmlformats.org/officeDocument/2006/relationships/font" Target="fonts/MontserratSemiBold-italic.fntdata"/><Relationship Id="rId24" Type="http://schemas.openxmlformats.org/officeDocument/2006/relationships/font" Target="fonts/Montserrat-bold.fntdata"/><Relationship Id="rId23"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boldItalic.fntdata"/><Relationship Id="rId25" Type="http://schemas.openxmlformats.org/officeDocument/2006/relationships/font" Target="fonts/Montserrat-italic.fntdata"/><Relationship Id="rId28" Type="http://schemas.openxmlformats.org/officeDocument/2006/relationships/font" Target="fonts/MontserratMedium-bold.fntdata"/><Relationship Id="rId27" Type="http://schemas.openxmlformats.org/officeDocument/2006/relationships/font" Target="fonts/MontserratMedium-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Medium-italic.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MontserratMedium-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MontserratSemiBold-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b93127d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b93127d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eb23585d4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eb23585d4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eb23585d4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eb23585d4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eb23585d4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eb23585d4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8eb23585d4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8eb23585d4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8eb23585d4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8eb23585d4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eb23585d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eb23585d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eb23585d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eb23585d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8eb23585d4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8eb23585d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eb23585d4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eb23585d4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eb23585d4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eb23585d4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eb23585d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eb23585d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eb23585d4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eb23585d4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eb23585d4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eb23585d4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History: The Cold War</a:t>
            </a:r>
            <a:endParaRPr b="0" sz="3600">
              <a:solidFill>
                <a:srgbClr val="4B3241"/>
              </a:solidFill>
            </a:endParaRPr>
          </a:p>
          <a:p>
            <a:pPr indent="0" lvl="0" marL="0" rtl="0" algn="l">
              <a:spcBef>
                <a:spcPts val="0"/>
              </a:spcBef>
              <a:spcAft>
                <a:spcPts val="0"/>
              </a:spcAft>
              <a:buNone/>
            </a:pPr>
            <a:r>
              <a:rPr b="0" lang="en-GB" sz="3600">
                <a:solidFill>
                  <a:srgbClr val="4B3241"/>
                </a:solidFill>
              </a:rPr>
              <a:t>Lesson 28 of 30</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Worksheet:</a:t>
            </a:r>
            <a:endParaRPr sz="6000">
              <a:solidFill>
                <a:srgbClr val="4B3241"/>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How did the Soviet Union’s hold on Eastern Europe come to an end?</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8" name="Google Shape;138;p23"/>
          <p:cNvSpPr txBox="1"/>
          <p:nvPr>
            <p:ph idx="1" type="body"/>
          </p:nvPr>
        </p:nvSpPr>
        <p:spPr>
          <a:xfrm>
            <a:off x="399550" y="212275"/>
            <a:ext cx="17471700" cy="87549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300" u="sng"/>
              <a:t>Romania</a:t>
            </a:r>
            <a:endParaRPr b="1" sz="1200">
              <a:highlight>
                <a:srgbClr val="FFFF00"/>
              </a:highlight>
            </a:endParaRPr>
          </a:p>
          <a:p>
            <a:pPr indent="0" lvl="0" marL="0" rtl="0" algn="l">
              <a:lnSpc>
                <a:spcPct val="115000"/>
              </a:lnSpc>
              <a:spcBef>
                <a:spcPts val="1000"/>
              </a:spcBef>
              <a:spcAft>
                <a:spcPts val="0"/>
              </a:spcAft>
              <a:buNone/>
            </a:pPr>
            <a:r>
              <a:rPr lang="en-GB" sz="3400"/>
              <a:t>In Romania, where the </a:t>
            </a:r>
            <a:r>
              <a:rPr b="1" lang="en-GB" sz="3400">
                <a:solidFill>
                  <a:schemeClr val="accent5"/>
                </a:solidFill>
              </a:rPr>
              <a:t>most brutal government in Eastern Europe had existed,</a:t>
            </a:r>
            <a:r>
              <a:rPr lang="en-GB" sz="3400"/>
              <a:t> events took a much </a:t>
            </a:r>
            <a:r>
              <a:rPr b="1" lang="en-GB" sz="3400">
                <a:solidFill>
                  <a:schemeClr val="accent5"/>
                </a:solidFill>
              </a:rPr>
              <a:t>more violent turn</a:t>
            </a:r>
            <a:r>
              <a:rPr lang="en-GB" sz="3400"/>
              <a:t>. In December 1989, </a:t>
            </a:r>
            <a:r>
              <a:rPr b="1" lang="en-GB" sz="3400">
                <a:solidFill>
                  <a:schemeClr val="accent5"/>
                </a:solidFill>
              </a:rPr>
              <a:t>secret police fired on demonstrators in the city of Timișoara</a:t>
            </a:r>
            <a:r>
              <a:rPr lang="en-GB" sz="3400"/>
              <a:t> in western Romania. Over the next week, </a:t>
            </a:r>
            <a:r>
              <a:rPr b="1" lang="en-GB" sz="3400">
                <a:solidFill>
                  <a:schemeClr val="accent5"/>
                </a:solidFill>
              </a:rPr>
              <a:t>armed resistance heightened in Romania</a:t>
            </a:r>
            <a:r>
              <a:rPr lang="en-GB" sz="3400"/>
              <a:t> as crowds turned out to boo the </a:t>
            </a:r>
            <a:r>
              <a:rPr b="1" lang="en-GB" sz="3400">
                <a:solidFill>
                  <a:schemeClr val="accent3"/>
                </a:solidFill>
              </a:rPr>
              <a:t>President Ceausescu.</a:t>
            </a:r>
            <a:r>
              <a:rPr lang="en-GB" sz="3400"/>
              <a:t> </a:t>
            </a:r>
            <a:r>
              <a:rPr b="1" lang="en-GB" sz="3400">
                <a:solidFill>
                  <a:schemeClr val="accent3"/>
                </a:solidFill>
              </a:rPr>
              <a:t>Ceausescu</a:t>
            </a:r>
            <a:r>
              <a:rPr lang="en-GB" sz="3400"/>
              <a:t> tried to flee Romania but was captured later. By Christmas of 1989, the </a:t>
            </a:r>
            <a:r>
              <a:rPr b="1" lang="en-GB" sz="3400">
                <a:solidFill>
                  <a:schemeClr val="accent5"/>
                </a:solidFill>
              </a:rPr>
              <a:t>army had joined the rebellion against Communist rule </a:t>
            </a:r>
            <a:r>
              <a:rPr lang="en-GB" sz="3400"/>
              <a:t>and </a:t>
            </a:r>
            <a:r>
              <a:rPr b="1" lang="en-GB" sz="3400">
                <a:solidFill>
                  <a:schemeClr val="accent5"/>
                </a:solidFill>
              </a:rPr>
              <a:t>hundreds of people were killed </a:t>
            </a:r>
            <a:r>
              <a:rPr lang="en-GB" sz="3400"/>
              <a:t>in clashes with the secret police and Communist forces. On 25</a:t>
            </a:r>
            <a:r>
              <a:rPr baseline="30000" lang="en-GB" sz="3400"/>
              <a:t>th</a:t>
            </a:r>
            <a:r>
              <a:rPr lang="en-GB" sz="3400"/>
              <a:t> December 1989, </a:t>
            </a:r>
            <a:r>
              <a:rPr b="1" lang="en-GB" sz="3400">
                <a:solidFill>
                  <a:schemeClr val="accent3"/>
                </a:solidFill>
              </a:rPr>
              <a:t>Ceausescu</a:t>
            </a:r>
            <a:r>
              <a:rPr lang="en-GB" sz="3400"/>
              <a:t> and his wife </a:t>
            </a:r>
            <a:r>
              <a:rPr b="1" lang="en-GB" sz="3400">
                <a:solidFill>
                  <a:schemeClr val="accent5"/>
                </a:solidFill>
              </a:rPr>
              <a:t>were shot by firing squad</a:t>
            </a:r>
            <a:r>
              <a:rPr lang="en-GB" sz="3400"/>
              <a:t> and </a:t>
            </a:r>
            <a:r>
              <a:rPr b="1" lang="en-GB" sz="3400">
                <a:solidFill>
                  <a:schemeClr val="accent5"/>
                </a:solidFill>
              </a:rPr>
              <a:t>Romania became the only Eastern European country to have ended Communist control violently</a:t>
            </a:r>
            <a:r>
              <a:rPr lang="en-GB" sz="3400"/>
              <a:t> and by executing its leader. </a:t>
            </a:r>
            <a:r>
              <a:rPr b="1" lang="en-GB" sz="3400">
                <a:solidFill>
                  <a:schemeClr val="accent5"/>
                </a:solidFill>
              </a:rPr>
              <a:t>In 1990, democratic elections were held</a:t>
            </a:r>
            <a:r>
              <a:rPr lang="en-GB" sz="3400"/>
              <a:t> in the country for the first time in 42 years and these were won by the </a:t>
            </a:r>
            <a:r>
              <a:rPr b="1" lang="en-GB" sz="3400">
                <a:solidFill>
                  <a:schemeClr val="accent3"/>
                </a:solidFill>
              </a:rPr>
              <a:t>National Salvation Front </a:t>
            </a:r>
            <a:r>
              <a:rPr lang="en-GB" sz="3400"/>
              <a:t>who began to </a:t>
            </a:r>
            <a:r>
              <a:rPr b="1" lang="en-GB" sz="3400">
                <a:solidFill>
                  <a:schemeClr val="accent5"/>
                </a:solidFill>
              </a:rPr>
              <a:t>introduce a programme of economic and democratic reform.</a:t>
            </a:r>
            <a:endParaRPr b="1" sz="3400">
              <a:solidFill>
                <a:schemeClr val="accent5"/>
              </a:solidFill>
            </a:endParaRPr>
          </a:p>
          <a:p>
            <a:pPr indent="0" lvl="0" marL="0" rtl="0" algn="l">
              <a:lnSpc>
                <a:spcPct val="115000"/>
              </a:lnSpc>
              <a:spcBef>
                <a:spcPts val="1000"/>
              </a:spcBef>
              <a:spcAft>
                <a:spcPts val="0"/>
              </a:spcAft>
              <a:buNone/>
            </a:pPr>
            <a:r>
              <a:t/>
            </a:r>
            <a:endParaRPr sz="2900"/>
          </a:p>
          <a:p>
            <a:pPr indent="0" lvl="0" marL="0" rtl="0" algn="l">
              <a:lnSpc>
                <a:spcPct val="115000"/>
              </a:lnSpc>
              <a:spcBef>
                <a:spcPts val="1000"/>
              </a:spcBef>
              <a:spcAft>
                <a:spcPts val="0"/>
              </a:spcAft>
              <a:buNone/>
            </a:pPr>
            <a:r>
              <a:t/>
            </a:r>
            <a:endParaRPr sz="3500"/>
          </a:p>
          <a:p>
            <a:pPr indent="0" lvl="0" marL="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t/>
            </a:r>
            <a:endParaRPr b="1" sz="3300" u="sng">
              <a:solidFill>
                <a:srgbClr val="000000"/>
              </a:solidFill>
            </a:endParaRPr>
          </a:p>
          <a:p>
            <a:pPr indent="0" lvl="0" marL="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000"/>
          </a:p>
          <a:p>
            <a:pPr indent="0" lvl="0" marL="0" rtl="0" algn="l">
              <a:lnSpc>
                <a:spcPct val="115000"/>
              </a:lnSpc>
              <a:spcBef>
                <a:spcPts val="1000"/>
              </a:spcBef>
              <a:spcAft>
                <a:spcPts val="0"/>
              </a:spcAft>
              <a:buNone/>
            </a:pPr>
            <a:r>
              <a:t/>
            </a:r>
            <a:endParaRPr sz="3400"/>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500">
              <a:solidFill>
                <a:srgbClr val="000000"/>
              </a:solidFill>
            </a:endParaRPr>
          </a:p>
          <a:p>
            <a:pPr indent="0" lvl="0" marL="76200" rtl="0" algn="l">
              <a:lnSpc>
                <a:spcPct val="115000"/>
              </a:lnSpc>
              <a:spcBef>
                <a:spcPts val="1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4" name="Google Shape;144;p24"/>
          <p:cNvSpPr txBox="1"/>
          <p:nvPr>
            <p:ph idx="1" type="body"/>
          </p:nvPr>
        </p:nvSpPr>
        <p:spPr>
          <a:xfrm>
            <a:off x="399550" y="212275"/>
            <a:ext cx="17409000" cy="89016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600"/>
              <a:t>By </a:t>
            </a:r>
            <a:r>
              <a:rPr b="1" lang="en-GB" sz="3600">
                <a:solidFill>
                  <a:schemeClr val="accent5"/>
                </a:solidFill>
              </a:rPr>
              <a:t>December 1990, </a:t>
            </a:r>
            <a:r>
              <a:rPr lang="en-GB" sz="3600"/>
              <a:t>communist leaders had either </a:t>
            </a:r>
            <a:r>
              <a:rPr b="1" lang="en-GB" sz="3600">
                <a:solidFill>
                  <a:schemeClr val="accent5"/>
                </a:solidFill>
              </a:rPr>
              <a:t>resigned or been challenged, outvoted or, in the case of Romania, executed in all Eastern European countries</a:t>
            </a:r>
            <a:r>
              <a:rPr lang="en-GB" sz="3600"/>
              <a:t> that had formerly been controlled by the USSR. While some Communist parties, such as the renamed </a:t>
            </a:r>
            <a:r>
              <a:rPr b="1" lang="en-GB" sz="3600">
                <a:solidFill>
                  <a:schemeClr val="accent3"/>
                </a:solidFill>
              </a:rPr>
              <a:t>Bulgarian Communist Party, </a:t>
            </a:r>
            <a:r>
              <a:rPr lang="en-GB" sz="3600"/>
              <a:t>achieved success in the </a:t>
            </a:r>
            <a:r>
              <a:rPr b="1" lang="en-GB" sz="3600">
                <a:solidFill>
                  <a:schemeClr val="accent4"/>
                </a:solidFill>
              </a:rPr>
              <a:t>free elections </a:t>
            </a:r>
            <a:r>
              <a:rPr lang="en-GB" sz="3600"/>
              <a:t>held in many countries in 1990, the </a:t>
            </a:r>
            <a:r>
              <a:rPr b="1" lang="en-GB" sz="3600">
                <a:solidFill>
                  <a:schemeClr val="accent5"/>
                </a:solidFill>
              </a:rPr>
              <a:t>majority lost their footholds in these elections.</a:t>
            </a:r>
            <a:r>
              <a:rPr lang="en-GB" sz="3600"/>
              <a:t> Change had happened </a:t>
            </a:r>
            <a:r>
              <a:rPr b="1" lang="en-GB" sz="3600">
                <a:solidFill>
                  <a:schemeClr val="accent5"/>
                </a:solidFill>
              </a:rPr>
              <a:t>rapidly</a:t>
            </a:r>
            <a:r>
              <a:rPr lang="en-GB" sz="3600"/>
              <a:t> and, as reform swept throughout Eastern Europe from 1989-1990, it became very clear that </a:t>
            </a:r>
            <a:r>
              <a:rPr b="1" lang="en-GB" sz="3600">
                <a:solidFill>
                  <a:schemeClr val="accent3"/>
                </a:solidFill>
              </a:rPr>
              <a:t>Mikhail Gorbachev</a:t>
            </a:r>
            <a:r>
              <a:rPr lang="en-GB" sz="3600"/>
              <a:t> </a:t>
            </a:r>
            <a:r>
              <a:rPr b="1" lang="en-GB" sz="3600">
                <a:solidFill>
                  <a:schemeClr val="accent5"/>
                </a:solidFill>
              </a:rPr>
              <a:t>had lost control. </a:t>
            </a:r>
            <a:r>
              <a:rPr lang="en-GB" sz="3600"/>
              <a:t>What had started out as the best intentions to reform and strengthen Communism in Eastern Europe and the USSR </a:t>
            </a:r>
            <a:r>
              <a:rPr b="1" lang="en-GB" sz="3600">
                <a:solidFill>
                  <a:schemeClr val="accent5"/>
                </a:solidFill>
              </a:rPr>
              <a:t>ended in the complete loss of Soviet control over its former sphere of influence. </a:t>
            </a:r>
            <a:r>
              <a:rPr lang="en-GB" sz="3600"/>
              <a:t>Indeed, as Latvia’s declaration of independence in March 1990 signalled, it was soon to also </a:t>
            </a:r>
            <a:r>
              <a:rPr b="1" lang="en-GB" sz="3600">
                <a:solidFill>
                  <a:schemeClr val="accent5"/>
                </a:solidFill>
              </a:rPr>
              <a:t>bring about the collapse of the USSR itself.</a:t>
            </a:r>
            <a:endParaRPr b="1" sz="3600">
              <a:solidFill>
                <a:schemeClr val="accent5"/>
              </a:solidFill>
            </a:endParaRPr>
          </a:p>
          <a:p>
            <a:pPr indent="0" lvl="0" marL="0" rtl="0" algn="l">
              <a:lnSpc>
                <a:spcPct val="115000"/>
              </a:lnSpc>
              <a:spcBef>
                <a:spcPts val="1000"/>
              </a:spcBef>
              <a:spcAft>
                <a:spcPts val="0"/>
              </a:spcAft>
              <a:buNone/>
            </a:pPr>
            <a:r>
              <a:t/>
            </a:r>
            <a:endParaRPr sz="3100"/>
          </a:p>
          <a:p>
            <a:pPr indent="0" lvl="0" marL="0" rtl="0" algn="l">
              <a:lnSpc>
                <a:spcPct val="115000"/>
              </a:lnSpc>
              <a:spcBef>
                <a:spcPts val="1000"/>
              </a:spcBef>
              <a:spcAft>
                <a:spcPts val="0"/>
              </a:spcAft>
              <a:buNone/>
            </a:pPr>
            <a:r>
              <a:t/>
            </a:r>
            <a:endParaRPr b="1" sz="3300" u="sng">
              <a:solidFill>
                <a:srgbClr val="000000"/>
              </a:solidFill>
            </a:endParaRPr>
          </a:p>
          <a:p>
            <a:pPr indent="0" lvl="0" marL="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000"/>
          </a:p>
          <a:p>
            <a:pPr indent="0" lvl="0" marL="0" rtl="0" algn="l">
              <a:lnSpc>
                <a:spcPct val="115000"/>
              </a:lnSpc>
              <a:spcBef>
                <a:spcPts val="1000"/>
              </a:spcBef>
              <a:spcAft>
                <a:spcPts val="0"/>
              </a:spcAft>
              <a:buNone/>
            </a:pPr>
            <a:r>
              <a:t/>
            </a:r>
            <a:endParaRPr sz="3400"/>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500">
              <a:solidFill>
                <a:srgbClr val="000000"/>
              </a:solidFill>
            </a:endParaRPr>
          </a:p>
          <a:p>
            <a:pPr indent="0" lvl="0" marL="76200" rtl="0" algn="l">
              <a:lnSpc>
                <a:spcPct val="115000"/>
              </a:lnSpc>
              <a:spcBef>
                <a:spcPts val="1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0" name="Google Shape;150;p25"/>
          <p:cNvSpPr txBox="1"/>
          <p:nvPr>
            <p:ph idx="1" type="body"/>
          </p:nvPr>
        </p:nvSpPr>
        <p:spPr>
          <a:xfrm>
            <a:off x="436125" y="1004075"/>
            <a:ext cx="17121000" cy="80886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000">
                <a:solidFill>
                  <a:schemeClr val="accent4"/>
                </a:solidFill>
              </a:rPr>
              <a:t>Brezhnev Doctrine –</a:t>
            </a:r>
            <a:r>
              <a:rPr b="1" lang="en-GB" sz="3000"/>
              <a:t> </a:t>
            </a:r>
            <a:r>
              <a:rPr lang="en-GB" sz="3000"/>
              <a:t>Soviet foreign policy which called for military intervention by Warsaw Pact forces if another member of the Warsaw Pact tried to leave the Soviet sphere of influence or reform communism in their country too much.</a:t>
            </a:r>
            <a:endParaRPr sz="3000"/>
          </a:p>
          <a:p>
            <a:pPr indent="0" lvl="0" marL="0" rtl="0" algn="l">
              <a:lnSpc>
                <a:spcPct val="115000"/>
              </a:lnSpc>
              <a:spcBef>
                <a:spcPts val="1000"/>
              </a:spcBef>
              <a:spcAft>
                <a:spcPts val="0"/>
              </a:spcAft>
              <a:buNone/>
            </a:pPr>
            <a:r>
              <a:t/>
            </a:r>
            <a:endParaRPr b="1" i="1" sz="3000">
              <a:solidFill>
                <a:schemeClr val="accent4"/>
              </a:solidFill>
            </a:endParaRPr>
          </a:p>
          <a:p>
            <a:pPr indent="0" lvl="0" marL="0" rtl="0" algn="l">
              <a:lnSpc>
                <a:spcPct val="115000"/>
              </a:lnSpc>
              <a:spcBef>
                <a:spcPts val="1000"/>
              </a:spcBef>
              <a:spcAft>
                <a:spcPts val="0"/>
              </a:spcAft>
              <a:buNone/>
            </a:pPr>
            <a:r>
              <a:rPr b="1" i="1" lang="en-GB" sz="3000">
                <a:solidFill>
                  <a:schemeClr val="accent4"/>
                </a:solidFill>
              </a:rPr>
              <a:t>Glasnost </a:t>
            </a:r>
            <a:r>
              <a:rPr lang="en-GB" sz="3000"/>
              <a:t>– Russian word meaning ‘openness’ which refers to Gorbachev’s policy in the USSR that encouraged free speech, and end to censorship and allowed people to question the government</a:t>
            </a:r>
            <a:endParaRPr sz="3000"/>
          </a:p>
          <a:p>
            <a:pPr indent="0" lvl="0" marL="0" rtl="0" algn="l">
              <a:lnSpc>
                <a:spcPct val="115000"/>
              </a:lnSpc>
              <a:spcBef>
                <a:spcPts val="1000"/>
              </a:spcBef>
              <a:spcAft>
                <a:spcPts val="0"/>
              </a:spcAft>
              <a:buNone/>
            </a:pPr>
            <a:r>
              <a:t/>
            </a:r>
            <a:endParaRPr sz="3600"/>
          </a:p>
          <a:p>
            <a:pPr indent="0" lvl="0" marL="0" rtl="0" algn="l">
              <a:lnSpc>
                <a:spcPct val="115000"/>
              </a:lnSpc>
              <a:spcBef>
                <a:spcPts val="1000"/>
              </a:spcBef>
              <a:spcAft>
                <a:spcPts val="0"/>
              </a:spcAft>
              <a:buNone/>
            </a:pPr>
            <a:r>
              <a:rPr b="1" lang="en-GB" sz="3000">
                <a:solidFill>
                  <a:schemeClr val="accent4"/>
                </a:solidFill>
              </a:rPr>
              <a:t>Free elections </a:t>
            </a:r>
            <a:r>
              <a:rPr lang="en-GB" sz="3000"/>
              <a:t>– when the process of choosing a new leader or government is not controlled by an individual or party so that people are able to make their own choices</a:t>
            </a:r>
            <a:endParaRPr sz="3000"/>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0"/>
              </a:spcBef>
              <a:spcAft>
                <a:spcPts val="0"/>
              </a:spcAft>
              <a:buNone/>
            </a:pPr>
            <a:r>
              <a:t/>
            </a:r>
            <a:endParaRPr sz="3600"/>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0"/>
              </a:spcBef>
              <a:spcAft>
                <a:spcPts val="0"/>
              </a:spcAft>
              <a:buNone/>
            </a:pPr>
            <a:r>
              <a:rPr lang="en-GB" sz="3600">
                <a:solidFill>
                  <a:srgbClr val="000000"/>
                </a:solidFill>
              </a:rPr>
              <a:t> </a:t>
            </a:r>
            <a:endParaRPr sz="3600">
              <a:solidFill>
                <a:srgbClr val="000000"/>
              </a:solidFill>
            </a:endParaRPr>
          </a:p>
          <a:p>
            <a:pPr indent="0" lvl="0" marL="0" rtl="0" algn="l">
              <a:lnSpc>
                <a:spcPct val="115000"/>
              </a:lnSpc>
              <a:spcBef>
                <a:spcPts val="0"/>
              </a:spcBef>
              <a:spcAft>
                <a:spcPts val="0"/>
              </a:spcAft>
              <a:buNone/>
            </a:pPr>
            <a:r>
              <a:t/>
            </a:r>
            <a:endParaRPr b="1" sz="3600">
              <a:solidFill>
                <a:srgbClr val="000000"/>
              </a:solidFill>
            </a:endParaRPr>
          </a:p>
        </p:txBody>
      </p:sp>
      <p:sp>
        <p:nvSpPr>
          <p:cNvPr id="151" name="Google Shape;151;p25"/>
          <p:cNvSpPr txBox="1"/>
          <p:nvPr>
            <p:ph type="title"/>
          </p:nvPr>
        </p:nvSpPr>
        <p:spPr>
          <a:xfrm>
            <a:off x="790150" y="189275"/>
            <a:ext cx="139488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7" name="Google Shape;157;p26"/>
          <p:cNvSpPr txBox="1"/>
          <p:nvPr>
            <p:ph idx="1" type="body"/>
          </p:nvPr>
        </p:nvSpPr>
        <p:spPr>
          <a:xfrm>
            <a:off x="918000" y="1261800"/>
            <a:ext cx="16452000" cy="77634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i="1" lang="en-GB" sz="3000">
                <a:solidFill>
                  <a:schemeClr val="accent4"/>
                </a:solidFill>
              </a:rPr>
              <a:t>Perestroika </a:t>
            </a:r>
            <a:r>
              <a:rPr lang="en-GB" sz="3000"/>
              <a:t>– Russian word for ‘reconstruction’ which refers to Gorbachev’s policy of re-organising and restructuring the Soviet state, particularly by allowing some elements of a free, Capitalist economy to function within the USSR to improve the economy’s efficiency.</a:t>
            </a:r>
            <a:endParaRPr sz="3000"/>
          </a:p>
          <a:p>
            <a:pPr indent="0" lvl="0" marL="0" rtl="0" algn="l">
              <a:lnSpc>
                <a:spcPct val="115000"/>
              </a:lnSpc>
              <a:spcBef>
                <a:spcPts val="1000"/>
              </a:spcBef>
              <a:spcAft>
                <a:spcPts val="0"/>
              </a:spcAft>
              <a:buNone/>
            </a:pPr>
            <a:r>
              <a:t/>
            </a:r>
            <a:endParaRPr sz="3000"/>
          </a:p>
          <a:p>
            <a:pPr indent="0" lvl="0" marL="0" rtl="0" algn="l">
              <a:lnSpc>
                <a:spcPct val="115000"/>
              </a:lnSpc>
              <a:spcBef>
                <a:spcPts val="1000"/>
              </a:spcBef>
              <a:spcAft>
                <a:spcPts val="0"/>
              </a:spcAft>
              <a:buNone/>
            </a:pPr>
            <a:r>
              <a:rPr b="1" lang="en-GB" sz="3000">
                <a:solidFill>
                  <a:schemeClr val="accent4"/>
                </a:solidFill>
              </a:rPr>
              <a:t>Solidarity </a:t>
            </a:r>
            <a:r>
              <a:rPr lang="en-GB" sz="3000"/>
              <a:t>– a nationwide independent trade union that was established in Poland in 1980 to protect the rights of workers. Between 1980 and 1981, 10 million people joined Solidarity but It was banned by the Polish government in 1981. It was legalised again on 17</a:t>
            </a:r>
            <a:r>
              <a:rPr baseline="30000" lang="en-GB" sz="3000"/>
              <a:t>th</a:t>
            </a:r>
            <a:r>
              <a:rPr lang="en-GB" sz="3000"/>
              <a:t> April 1989.</a:t>
            </a:r>
            <a:endParaRPr sz="3000"/>
          </a:p>
          <a:p>
            <a:pPr indent="0" lvl="0" marL="0" rtl="0" algn="l">
              <a:lnSpc>
                <a:spcPct val="115000"/>
              </a:lnSpc>
              <a:spcBef>
                <a:spcPts val="1000"/>
              </a:spcBef>
              <a:spcAft>
                <a:spcPts val="0"/>
              </a:spcAft>
              <a:buNone/>
            </a:pPr>
            <a:r>
              <a:t/>
            </a:r>
            <a:endParaRPr b="1" sz="3000">
              <a:solidFill>
                <a:schemeClr val="accent4"/>
              </a:solidFill>
            </a:endParaRPr>
          </a:p>
          <a:p>
            <a:pPr indent="0" lvl="0" marL="0" rtl="0" algn="l">
              <a:lnSpc>
                <a:spcPct val="115000"/>
              </a:lnSpc>
              <a:spcBef>
                <a:spcPts val="1000"/>
              </a:spcBef>
              <a:spcAft>
                <a:spcPts val="0"/>
              </a:spcAft>
              <a:buNone/>
            </a:pPr>
            <a:r>
              <a:rPr b="1" lang="en-GB" sz="3000">
                <a:solidFill>
                  <a:schemeClr val="accent4"/>
                </a:solidFill>
              </a:rPr>
              <a:t>Trade union</a:t>
            </a:r>
            <a:r>
              <a:rPr lang="en-GB" sz="3000"/>
              <a:t> – a group of people who usually have the same or similar job, who work together to protect their rights as workers</a:t>
            </a:r>
            <a:endParaRPr sz="3000"/>
          </a:p>
          <a:p>
            <a:pPr indent="0" lvl="0" marL="0" rtl="0" algn="l">
              <a:lnSpc>
                <a:spcPct val="115000"/>
              </a:lnSpc>
              <a:spcBef>
                <a:spcPts val="1000"/>
              </a:spcBef>
              <a:spcAft>
                <a:spcPts val="0"/>
              </a:spcAft>
              <a:buNone/>
            </a:pPr>
            <a:r>
              <a:t/>
            </a:r>
            <a:endParaRPr b="1" sz="3000">
              <a:solidFill>
                <a:schemeClr val="accent4"/>
              </a:solidFill>
            </a:endParaRPr>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sz="3600"/>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0"/>
              </a:spcBef>
              <a:spcAft>
                <a:spcPts val="0"/>
              </a:spcAft>
              <a:buNone/>
            </a:pPr>
            <a:r>
              <a:t/>
            </a:r>
            <a:endParaRPr sz="3600">
              <a:solidFill>
                <a:srgbClr val="000000"/>
              </a:solidFill>
            </a:endParaRPr>
          </a:p>
          <a:p>
            <a:pPr indent="0" lvl="0" marL="0" rtl="0" algn="l">
              <a:lnSpc>
                <a:spcPct val="115000"/>
              </a:lnSpc>
              <a:spcBef>
                <a:spcPts val="0"/>
              </a:spcBef>
              <a:spcAft>
                <a:spcPts val="0"/>
              </a:spcAft>
              <a:buNone/>
            </a:pPr>
            <a:r>
              <a:t/>
            </a:r>
            <a:endParaRPr sz="3600">
              <a:solidFill>
                <a:srgbClr val="000000"/>
              </a:solidFill>
            </a:endParaRPr>
          </a:p>
          <a:p>
            <a:pPr indent="0" lvl="0" marL="0" rtl="0" algn="l">
              <a:lnSpc>
                <a:spcPct val="115000"/>
              </a:lnSpc>
              <a:spcBef>
                <a:spcPts val="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sz="3600"/>
          </a:p>
          <a:p>
            <a:pPr indent="0" lvl="0" marL="457200" rtl="0" algn="l">
              <a:lnSpc>
                <a:spcPct val="115000"/>
              </a:lnSpc>
              <a:spcBef>
                <a:spcPts val="1000"/>
              </a:spcBef>
              <a:spcAft>
                <a:spcPts val="0"/>
              </a:spcAft>
              <a:buNone/>
            </a:pPr>
            <a:r>
              <a:t/>
            </a:r>
            <a:endParaRPr sz="3600"/>
          </a:p>
          <a:p>
            <a:pPr indent="0" lvl="0" marL="0" rtl="0" algn="l">
              <a:lnSpc>
                <a:spcPct val="115000"/>
              </a:lnSpc>
              <a:spcBef>
                <a:spcPts val="0"/>
              </a:spcBef>
              <a:spcAft>
                <a:spcPts val="0"/>
              </a:spcAft>
              <a:buNone/>
            </a:pPr>
            <a:r>
              <a:t/>
            </a:r>
            <a:endParaRPr sz="3600"/>
          </a:p>
          <a:p>
            <a:pPr indent="0" lvl="0" marL="457200" rtl="0" algn="l">
              <a:lnSpc>
                <a:spcPct val="115000"/>
              </a:lnSpc>
              <a:spcBef>
                <a:spcPts val="0"/>
              </a:spcBef>
              <a:spcAft>
                <a:spcPts val="0"/>
              </a:spcAft>
              <a:buNone/>
            </a:pPr>
            <a:r>
              <a:t/>
            </a:r>
            <a:endParaRPr sz="3600"/>
          </a:p>
          <a:p>
            <a:pPr indent="0" lvl="0" marL="0" rtl="0" algn="l">
              <a:lnSpc>
                <a:spcPct val="115000"/>
              </a:lnSpc>
              <a:spcBef>
                <a:spcPts val="0"/>
              </a:spcBef>
              <a:spcAft>
                <a:spcPts val="0"/>
              </a:spcAft>
              <a:buNone/>
            </a:pPr>
            <a:r>
              <a:t/>
            </a:r>
            <a:endParaRPr sz="3600"/>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sz="3600"/>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0"/>
              </a:spcBef>
              <a:spcAft>
                <a:spcPts val="0"/>
              </a:spcAft>
              <a:buNone/>
            </a:pPr>
            <a:r>
              <a:rPr lang="en-GB" sz="3600">
                <a:solidFill>
                  <a:srgbClr val="000000"/>
                </a:solidFill>
              </a:rPr>
              <a:t> </a:t>
            </a:r>
            <a:endParaRPr sz="3600">
              <a:solidFill>
                <a:srgbClr val="000000"/>
              </a:solidFill>
            </a:endParaRPr>
          </a:p>
          <a:p>
            <a:pPr indent="0" lvl="0" marL="0" rtl="0" algn="l">
              <a:lnSpc>
                <a:spcPct val="115000"/>
              </a:lnSpc>
              <a:spcBef>
                <a:spcPts val="0"/>
              </a:spcBef>
              <a:spcAft>
                <a:spcPts val="0"/>
              </a:spcAft>
              <a:buNone/>
            </a:pPr>
            <a:r>
              <a:t/>
            </a:r>
            <a:endParaRPr b="1" sz="3600">
              <a:solidFill>
                <a:srgbClr val="000000"/>
              </a:solidFill>
            </a:endParaRPr>
          </a:p>
        </p:txBody>
      </p:sp>
      <p:sp>
        <p:nvSpPr>
          <p:cNvPr id="158" name="Google Shape;158;p26"/>
          <p:cNvSpPr txBox="1"/>
          <p:nvPr>
            <p:ph type="title"/>
          </p:nvPr>
        </p:nvSpPr>
        <p:spPr>
          <a:xfrm>
            <a:off x="936800" y="335950"/>
            <a:ext cx="139488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64" name="Google Shape;164;p27"/>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65" name="Google Shape;165;p27"/>
          <p:cNvSpPr txBox="1"/>
          <p:nvPr>
            <p:ph idx="1" type="body"/>
          </p:nvPr>
        </p:nvSpPr>
        <p:spPr>
          <a:xfrm>
            <a:off x="522450" y="1328075"/>
            <a:ext cx="17243100" cy="7178100"/>
          </a:xfrm>
          <a:prstGeom prst="rect">
            <a:avLst/>
          </a:prstGeom>
        </p:spPr>
        <p:txBody>
          <a:bodyPr anchorCtr="0" anchor="t" bIns="0" lIns="0" spcFirstLastPara="1" rIns="0" wrap="square" tIns="0">
            <a:noAutofit/>
          </a:bodyPr>
          <a:lstStyle/>
          <a:p>
            <a:pPr indent="-469900" lvl="0" marL="457200" rtl="0" algn="l">
              <a:lnSpc>
                <a:spcPct val="115000"/>
              </a:lnSpc>
              <a:spcBef>
                <a:spcPts val="1000"/>
              </a:spcBef>
              <a:spcAft>
                <a:spcPts val="0"/>
              </a:spcAft>
              <a:buClr>
                <a:srgbClr val="000000"/>
              </a:buClr>
              <a:buSzPts val="3800"/>
              <a:buAutoNum type="arabicPeriod"/>
            </a:pPr>
            <a:r>
              <a:rPr lang="en-GB" sz="3800">
                <a:solidFill>
                  <a:srgbClr val="000000"/>
                </a:solidFill>
              </a:rPr>
              <a:t>Why was Gorbachev’s rejection of the Brezhnev Doctrine in 1988 important for people in Eastern Europe?</a:t>
            </a:r>
            <a:endParaRPr sz="3800">
              <a:solidFill>
                <a:srgbClr val="000000"/>
              </a:solidFill>
            </a:endParaRPr>
          </a:p>
          <a:p>
            <a:pPr indent="-469900" lvl="0" marL="457200" rtl="0" algn="l">
              <a:lnSpc>
                <a:spcPct val="115000"/>
              </a:lnSpc>
              <a:spcBef>
                <a:spcPts val="0"/>
              </a:spcBef>
              <a:spcAft>
                <a:spcPts val="0"/>
              </a:spcAft>
              <a:buClr>
                <a:srgbClr val="000000"/>
              </a:buClr>
              <a:buSzPts val="3800"/>
              <a:buAutoNum type="arabicPeriod"/>
            </a:pPr>
            <a:r>
              <a:rPr lang="en-GB" sz="3800">
                <a:solidFill>
                  <a:srgbClr val="000000"/>
                </a:solidFill>
              </a:rPr>
              <a:t>What was the Sinatra Doctrine?</a:t>
            </a:r>
            <a:endParaRPr sz="3800">
              <a:solidFill>
                <a:srgbClr val="000000"/>
              </a:solidFill>
            </a:endParaRPr>
          </a:p>
          <a:p>
            <a:pPr indent="-469900" lvl="0" marL="457200" rtl="0" algn="l">
              <a:lnSpc>
                <a:spcPct val="115000"/>
              </a:lnSpc>
              <a:spcBef>
                <a:spcPts val="0"/>
              </a:spcBef>
              <a:spcAft>
                <a:spcPts val="0"/>
              </a:spcAft>
              <a:buClr>
                <a:srgbClr val="000000"/>
              </a:buClr>
              <a:buSzPts val="3800"/>
              <a:buAutoNum type="arabicPeriod"/>
            </a:pPr>
            <a:r>
              <a:rPr lang="en-GB" sz="3800">
                <a:solidFill>
                  <a:srgbClr val="000000"/>
                </a:solidFill>
              </a:rPr>
              <a:t>Why was Hungary’s decision to open its border with Austria in May 1989 important?</a:t>
            </a:r>
            <a:endParaRPr sz="3800">
              <a:solidFill>
                <a:srgbClr val="000000"/>
              </a:solidFill>
            </a:endParaRPr>
          </a:p>
          <a:p>
            <a:pPr indent="-469900" lvl="0" marL="457200" rtl="0" algn="l">
              <a:lnSpc>
                <a:spcPct val="115000"/>
              </a:lnSpc>
              <a:spcBef>
                <a:spcPts val="0"/>
              </a:spcBef>
              <a:spcAft>
                <a:spcPts val="0"/>
              </a:spcAft>
              <a:buClr>
                <a:srgbClr val="000000"/>
              </a:buClr>
              <a:buSzPts val="3800"/>
              <a:buAutoNum type="arabicPeriod"/>
            </a:pPr>
            <a:r>
              <a:rPr lang="en-GB" sz="3800">
                <a:solidFill>
                  <a:srgbClr val="000000"/>
                </a:solidFill>
              </a:rPr>
              <a:t>How were the methods used in Romania in 1989 to overthrow communism different from the methods used in other Eastern European countries from 1989-1990?</a:t>
            </a:r>
            <a:endParaRPr sz="3800">
              <a:solidFill>
                <a:srgbClr val="000000"/>
              </a:solidFill>
            </a:endParaRPr>
          </a:p>
          <a:p>
            <a:pPr indent="-469900" lvl="0" marL="457200" rtl="0" algn="l">
              <a:lnSpc>
                <a:spcPct val="115000"/>
              </a:lnSpc>
              <a:spcBef>
                <a:spcPts val="0"/>
              </a:spcBef>
              <a:spcAft>
                <a:spcPts val="0"/>
              </a:spcAft>
              <a:buClr>
                <a:srgbClr val="000000"/>
              </a:buClr>
              <a:buSzPts val="3800"/>
              <a:buAutoNum type="arabicPeriod"/>
            </a:pPr>
            <a:r>
              <a:rPr lang="en-GB" sz="3800" u="sng">
                <a:solidFill>
                  <a:srgbClr val="000000"/>
                </a:solidFill>
              </a:rPr>
              <a:t>Challenge question:</a:t>
            </a:r>
            <a:r>
              <a:rPr lang="en-GB" sz="3800">
                <a:solidFill>
                  <a:srgbClr val="000000"/>
                </a:solidFill>
              </a:rPr>
              <a:t> ‘The USSR lost its hold on Eastern Europe because of the actions of Mikhail Gorbachev.’ How far do you agree?</a:t>
            </a:r>
            <a:endParaRPr sz="3800">
              <a:solidFill>
                <a:srgbClr val="000000"/>
              </a:solidFill>
            </a:endParaRPr>
          </a:p>
          <a:p>
            <a:pPr indent="0" lvl="0" marL="457200" rtl="0" algn="l">
              <a:lnSpc>
                <a:spcPct val="115000"/>
              </a:lnSpc>
              <a:spcBef>
                <a:spcPts val="1000"/>
              </a:spcBef>
              <a:spcAft>
                <a:spcPts val="0"/>
              </a:spcAft>
              <a:buNone/>
            </a:pPr>
            <a:r>
              <a:t/>
            </a:r>
            <a:endParaRPr sz="4800">
              <a:solidFill>
                <a:srgbClr val="000000"/>
              </a:solidFill>
            </a:endParaRPr>
          </a:p>
          <a:p>
            <a:pPr indent="0" lvl="0" marL="457200" rtl="0" algn="l">
              <a:lnSpc>
                <a:spcPct val="115000"/>
              </a:lnSpc>
              <a:spcBef>
                <a:spcPts val="1000"/>
              </a:spcBef>
              <a:spcAft>
                <a:spcPts val="0"/>
              </a:spcAft>
              <a:buNone/>
            </a:pPr>
            <a:r>
              <a:t/>
            </a:r>
            <a:endParaRPr sz="3800">
              <a:solidFill>
                <a:srgbClr val="000000"/>
              </a:solidFill>
            </a:endParaRPr>
          </a:p>
          <a:p>
            <a:pPr indent="0" lvl="0" marL="0" rtl="0" algn="ctr">
              <a:lnSpc>
                <a:spcPct val="100000"/>
              </a:lnSpc>
              <a:spcBef>
                <a:spcPts val="0"/>
              </a:spcBef>
              <a:spcAft>
                <a:spcPts val="0"/>
              </a:spcAft>
              <a:buNone/>
            </a:pPr>
            <a:r>
              <a:t/>
            </a:r>
            <a:endParaRPr b="1" sz="4400">
              <a:solidFill>
                <a:srgbClr val="000000"/>
              </a:solidFill>
            </a:endParaRPr>
          </a:p>
        </p:txBody>
      </p:sp>
      <p:sp>
        <p:nvSpPr>
          <p:cNvPr id="166" name="Google Shape;166;p2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7" name="Google Shape;87;p15"/>
          <p:cNvSpPr txBox="1"/>
          <p:nvPr>
            <p:ph idx="1" type="body"/>
          </p:nvPr>
        </p:nvSpPr>
        <p:spPr>
          <a:xfrm>
            <a:off x="628525" y="1171750"/>
            <a:ext cx="17119200" cy="75645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600"/>
              <a:t>On</a:t>
            </a:r>
            <a:r>
              <a:rPr b="1" lang="en-GB" sz="3600">
                <a:solidFill>
                  <a:schemeClr val="accent5"/>
                </a:solidFill>
              </a:rPr>
              <a:t> 7</a:t>
            </a:r>
            <a:r>
              <a:rPr b="1" baseline="30000" lang="en-GB" sz="3600">
                <a:solidFill>
                  <a:schemeClr val="accent5"/>
                </a:solidFill>
              </a:rPr>
              <a:t>th</a:t>
            </a:r>
            <a:r>
              <a:rPr b="1" lang="en-GB" sz="3600">
                <a:solidFill>
                  <a:schemeClr val="accent5"/>
                </a:solidFill>
              </a:rPr>
              <a:t> December 1988</a:t>
            </a:r>
            <a:r>
              <a:rPr lang="en-GB" sz="3600"/>
              <a:t>, </a:t>
            </a:r>
            <a:r>
              <a:rPr b="1" lang="en-GB" sz="3600">
                <a:solidFill>
                  <a:schemeClr val="accent3"/>
                </a:solidFill>
              </a:rPr>
              <a:t>Mikhail Gorbachev</a:t>
            </a:r>
            <a:r>
              <a:rPr lang="en-GB" sz="3600"/>
              <a:t> made a speech to the </a:t>
            </a:r>
            <a:r>
              <a:rPr b="1" lang="en-GB" sz="3600">
                <a:solidFill>
                  <a:schemeClr val="accent3"/>
                </a:solidFill>
              </a:rPr>
              <a:t>United Nations</a:t>
            </a:r>
            <a:r>
              <a:rPr lang="en-GB" sz="3600"/>
              <a:t> that was set to change the course of history. During his speech, he announced that the </a:t>
            </a:r>
            <a:r>
              <a:rPr b="1" lang="en-GB" sz="3600">
                <a:solidFill>
                  <a:schemeClr val="accent5"/>
                </a:solidFill>
              </a:rPr>
              <a:t>USSR was reducing its armed forces by 500,000 persons</a:t>
            </a:r>
            <a:r>
              <a:rPr lang="en-GB" sz="3600"/>
              <a:t> and that </a:t>
            </a:r>
            <a:r>
              <a:rPr b="1" lang="en-GB" sz="3600">
                <a:solidFill>
                  <a:schemeClr val="accent5"/>
                </a:solidFill>
              </a:rPr>
              <a:t>six tank divisions were being withdrawn from the GDR, Czechoslovakia and Hungary</a:t>
            </a:r>
            <a:r>
              <a:rPr lang="en-GB" sz="3600"/>
              <a:t> with them being completely disbanded by 1991. He also announced that </a:t>
            </a:r>
            <a:r>
              <a:rPr b="1" lang="en-GB" sz="3600">
                <a:solidFill>
                  <a:schemeClr val="accent5"/>
                </a:solidFill>
              </a:rPr>
              <a:t>Soviet forces situated in Warsaw Pact countries were to be cut by 50,000 persons</a:t>
            </a:r>
            <a:r>
              <a:rPr lang="en-GB" sz="3600"/>
              <a:t> and that they would </a:t>
            </a:r>
            <a:r>
              <a:rPr b="1" lang="en-GB" sz="3600">
                <a:solidFill>
                  <a:schemeClr val="accent5"/>
                </a:solidFill>
              </a:rPr>
              <a:t>lose 5,000 tanks.</a:t>
            </a:r>
            <a:r>
              <a:rPr lang="en-GB" sz="3600"/>
              <a:t> Any remaining forces in these countries would be there purely to assist with defence, evidenced particularly through their lack of tanks. This cutting of troops from Warsaw Pact countries sent a clear message to the governments of Eastern Europe – </a:t>
            </a:r>
            <a:r>
              <a:rPr b="1" lang="en-GB" sz="3600">
                <a:solidFill>
                  <a:schemeClr val="accent5"/>
                </a:solidFill>
              </a:rPr>
              <a:t>the USSR was no longer prepared to use force to support an unpopular regime.</a:t>
            </a:r>
            <a:endParaRPr b="1" sz="3600">
              <a:solidFill>
                <a:schemeClr val="accent5"/>
              </a:solidFill>
            </a:endParaRPr>
          </a:p>
          <a:p>
            <a:pPr indent="0" lvl="0" marL="0" rtl="0" algn="l">
              <a:lnSpc>
                <a:spcPct val="115000"/>
              </a:lnSpc>
              <a:spcBef>
                <a:spcPts val="1000"/>
              </a:spcBef>
              <a:spcAft>
                <a:spcPts val="0"/>
              </a:spcAft>
              <a:buNone/>
            </a:pPr>
            <a:r>
              <a:t/>
            </a:r>
            <a:endParaRPr sz="3600"/>
          </a:p>
          <a:p>
            <a:pPr indent="0" lvl="0" marL="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t/>
            </a:r>
            <a:endParaRPr sz="33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600"/>
          </a:p>
          <a:p>
            <a:pPr indent="0" lvl="0" marL="0" rtl="0" algn="l">
              <a:lnSpc>
                <a:spcPct val="115000"/>
              </a:lnSpc>
              <a:spcBef>
                <a:spcPts val="1000"/>
              </a:spcBef>
              <a:spcAft>
                <a:spcPts val="0"/>
              </a:spcAft>
              <a:buNone/>
            </a:pPr>
            <a:r>
              <a:rPr lang="en-GB" sz="3600">
                <a:solidFill>
                  <a:srgbClr val="000000"/>
                </a:solidFill>
              </a:rPr>
              <a:t>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p>
          <a:p>
            <a:pPr indent="0" lvl="0" marL="0" rtl="0" algn="l">
              <a:spcBef>
                <a:spcPts val="0"/>
              </a:spcBef>
              <a:spcAft>
                <a:spcPts val="2000"/>
              </a:spcAft>
              <a:buNone/>
            </a:pPr>
            <a:r>
              <a:t/>
            </a:r>
            <a:endParaRPr sz="3600"/>
          </a:p>
        </p:txBody>
      </p:sp>
      <p:sp>
        <p:nvSpPr>
          <p:cNvPr id="88" name="Google Shape;88;p15"/>
          <p:cNvSpPr txBox="1"/>
          <p:nvPr>
            <p:ph type="title"/>
          </p:nvPr>
        </p:nvSpPr>
        <p:spPr>
          <a:xfrm>
            <a:off x="439675" y="356950"/>
            <a:ext cx="171192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200">
                <a:solidFill>
                  <a:schemeClr val="dk2"/>
                </a:solidFill>
              </a:rPr>
              <a:t>Introduction</a:t>
            </a:r>
            <a:endParaRPr sz="42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4" name="Google Shape;94;p16"/>
          <p:cNvSpPr txBox="1"/>
          <p:nvPr>
            <p:ph idx="1" type="body"/>
          </p:nvPr>
        </p:nvSpPr>
        <p:spPr>
          <a:xfrm>
            <a:off x="658800" y="500900"/>
            <a:ext cx="16970400" cy="85500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600"/>
              <a:t>This speech came just five months after </a:t>
            </a:r>
            <a:r>
              <a:rPr b="1" lang="en-GB" sz="3600">
                <a:solidFill>
                  <a:schemeClr val="accent3"/>
                </a:solidFill>
              </a:rPr>
              <a:t>Gorbachev</a:t>
            </a:r>
            <a:r>
              <a:rPr lang="en-GB" sz="3600"/>
              <a:t> had made </a:t>
            </a:r>
            <a:r>
              <a:rPr b="1" lang="en-GB" sz="3600">
                <a:solidFill>
                  <a:schemeClr val="accent5"/>
                </a:solidFill>
              </a:rPr>
              <a:t>a similar speech to the leaders of Warsaw Pact countries.</a:t>
            </a:r>
            <a:r>
              <a:rPr lang="en-GB" sz="3600"/>
              <a:t> In this speech, he had given forewarning of his </a:t>
            </a:r>
            <a:r>
              <a:rPr b="1" lang="en-GB" sz="3600">
                <a:solidFill>
                  <a:schemeClr val="accent5"/>
                </a:solidFill>
              </a:rPr>
              <a:t>plans to withdraw large numbers of troops, tanks and aircraft from eastern Europe.</a:t>
            </a:r>
            <a:r>
              <a:rPr lang="en-GB" sz="3600"/>
              <a:t> By </a:t>
            </a:r>
            <a:r>
              <a:rPr b="1" lang="en-GB" sz="3600">
                <a:solidFill>
                  <a:schemeClr val="accent5"/>
                </a:solidFill>
              </a:rPr>
              <a:t>March 1989,</a:t>
            </a:r>
            <a:r>
              <a:rPr lang="en-GB" sz="3600"/>
              <a:t> </a:t>
            </a:r>
            <a:r>
              <a:rPr b="1" lang="en-GB" sz="3600">
                <a:solidFill>
                  <a:schemeClr val="accent3"/>
                </a:solidFill>
              </a:rPr>
              <a:t>Gorbachev</a:t>
            </a:r>
            <a:r>
              <a:rPr lang="en-GB" sz="3600"/>
              <a:t> could not have been any clearer. He </a:t>
            </a:r>
            <a:r>
              <a:rPr b="1" lang="en-GB" sz="3600">
                <a:solidFill>
                  <a:schemeClr val="accent5"/>
                </a:solidFill>
              </a:rPr>
              <a:t>announced that Soviet forces would not intervene to prop up Communist regimes in Eastern Europe.</a:t>
            </a:r>
            <a:r>
              <a:rPr lang="en-GB" sz="3600"/>
              <a:t> This set off a chain of events that, over the next twelve months, would see </a:t>
            </a:r>
            <a:r>
              <a:rPr b="1" lang="en-GB" sz="3600">
                <a:solidFill>
                  <a:schemeClr val="accent5"/>
                </a:solidFill>
              </a:rPr>
              <a:t>existing Communist governments toppled in many Eastern European countries </a:t>
            </a:r>
            <a:r>
              <a:rPr lang="en-GB" sz="3600"/>
              <a:t>and the </a:t>
            </a:r>
            <a:r>
              <a:rPr b="1" lang="en-GB" sz="3600">
                <a:solidFill>
                  <a:schemeClr val="accent5"/>
                </a:solidFill>
              </a:rPr>
              <a:t>collapse of Soviet control and influence.</a:t>
            </a:r>
            <a:r>
              <a:rPr lang="en-GB" sz="3600"/>
              <a:t> But why did Gorbachev allow this to happen? How were Soviet- controlled Communist governments toppled? How would this affect the future of the USSR? </a:t>
            </a:r>
            <a:endParaRPr sz="3600"/>
          </a:p>
          <a:p>
            <a:pPr indent="0" lvl="0" marL="0" rtl="0" algn="l">
              <a:lnSpc>
                <a:spcPct val="115000"/>
              </a:lnSpc>
              <a:spcBef>
                <a:spcPts val="1000"/>
              </a:spcBef>
              <a:spcAft>
                <a:spcPts val="0"/>
              </a:spcAft>
              <a:buNone/>
            </a:pPr>
            <a:r>
              <a:t/>
            </a:r>
            <a:endParaRPr sz="3600"/>
          </a:p>
          <a:p>
            <a:pPr indent="0" lvl="0" marL="0" rtl="0" algn="l">
              <a:lnSpc>
                <a:spcPct val="115000"/>
              </a:lnSpc>
              <a:spcBef>
                <a:spcPts val="1000"/>
              </a:spcBef>
              <a:spcAft>
                <a:spcPts val="0"/>
              </a:spcAft>
              <a:buNone/>
            </a:pPr>
            <a:r>
              <a:t/>
            </a:r>
            <a:endParaRPr sz="3600">
              <a:solidFill>
                <a:srgbClr val="353535"/>
              </a:solidFill>
            </a:endParaRPr>
          </a:p>
          <a:p>
            <a:pPr indent="0" lvl="0" marL="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t/>
            </a:r>
            <a:endParaRPr sz="3400">
              <a:solidFill>
                <a:srgbClr val="000000"/>
              </a:solidFill>
            </a:endParaRPr>
          </a:p>
          <a:p>
            <a:pPr indent="0" lvl="0" marL="0" rtl="0" algn="l">
              <a:lnSpc>
                <a:spcPct val="115000"/>
              </a:lnSpc>
              <a:spcBef>
                <a:spcPts val="1000"/>
              </a:spcBef>
              <a:spcAft>
                <a:spcPts val="1000"/>
              </a:spcAft>
              <a:buNone/>
            </a:pPr>
            <a:r>
              <a:t/>
            </a:r>
            <a:endParaRPr sz="36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0" name="Google Shape;100;p17"/>
          <p:cNvSpPr txBox="1"/>
          <p:nvPr>
            <p:ph idx="1" type="body"/>
          </p:nvPr>
        </p:nvSpPr>
        <p:spPr>
          <a:xfrm>
            <a:off x="381450" y="1508050"/>
            <a:ext cx="17525100" cy="77700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100"/>
              <a:t>By 1988, </a:t>
            </a:r>
            <a:r>
              <a:rPr b="1" lang="en-GB" sz="3100">
                <a:solidFill>
                  <a:schemeClr val="accent3"/>
                </a:solidFill>
              </a:rPr>
              <a:t>Gorbachev</a:t>
            </a:r>
            <a:r>
              <a:rPr lang="en-GB" sz="3100"/>
              <a:t> had shown that he was prepared to do what no Soviet ruler had done before – he was </a:t>
            </a:r>
            <a:r>
              <a:rPr b="1" lang="en-GB" sz="3100">
                <a:solidFill>
                  <a:schemeClr val="accent5"/>
                </a:solidFill>
              </a:rPr>
              <a:t>prepared to make deals with the USA and stick to them</a:t>
            </a:r>
            <a:r>
              <a:rPr lang="en-GB" sz="3100"/>
              <a:t> and was also </a:t>
            </a:r>
            <a:r>
              <a:rPr b="1" lang="en-GB" sz="3100">
                <a:solidFill>
                  <a:schemeClr val="accent5"/>
                </a:solidFill>
              </a:rPr>
              <a:t>prepared to introduce genuine freedoms into the lives of Soviet citizens</a:t>
            </a:r>
            <a:r>
              <a:rPr lang="en-GB" sz="3100"/>
              <a:t> in order to improve their standards of living. However, </a:t>
            </a:r>
            <a:r>
              <a:rPr b="1" lang="en-GB" sz="3100">
                <a:solidFill>
                  <a:schemeClr val="accent3"/>
                </a:solidFill>
              </a:rPr>
              <a:t>Gorbachev’s </a:t>
            </a:r>
            <a:r>
              <a:rPr lang="en-GB" sz="3100"/>
              <a:t>‘new thinking’ had also influenced his approach to countries in Eastern Europe – countries that had spent at least the last forty years as satellite states of the USSR.  For one, </a:t>
            </a:r>
            <a:r>
              <a:rPr b="1" lang="en-GB" sz="3100">
                <a:solidFill>
                  <a:schemeClr val="accent3"/>
                </a:solidFill>
              </a:rPr>
              <a:t>Gorbachev </a:t>
            </a:r>
            <a:r>
              <a:rPr lang="en-GB" sz="3100"/>
              <a:t>was keen that </a:t>
            </a:r>
            <a:r>
              <a:rPr b="1" lang="en-GB" sz="3100">
                <a:solidFill>
                  <a:schemeClr val="accent5"/>
                </a:solidFill>
              </a:rPr>
              <a:t>people living in Eastern Europe </a:t>
            </a:r>
            <a:r>
              <a:rPr lang="en-GB" sz="3100">
                <a:solidFill>
                  <a:srgbClr val="000000"/>
                </a:solidFill>
              </a:rPr>
              <a:t>should also </a:t>
            </a:r>
            <a:r>
              <a:rPr b="1" lang="en-GB" sz="3100">
                <a:solidFill>
                  <a:schemeClr val="accent5"/>
                </a:solidFill>
              </a:rPr>
              <a:t>enjoy the benefits of</a:t>
            </a:r>
            <a:r>
              <a:rPr lang="en-GB" sz="3100"/>
              <a:t> </a:t>
            </a:r>
            <a:r>
              <a:rPr b="1" i="1" lang="en-GB" sz="3100">
                <a:solidFill>
                  <a:schemeClr val="accent4"/>
                </a:solidFill>
              </a:rPr>
              <a:t>perestroika</a:t>
            </a:r>
            <a:r>
              <a:rPr b="1" lang="en-GB" sz="3100"/>
              <a:t> </a:t>
            </a:r>
            <a:r>
              <a:rPr lang="en-GB" sz="3100"/>
              <a:t>and </a:t>
            </a:r>
            <a:r>
              <a:rPr b="1" i="1" lang="en-GB" sz="3100">
                <a:solidFill>
                  <a:schemeClr val="accent4"/>
                </a:solidFill>
              </a:rPr>
              <a:t>glasnost.</a:t>
            </a:r>
            <a:r>
              <a:rPr lang="en-GB" sz="3100">
                <a:solidFill>
                  <a:schemeClr val="accent4"/>
                </a:solidFill>
              </a:rPr>
              <a:t> </a:t>
            </a:r>
            <a:r>
              <a:rPr lang="en-GB" sz="3100"/>
              <a:t>Protests in countries like Poland had shown him that many Eastern Europeans were unhappy with the shortages that weak communist economies were creating and that, like the citizens of the USSR, they </a:t>
            </a:r>
            <a:r>
              <a:rPr b="1" lang="en-GB" sz="3100">
                <a:solidFill>
                  <a:schemeClr val="accent5"/>
                </a:solidFill>
              </a:rPr>
              <a:t>needed to have their belief in the benefits of Communism restored.</a:t>
            </a:r>
            <a:r>
              <a:rPr lang="en-GB" sz="3100"/>
              <a:t> By encouraging the leaders of Warsaw Pact countries to introduce similar policies, he hoped that </a:t>
            </a:r>
            <a:r>
              <a:rPr b="1" lang="en-GB" sz="3100">
                <a:solidFill>
                  <a:schemeClr val="accent5"/>
                </a:solidFill>
              </a:rPr>
              <a:t>Communism would be strengthened in Eastern Europe </a:t>
            </a:r>
            <a:r>
              <a:rPr lang="en-GB" sz="3100"/>
              <a:t>and renewed support found for the political system that he so strongly believed could succeed.</a:t>
            </a:r>
            <a:endParaRPr sz="3100"/>
          </a:p>
          <a:p>
            <a:pPr indent="0" lvl="0" marL="0" rtl="0" algn="l">
              <a:lnSpc>
                <a:spcPct val="115000"/>
              </a:lnSpc>
              <a:spcBef>
                <a:spcPts val="1000"/>
              </a:spcBef>
              <a:spcAft>
                <a:spcPts val="0"/>
              </a:spcAft>
              <a:buNone/>
            </a:pPr>
            <a:r>
              <a:t/>
            </a:r>
            <a:endParaRPr b="1">
              <a:solidFill>
                <a:schemeClr val="accent3"/>
              </a:solidFill>
            </a:endParaRPr>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b="1" sz="3100" u="sng">
              <a:solidFill>
                <a:schemeClr val="accent3"/>
              </a:solidFill>
            </a:endParaRPr>
          </a:p>
          <a:p>
            <a:pPr indent="0" lvl="0" marL="0" rtl="0" algn="l">
              <a:lnSpc>
                <a:spcPct val="115000"/>
              </a:lnSpc>
              <a:spcBef>
                <a:spcPts val="1000"/>
              </a:spcBef>
              <a:spcAft>
                <a:spcPts val="0"/>
              </a:spcAft>
              <a:buNone/>
            </a:pPr>
            <a:r>
              <a:t/>
            </a:r>
            <a:endParaRPr b="1" sz="30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
        <p:nvSpPr>
          <p:cNvPr id="101" name="Google Shape;101;p17"/>
          <p:cNvSpPr txBox="1"/>
          <p:nvPr>
            <p:ph type="title"/>
          </p:nvPr>
        </p:nvSpPr>
        <p:spPr>
          <a:xfrm>
            <a:off x="381450" y="193625"/>
            <a:ext cx="175251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800">
                <a:solidFill>
                  <a:schemeClr val="dk2"/>
                </a:solidFill>
              </a:rPr>
              <a:t>How did </a:t>
            </a:r>
            <a:r>
              <a:rPr lang="en-GB" sz="3800">
                <a:solidFill>
                  <a:schemeClr val="accent3"/>
                </a:solidFill>
              </a:rPr>
              <a:t>Gorbachev’s</a:t>
            </a:r>
            <a:r>
              <a:rPr lang="en-GB" sz="3800">
                <a:solidFill>
                  <a:schemeClr val="dk2"/>
                </a:solidFill>
              </a:rPr>
              <a:t> ‘new thinking’ change countries in Eastern Europe?</a:t>
            </a:r>
            <a:endParaRPr sz="3800">
              <a:solidFill>
                <a:schemeClr val="dk2"/>
              </a:solidFill>
            </a:endParaRPr>
          </a:p>
          <a:p>
            <a:pPr indent="0" lvl="0" marL="0" rtl="0" algn="l">
              <a:spcBef>
                <a:spcPts val="0"/>
              </a:spcBef>
              <a:spcAft>
                <a:spcPts val="0"/>
              </a:spcAft>
              <a:buNone/>
            </a:pPr>
            <a:r>
              <a:t/>
            </a:r>
            <a:endParaRPr sz="41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7" name="Google Shape;107;p18"/>
          <p:cNvSpPr txBox="1"/>
          <p:nvPr>
            <p:ph idx="1" type="body"/>
          </p:nvPr>
        </p:nvSpPr>
        <p:spPr>
          <a:xfrm>
            <a:off x="658800" y="314300"/>
            <a:ext cx="16970400" cy="85242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t/>
            </a:r>
            <a:endParaRPr>
              <a:solidFill>
                <a:srgbClr val="353535"/>
              </a:solidFill>
              <a:latin typeface="Arial"/>
              <a:ea typeface="Arial"/>
              <a:cs typeface="Arial"/>
              <a:sym typeface="Arial"/>
            </a:endParaRPr>
          </a:p>
          <a:p>
            <a:pPr indent="0" lvl="0" marL="0" rtl="0" algn="l">
              <a:lnSpc>
                <a:spcPct val="115000"/>
              </a:lnSpc>
              <a:spcBef>
                <a:spcPts val="1000"/>
              </a:spcBef>
              <a:spcAft>
                <a:spcPts val="0"/>
              </a:spcAft>
              <a:buNone/>
            </a:pPr>
            <a:r>
              <a:rPr lang="en-GB"/>
              <a:t>At the same time, </a:t>
            </a:r>
            <a:r>
              <a:rPr b="1" lang="en-GB">
                <a:solidFill>
                  <a:schemeClr val="accent3"/>
                </a:solidFill>
              </a:rPr>
              <a:t>Gorbachev’s</a:t>
            </a:r>
            <a:r>
              <a:rPr lang="en-GB"/>
              <a:t> ‘new thinking’ also extended a specific policy to the countries of Eastern Europe, through its </a:t>
            </a:r>
            <a:r>
              <a:rPr b="1" lang="en-GB">
                <a:solidFill>
                  <a:schemeClr val="accent5"/>
                </a:solidFill>
              </a:rPr>
              <a:t>rejection of the </a:t>
            </a:r>
            <a:r>
              <a:rPr b="1" lang="en-GB">
                <a:solidFill>
                  <a:schemeClr val="accent4"/>
                </a:solidFill>
              </a:rPr>
              <a:t>Brezhnev Doctrine.</a:t>
            </a:r>
            <a:r>
              <a:rPr lang="en-GB"/>
              <a:t> By rejecting this doctrine in 1988, </a:t>
            </a:r>
            <a:r>
              <a:rPr b="1" lang="en-GB">
                <a:solidFill>
                  <a:schemeClr val="accent3"/>
                </a:solidFill>
              </a:rPr>
              <a:t>Gorbachev</a:t>
            </a:r>
            <a:r>
              <a:rPr lang="en-GB"/>
              <a:t> signalled to Eastern European countries that the </a:t>
            </a:r>
            <a:r>
              <a:rPr b="1" lang="en-GB">
                <a:solidFill>
                  <a:schemeClr val="accent5"/>
                </a:solidFill>
              </a:rPr>
              <a:t>USSR would no longer try to influence them</a:t>
            </a:r>
            <a:r>
              <a:rPr lang="en-GB"/>
              <a:t> and that they had </a:t>
            </a:r>
            <a:r>
              <a:rPr b="1" lang="en-GB">
                <a:solidFill>
                  <a:schemeClr val="accent5"/>
                </a:solidFill>
              </a:rPr>
              <a:t>more independence.</a:t>
            </a:r>
            <a:r>
              <a:rPr lang="en-GB"/>
              <a:t> This was confirmed by the </a:t>
            </a:r>
            <a:r>
              <a:rPr b="1" lang="en-GB">
                <a:solidFill>
                  <a:schemeClr val="accent5"/>
                </a:solidFill>
              </a:rPr>
              <a:t>Sinatra Doctrine of 1989</a:t>
            </a:r>
            <a:r>
              <a:rPr lang="en-GB"/>
              <a:t>. Named after </a:t>
            </a:r>
            <a:r>
              <a:rPr b="1" lang="en-GB">
                <a:solidFill>
                  <a:schemeClr val="accent3"/>
                </a:solidFill>
              </a:rPr>
              <a:t>Frank Sinatra’s</a:t>
            </a:r>
            <a:r>
              <a:rPr lang="en-GB"/>
              <a:t> famous song ‘My Way’, the </a:t>
            </a:r>
            <a:r>
              <a:rPr b="1" lang="en-GB">
                <a:solidFill>
                  <a:schemeClr val="accent5"/>
                </a:solidFill>
              </a:rPr>
              <a:t>Sinatra Doctrine confirmed that members of the Warsaw Pact now could choose their ‘own ways’ of living</a:t>
            </a:r>
            <a:r>
              <a:rPr lang="en-GB"/>
              <a:t> and governance. This meant that they were </a:t>
            </a:r>
            <a:r>
              <a:rPr b="1" lang="en-GB">
                <a:solidFill>
                  <a:schemeClr val="accent5"/>
                </a:solidFill>
              </a:rPr>
              <a:t>free to choose the type of political system that they followed </a:t>
            </a:r>
            <a:r>
              <a:rPr lang="en-GB"/>
              <a:t>and that the </a:t>
            </a:r>
            <a:r>
              <a:rPr b="1" lang="en-GB">
                <a:solidFill>
                  <a:schemeClr val="accent5"/>
                </a:solidFill>
              </a:rPr>
              <a:t>USSR recognised their freedom of choice</a:t>
            </a:r>
            <a:r>
              <a:rPr lang="en-GB"/>
              <a:t> over this. In many respects, </a:t>
            </a:r>
            <a:r>
              <a:rPr b="1" lang="en-GB">
                <a:solidFill>
                  <a:schemeClr val="accent3"/>
                </a:solidFill>
              </a:rPr>
              <a:t>Gorbachev </a:t>
            </a:r>
            <a:r>
              <a:rPr lang="en-GB"/>
              <a:t>had been </a:t>
            </a:r>
            <a:r>
              <a:rPr b="1" lang="en-GB">
                <a:solidFill>
                  <a:schemeClr val="accent5"/>
                </a:solidFill>
              </a:rPr>
              <a:t>forced</a:t>
            </a:r>
            <a:r>
              <a:rPr lang="en-GB"/>
              <a:t> to introduce these reforms due to the </a:t>
            </a:r>
            <a:r>
              <a:rPr b="1" lang="en-GB">
                <a:solidFill>
                  <a:schemeClr val="accent5"/>
                </a:solidFill>
              </a:rPr>
              <a:t>USSR’s weak financial position </a:t>
            </a:r>
            <a:r>
              <a:rPr lang="en-GB"/>
              <a:t>– it could no longer afford to support Eastern European countries and </a:t>
            </a:r>
            <a:r>
              <a:rPr b="1" lang="en-GB">
                <a:solidFill>
                  <a:schemeClr val="accent5"/>
                </a:solidFill>
              </a:rPr>
              <a:t>especially could not afford to have Soviet troops stationed in each country.</a:t>
            </a:r>
            <a:endParaRPr b="1">
              <a:solidFill>
                <a:schemeClr val="accent5"/>
              </a:solidFill>
            </a:endParaRPr>
          </a:p>
          <a:p>
            <a:pPr indent="0" lvl="0" marL="0" rtl="0" algn="l">
              <a:lnSpc>
                <a:spcPct val="115000"/>
              </a:lnSpc>
              <a:spcBef>
                <a:spcPts val="1000"/>
              </a:spcBef>
              <a:spcAft>
                <a:spcPts val="0"/>
              </a:spcAft>
              <a:buNone/>
            </a:pPr>
            <a:r>
              <a:t/>
            </a:r>
            <a:endParaRPr sz="3000">
              <a:solidFill>
                <a:srgbClr val="353535"/>
              </a:solidFill>
            </a:endParaRPr>
          </a:p>
          <a:p>
            <a:pPr indent="0" lvl="0" marL="0" rtl="0" algn="l">
              <a:lnSpc>
                <a:spcPct val="115000"/>
              </a:lnSpc>
              <a:spcBef>
                <a:spcPts val="1000"/>
              </a:spcBef>
              <a:spcAft>
                <a:spcPts val="0"/>
              </a:spcAft>
              <a:buNone/>
            </a:pPr>
            <a:r>
              <a:t/>
            </a:r>
            <a:endParaRPr b="1" sz="3600" u="sng">
              <a:solidFill>
                <a:schemeClr val="accent3"/>
              </a:solidFill>
            </a:endParaRPr>
          </a:p>
          <a:p>
            <a:pPr indent="0" lvl="0" marL="0" rtl="0" algn="l">
              <a:lnSpc>
                <a:spcPct val="115000"/>
              </a:lnSpc>
              <a:spcBef>
                <a:spcPts val="1000"/>
              </a:spcBef>
              <a:spcAft>
                <a:spcPts val="0"/>
              </a:spcAft>
              <a:buNone/>
            </a:pPr>
            <a:r>
              <a:t/>
            </a:r>
            <a:endParaRPr sz="3000">
              <a:solidFill>
                <a:srgbClr val="000000"/>
              </a:solidFill>
            </a:endParaRPr>
          </a:p>
          <a:p>
            <a:pPr indent="0" lvl="0" marL="3810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500">
              <a:solidFill>
                <a:srgbClr val="000000"/>
              </a:solidFill>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500">
              <a:solidFill>
                <a:srgbClr val="000000"/>
              </a:solidFill>
            </a:endParaRPr>
          </a:p>
          <a:p>
            <a:pPr indent="0" lvl="0" marL="76200" rtl="0" algn="l">
              <a:lnSpc>
                <a:spcPct val="115000"/>
              </a:lnSpc>
              <a:spcBef>
                <a:spcPts val="1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3" name="Google Shape;113;p19"/>
          <p:cNvSpPr txBox="1"/>
          <p:nvPr>
            <p:ph idx="1" type="body"/>
          </p:nvPr>
        </p:nvSpPr>
        <p:spPr>
          <a:xfrm>
            <a:off x="251425" y="421800"/>
            <a:ext cx="17377800" cy="88596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600"/>
              <a:t>Also, perhaps naively, </a:t>
            </a:r>
            <a:r>
              <a:rPr b="1" lang="en-GB" sz="3600">
                <a:solidFill>
                  <a:schemeClr val="accent3"/>
                </a:solidFill>
              </a:rPr>
              <a:t>Gorbachev</a:t>
            </a:r>
            <a:r>
              <a:rPr lang="en-GB" sz="3600"/>
              <a:t> hoped that introducing these freedoms to Eastern European countries would </a:t>
            </a:r>
            <a:r>
              <a:rPr b="1" lang="en-GB" sz="3600">
                <a:solidFill>
                  <a:schemeClr val="accent5"/>
                </a:solidFill>
              </a:rPr>
              <a:t>encourage them to see the positive side of Communism</a:t>
            </a:r>
            <a:r>
              <a:rPr lang="en-GB" sz="3600"/>
              <a:t> and that they would </a:t>
            </a:r>
            <a:r>
              <a:rPr b="1" lang="en-GB" sz="3600">
                <a:solidFill>
                  <a:schemeClr val="accent5"/>
                </a:solidFill>
              </a:rPr>
              <a:t>choose to continue with this political system</a:t>
            </a:r>
            <a:r>
              <a:rPr lang="en-GB" sz="3600"/>
              <a:t>, without any need for the use of Soviet force. However, coupled with </a:t>
            </a:r>
            <a:r>
              <a:rPr b="1" lang="en-GB" sz="3600">
                <a:solidFill>
                  <a:schemeClr val="accent3"/>
                </a:solidFill>
              </a:rPr>
              <a:t>Gorbachev’s</a:t>
            </a:r>
            <a:r>
              <a:rPr lang="en-GB" sz="3600"/>
              <a:t> announcement that Soviet troops were to be withdrawn and armed units gradually disbanded, this ‘new thinking’ signalled to many people in Eastern European countries that the </a:t>
            </a:r>
            <a:r>
              <a:rPr b="1" lang="en-GB" sz="3600">
                <a:solidFill>
                  <a:schemeClr val="accent5"/>
                </a:solidFill>
              </a:rPr>
              <a:t>time for change had come.</a:t>
            </a:r>
            <a:r>
              <a:rPr lang="en-GB" sz="3600"/>
              <a:t> Most importantly, it showed them that, it they wanted to overthrow or reform their governments, the </a:t>
            </a:r>
            <a:r>
              <a:rPr b="1" lang="en-GB" sz="3600">
                <a:solidFill>
                  <a:schemeClr val="accent5"/>
                </a:solidFill>
              </a:rPr>
              <a:t>USSR no longer stood in their way.  </a:t>
            </a:r>
            <a:endParaRPr b="1" sz="3600">
              <a:solidFill>
                <a:schemeClr val="accent5"/>
              </a:solidFill>
            </a:endParaRPr>
          </a:p>
          <a:p>
            <a:pPr indent="0" lvl="0" marL="0" rtl="0" algn="l">
              <a:lnSpc>
                <a:spcPct val="115000"/>
              </a:lnSpc>
              <a:spcBef>
                <a:spcPts val="1000"/>
              </a:spcBef>
              <a:spcAft>
                <a:spcPts val="0"/>
              </a:spcAft>
              <a:buNone/>
            </a:pPr>
            <a:r>
              <a:t/>
            </a:r>
            <a:endParaRPr b="1" i="1" sz="3600" u="sng">
              <a:solidFill>
                <a:schemeClr val="accent4"/>
              </a:solidFill>
            </a:endParaRPr>
          </a:p>
          <a:p>
            <a:pPr indent="0" lvl="0" marL="0" rtl="0" algn="l">
              <a:lnSpc>
                <a:spcPct val="115000"/>
              </a:lnSpc>
              <a:spcBef>
                <a:spcPts val="1000"/>
              </a:spcBef>
              <a:spcAft>
                <a:spcPts val="0"/>
              </a:spcAft>
              <a:buNone/>
            </a:pPr>
            <a:r>
              <a:t/>
            </a:r>
            <a:endParaRPr sz="3600">
              <a:solidFill>
                <a:srgbClr val="353535"/>
              </a:solidFill>
            </a:endParaRPr>
          </a:p>
          <a:p>
            <a:pPr indent="0" lvl="0" marL="0" rtl="0" algn="l">
              <a:lnSpc>
                <a:spcPct val="115000"/>
              </a:lnSpc>
              <a:spcBef>
                <a:spcPts val="1000"/>
              </a:spcBef>
              <a:spcAft>
                <a:spcPts val="0"/>
              </a:spcAft>
              <a:buNone/>
            </a:pPr>
            <a:r>
              <a:t/>
            </a:r>
            <a:endParaRPr b="1" sz="3000" u="sng">
              <a:solidFill>
                <a:schemeClr val="accent3"/>
              </a:solidFill>
            </a:endParaRPr>
          </a:p>
          <a:p>
            <a:pPr indent="0" lvl="0" marL="0" rtl="0" algn="l">
              <a:lnSpc>
                <a:spcPct val="115000"/>
              </a:lnSpc>
              <a:spcBef>
                <a:spcPts val="1000"/>
              </a:spcBef>
              <a:spcAft>
                <a:spcPts val="0"/>
              </a:spcAft>
              <a:buNone/>
            </a:pPr>
            <a:r>
              <a:t/>
            </a:r>
            <a:endParaRPr sz="3000">
              <a:solidFill>
                <a:srgbClr val="000000"/>
              </a:solidFill>
            </a:endParaRPr>
          </a:p>
          <a:p>
            <a:pPr indent="0" lvl="0" marL="0" rtl="0" algn="l">
              <a:lnSpc>
                <a:spcPct val="115000"/>
              </a:lnSpc>
              <a:spcBef>
                <a:spcPts val="1000"/>
              </a:spcBef>
              <a:spcAft>
                <a:spcPts val="0"/>
              </a:spcAft>
              <a:buNone/>
            </a:pPr>
            <a:r>
              <a:t/>
            </a:r>
            <a:endParaRPr sz="3000">
              <a:solidFill>
                <a:srgbClr val="000000"/>
              </a:solidFill>
            </a:endParaRPr>
          </a:p>
          <a:p>
            <a:pPr indent="0" lvl="0" marL="3810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500">
              <a:solidFill>
                <a:srgbClr val="000000"/>
              </a:solidFill>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500">
              <a:solidFill>
                <a:srgbClr val="000000"/>
              </a:solidFill>
            </a:endParaRPr>
          </a:p>
          <a:p>
            <a:pPr indent="0" lvl="0" marL="76200" rtl="0" algn="l">
              <a:lnSpc>
                <a:spcPct val="115000"/>
              </a:lnSpc>
              <a:spcBef>
                <a:spcPts val="1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9" name="Google Shape;119;p20"/>
          <p:cNvSpPr txBox="1"/>
          <p:nvPr>
            <p:ph idx="1" type="body"/>
          </p:nvPr>
        </p:nvSpPr>
        <p:spPr>
          <a:xfrm>
            <a:off x="176850" y="536300"/>
            <a:ext cx="17934300" cy="85566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000"/>
              <a:t>Despite his best intentions, it soon became clear that </a:t>
            </a:r>
            <a:r>
              <a:rPr b="1" lang="en-GB" sz="3000">
                <a:solidFill>
                  <a:schemeClr val="accent3"/>
                </a:solidFill>
              </a:rPr>
              <a:t>Gorbachev’s</a:t>
            </a:r>
            <a:r>
              <a:rPr lang="en-GB" sz="3000"/>
              <a:t> ‘new thinking’ had </a:t>
            </a:r>
            <a:r>
              <a:rPr b="1" lang="en-GB" sz="3000">
                <a:solidFill>
                  <a:schemeClr val="accent5"/>
                </a:solidFill>
              </a:rPr>
              <a:t>weakened Communist rule in Eastern Europe.</a:t>
            </a:r>
            <a:r>
              <a:rPr lang="en-GB" sz="3000"/>
              <a:t> Once reform started in satellite states, it became </a:t>
            </a:r>
            <a:r>
              <a:rPr b="1" lang="en-GB" sz="3000">
                <a:solidFill>
                  <a:schemeClr val="accent5"/>
                </a:solidFill>
              </a:rPr>
              <a:t>very hard to contain. </a:t>
            </a:r>
            <a:endParaRPr b="1" sz="3000">
              <a:solidFill>
                <a:schemeClr val="accent5"/>
              </a:solidFill>
            </a:endParaRPr>
          </a:p>
          <a:p>
            <a:pPr indent="0" lvl="0" marL="0" rtl="0" algn="l">
              <a:lnSpc>
                <a:spcPct val="115000"/>
              </a:lnSpc>
              <a:spcBef>
                <a:spcPts val="1000"/>
              </a:spcBef>
              <a:spcAft>
                <a:spcPts val="0"/>
              </a:spcAft>
              <a:buNone/>
            </a:pPr>
            <a:r>
              <a:rPr b="1" lang="en-GB" sz="3000" u="sng">
                <a:solidFill>
                  <a:srgbClr val="000000"/>
                </a:solidFill>
              </a:rPr>
              <a:t>Poland</a:t>
            </a:r>
            <a:endParaRPr b="1" sz="3000" u="sng">
              <a:solidFill>
                <a:srgbClr val="000000"/>
              </a:solidFill>
            </a:endParaRPr>
          </a:p>
          <a:p>
            <a:pPr indent="0" lvl="0" marL="0" rtl="0" algn="l">
              <a:lnSpc>
                <a:spcPct val="115000"/>
              </a:lnSpc>
              <a:spcBef>
                <a:spcPts val="1000"/>
              </a:spcBef>
              <a:spcAft>
                <a:spcPts val="0"/>
              </a:spcAft>
              <a:buNone/>
            </a:pPr>
            <a:r>
              <a:rPr lang="en-GB" sz="3000"/>
              <a:t>Reform began first in </a:t>
            </a:r>
            <a:r>
              <a:rPr b="1" lang="en-GB" sz="3000">
                <a:solidFill>
                  <a:schemeClr val="accent5"/>
                </a:solidFill>
              </a:rPr>
              <a:t>Poland.</a:t>
            </a:r>
            <a:r>
              <a:rPr lang="en-GB" sz="3000"/>
              <a:t> In 1988, </a:t>
            </a:r>
            <a:r>
              <a:rPr b="1" lang="en-GB" sz="3000">
                <a:solidFill>
                  <a:schemeClr val="accent5"/>
                </a:solidFill>
              </a:rPr>
              <a:t>strikes began to sweep the country.</a:t>
            </a:r>
            <a:r>
              <a:rPr lang="en-GB" sz="3000"/>
              <a:t> Food costs had </a:t>
            </a:r>
            <a:r>
              <a:rPr b="1" lang="en-GB" sz="3000">
                <a:solidFill>
                  <a:schemeClr val="accent5"/>
                </a:solidFill>
              </a:rPr>
              <a:t>increased by 40 per cent </a:t>
            </a:r>
            <a:r>
              <a:rPr lang="en-GB" sz="3000"/>
              <a:t>and people felt that the promised reforms were not going far enough. The strike was organised by supporters of an influential </a:t>
            </a:r>
            <a:r>
              <a:rPr b="1" lang="en-GB" sz="3000">
                <a:solidFill>
                  <a:schemeClr val="accent4"/>
                </a:solidFill>
              </a:rPr>
              <a:t>trade union</a:t>
            </a:r>
            <a:r>
              <a:rPr lang="en-GB" sz="3000"/>
              <a:t>, called</a:t>
            </a:r>
            <a:r>
              <a:rPr b="1" lang="en-GB" sz="3000"/>
              <a:t> </a:t>
            </a:r>
            <a:r>
              <a:rPr b="1" lang="en-GB" sz="3000">
                <a:solidFill>
                  <a:schemeClr val="accent4"/>
                </a:solidFill>
              </a:rPr>
              <a:t>Solidarity,</a:t>
            </a:r>
            <a:r>
              <a:rPr lang="en-GB" sz="3000"/>
              <a:t> that had been </a:t>
            </a:r>
            <a:r>
              <a:rPr b="1" lang="en-GB" sz="3000">
                <a:solidFill>
                  <a:schemeClr val="accent5"/>
                </a:solidFill>
              </a:rPr>
              <a:t>banned in Poland in 1981.</a:t>
            </a:r>
            <a:r>
              <a:rPr lang="en-GB" sz="3000"/>
              <a:t> The Polish government soon realised that the only way to overcome the strike would be to negotiate with </a:t>
            </a:r>
            <a:r>
              <a:rPr b="1" lang="en-GB" sz="3000">
                <a:solidFill>
                  <a:schemeClr val="accent4"/>
                </a:solidFill>
              </a:rPr>
              <a:t>Solidarity</a:t>
            </a:r>
            <a:r>
              <a:rPr lang="en-GB" sz="3000"/>
              <a:t>. </a:t>
            </a:r>
            <a:r>
              <a:rPr b="1" lang="en-GB" sz="3000">
                <a:solidFill>
                  <a:schemeClr val="accent4"/>
                </a:solidFill>
              </a:rPr>
              <a:t>Solidarity</a:t>
            </a:r>
            <a:r>
              <a:rPr lang="en-GB" sz="3000"/>
              <a:t> </a:t>
            </a:r>
            <a:r>
              <a:rPr b="1" lang="en-GB" sz="3000">
                <a:solidFill>
                  <a:schemeClr val="accent5"/>
                </a:solidFill>
              </a:rPr>
              <a:t>was legalised by the Polish government in April 1989.</a:t>
            </a:r>
            <a:r>
              <a:rPr lang="en-GB" sz="3000"/>
              <a:t>  Most significantly, the union was also </a:t>
            </a:r>
            <a:r>
              <a:rPr b="1" lang="en-GB" sz="3000">
                <a:solidFill>
                  <a:schemeClr val="accent5"/>
                </a:solidFill>
              </a:rPr>
              <a:t>allowed to put forward candidates in the upcoming elections.</a:t>
            </a:r>
            <a:r>
              <a:rPr lang="en-GB" sz="3000"/>
              <a:t> During these elections, the </a:t>
            </a:r>
            <a:r>
              <a:rPr b="1" lang="en-GB" sz="3000">
                <a:solidFill>
                  <a:schemeClr val="accent5"/>
                </a:solidFill>
              </a:rPr>
              <a:t>Communist candidate for Prime Minister failed to gather enough support to form a government</a:t>
            </a:r>
            <a:r>
              <a:rPr lang="en-GB" sz="3000"/>
              <a:t>, whilst the </a:t>
            </a:r>
            <a:r>
              <a:rPr b="1" lang="en-GB" sz="3000">
                <a:solidFill>
                  <a:schemeClr val="accent4"/>
                </a:solidFill>
              </a:rPr>
              <a:t>Solidarity </a:t>
            </a:r>
            <a:r>
              <a:rPr b="1" lang="en-GB" sz="3000">
                <a:solidFill>
                  <a:schemeClr val="accent5"/>
                </a:solidFill>
              </a:rPr>
              <a:t>candidates won every seat they ran for in parliament.</a:t>
            </a:r>
            <a:r>
              <a:rPr lang="en-GB" sz="3000"/>
              <a:t> This led to a member of </a:t>
            </a:r>
            <a:r>
              <a:rPr b="1" lang="en-GB" sz="3000">
                <a:solidFill>
                  <a:schemeClr val="accent4"/>
                </a:solidFill>
              </a:rPr>
              <a:t>Solidarity,</a:t>
            </a:r>
            <a:r>
              <a:rPr lang="en-GB" sz="3000"/>
              <a:t> </a:t>
            </a:r>
            <a:r>
              <a:rPr b="1" lang="en-GB" sz="3000">
                <a:solidFill>
                  <a:schemeClr val="accent3"/>
                </a:solidFill>
              </a:rPr>
              <a:t>Tadeusz Mazowiecki</a:t>
            </a:r>
            <a:r>
              <a:rPr lang="en-GB" sz="3000"/>
              <a:t>, becoming the </a:t>
            </a:r>
            <a:r>
              <a:rPr b="1" lang="en-GB" sz="3000">
                <a:solidFill>
                  <a:schemeClr val="accent5"/>
                </a:solidFill>
              </a:rPr>
              <a:t>first non-Communist Prime Minister of Poland since 1945</a:t>
            </a:r>
            <a:r>
              <a:rPr lang="en-GB" sz="3000"/>
              <a:t> and the </a:t>
            </a:r>
            <a:r>
              <a:rPr b="1" lang="en-GB" sz="3000">
                <a:solidFill>
                  <a:schemeClr val="accent5"/>
                </a:solidFill>
              </a:rPr>
              <a:t>first anywhere in Eastern Europe for 40 years.</a:t>
            </a:r>
            <a:endParaRPr b="1" sz="3000">
              <a:solidFill>
                <a:schemeClr val="accent5"/>
              </a:solidFill>
            </a:endParaRPr>
          </a:p>
          <a:p>
            <a:pPr indent="0" lvl="0" marL="0" rtl="0" algn="l">
              <a:lnSpc>
                <a:spcPct val="115000"/>
              </a:lnSpc>
              <a:spcBef>
                <a:spcPts val="1000"/>
              </a:spcBef>
              <a:spcAft>
                <a:spcPts val="0"/>
              </a:spcAft>
              <a:buNone/>
            </a:pPr>
            <a:r>
              <a:t/>
            </a:r>
            <a:endParaRPr sz="3000"/>
          </a:p>
          <a:p>
            <a:pPr indent="0" lvl="0" marL="0" rtl="0" algn="l">
              <a:lnSpc>
                <a:spcPct val="115000"/>
              </a:lnSpc>
              <a:spcBef>
                <a:spcPts val="1000"/>
              </a:spcBef>
              <a:spcAft>
                <a:spcPts val="0"/>
              </a:spcAft>
              <a:buNone/>
            </a:pPr>
            <a:r>
              <a:t/>
            </a:r>
            <a:endParaRPr sz="2900">
              <a:solidFill>
                <a:srgbClr val="353535"/>
              </a:solidFill>
            </a:endParaRPr>
          </a:p>
          <a:p>
            <a:pPr indent="0" lvl="0" marL="0" rtl="0" algn="l">
              <a:lnSpc>
                <a:spcPct val="115000"/>
              </a:lnSpc>
              <a:spcBef>
                <a:spcPts val="1000"/>
              </a:spcBef>
              <a:spcAft>
                <a:spcPts val="0"/>
              </a:spcAft>
              <a:buNone/>
            </a:pPr>
            <a:r>
              <a:t/>
            </a:r>
            <a:endParaRPr b="1" sz="3600" u="sng">
              <a:solidFill>
                <a:schemeClr val="accent3"/>
              </a:solidFill>
            </a:endParaRPr>
          </a:p>
          <a:p>
            <a:pPr indent="0" lvl="0" marL="0" rtl="0" algn="l">
              <a:lnSpc>
                <a:spcPct val="115000"/>
              </a:lnSpc>
              <a:spcBef>
                <a:spcPts val="1000"/>
              </a:spcBef>
              <a:spcAft>
                <a:spcPts val="0"/>
              </a:spcAft>
              <a:buNone/>
            </a:pPr>
            <a:r>
              <a:t/>
            </a:r>
            <a:endParaRPr sz="3500"/>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500">
              <a:solidFill>
                <a:srgbClr val="000000"/>
              </a:solidFill>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500">
              <a:solidFill>
                <a:srgbClr val="000000"/>
              </a:solidFill>
            </a:endParaRPr>
          </a:p>
          <a:p>
            <a:pPr indent="0" lvl="0" marL="76200" rtl="0" algn="l">
              <a:lnSpc>
                <a:spcPct val="115000"/>
              </a:lnSpc>
              <a:spcBef>
                <a:spcPts val="1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
        <p:nvSpPr>
          <p:cNvPr id="120" name="Google Shape;120;p20"/>
          <p:cNvSpPr txBox="1"/>
          <p:nvPr>
            <p:ph type="title"/>
          </p:nvPr>
        </p:nvSpPr>
        <p:spPr>
          <a:xfrm>
            <a:off x="335225" y="0"/>
            <a:ext cx="167001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solidFill>
                  <a:schemeClr val="dk2"/>
                </a:solidFill>
              </a:rPr>
              <a:t>How did countries in Eastern Europe respond to these changes?</a:t>
            </a:r>
            <a:endParaRPr sz="36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6" name="Google Shape;126;p21"/>
          <p:cNvSpPr txBox="1"/>
          <p:nvPr>
            <p:ph idx="1" type="body"/>
          </p:nvPr>
        </p:nvSpPr>
        <p:spPr>
          <a:xfrm>
            <a:off x="639900" y="533875"/>
            <a:ext cx="17008200" cy="79485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300" u="sng"/>
              <a:t>Hungary</a:t>
            </a:r>
            <a:endParaRPr b="1" sz="3300" u="sng"/>
          </a:p>
          <a:p>
            <a:pPr indent="0" lvl="0" marL="0" rtl="0" algn="l">
              <a:lnSpc>
                <a:spcPct val="115000"/>
              </a:lnSpc>
              <a:spcBef>
                <a:spcPts val="1000"/>
              </a:spcBef>
              <a:spcAft>
                <a:spcPts val="0"/>
              </a:spcAft>
              <a:buNone/>
            </a:pPr>
            <a:r>
              <a:rPr lang="en-GB" sz="3300"/>
              <a:t>Encouraged by events in Poland, in </a:t>
            </a:r>
            <a:r>
              <a:rPr b="1" lang="en-GB" sz="3300">
                <a:solidFill>
                  <a:schemeClr val="accent5"/>
                </a:solidFill>
              </a:rPr>
              <a:t>1989 Hungary also began to take steps to end one-party rule </a:t>
            </a:r>
            <a:r>
              <a:rPr lang="en-GB" sz="3300"/>
              <a:t>and </a:t>
            </a:r>
            <a:r>
              <a:rPr b="1" lang="en-GB" sz="3300">
                <a:solidFill>
                  <a:schemeClr val="accent5"/>
                </a:solidFill>
              </a:rPr>
              <a:t>started to form a range of political parties.</a:t>
            </a:r>
            <a:r>
              <a:rPr lang="en-GB" sz="3300"/>
              <a:t> </a:t>
            </a:r>
            <a:r>
              <a:rPr b="1" lang="en-GB" sz="3300">
                <a:solidFill>
                  <a:schemeClr val="accent4"/>
                </a:solidFill>
              </a:rPr>
              <a:t>Free elections</a:t>
            </a:r>
            <a:r>
              <a:rPr lang="en-GB" sz="3300"/>
              <a:t> were planned for the following year and </a:t>
            </a:r>
            <a:r>
              <a:rPr b="1" lang="en-GB" sz="3300">
                <a:solidFill>
                  <a:schemeClr val="accent3"/>
                </a:solidFill>
              </a:rPr>
              <a:t>Gorbachev </a:t>
            </a:r>
            <a:r>
              <a:rPr lang="en-GB" sz="3300"/>
              <a:t>also began to </a:t>
            </a:r>
            <a:r>
              <a:rPr b="1" lang="en-GB" sz="3300">
                <a:solidFill>
                  <a:schemeClr val="accent5"/>
                </a:solidFill>
              </a:rPr>
              <a:t>withdraw Soviet troops from Hungary. </a:t>
            </a:r>
            <a:r>
              <a:rPr lang="en-GB" sz="3300"/>
              <a:t>Most significantly, in </a:t>
            </a:r>
            <a:r>
              <a:rPr b="1" lang="en-GB" sz="3300">
                <a:solidFill>
                  <a:schemeClr val="accent5"/>
                </a:solidFill>
              </a:rPr>
              <a:t>May 1989, the barbed wire fence between Hungary and its non-Communist neighbour, Austria, was dismantled </a:t>
            </a:r>
            <a:r>
              <a:rPr lang="en-GB" sz="3300"/>
              <a:t>creating </a:t>
            </a:r>
            <a:r>
              <a:rPr b="1" lang="en-GB" sz="3300">
                <a:solidFill>
                  <a:schemeClr val="accent5"/>
                </a:solidFill>
              </a:rPr>
              <a:t>a ‘hole’ in the Iron Curtain.</a:t>
            </a:r>
            <a:r>
              <a:rPr lang="en-GB" sz="3300"/>
              <a:t> Thousands of East Germans on holiday in Hungary escaped via Austria to West Germany and from this point on the </a:t>
            </a:r>
            <a:r>
              <a:rPr b="1" lang="en-GB" sz="3300">
                <a:solidFill>
                  <a:schemeClr val="accent5"/>
                </a:solidFill>
              </a:rPr>
              <a:t>whole purpose of the Berlin Wall was undermined.</a:t>
            </a:r>
            <a:r>
              <a:rPr lang="en-GB" sz="3300"/>
              <a:t> In 1990, the promised </a:t>
            </a:r>
            <a:r>
              <a:rPr b="1" lang="en-GB" sz="3300">
                <a:solidFill>
                  <a:schemeClr val="accent4"/>
                </a:solidFill>
              </a:rPr>
              <a:t>free elections</a:t>
            </a:r>
            <a:r>
              <a:rPr lang="en-GB" sz="3300"/>
              <a:t> occurred in Hungary and were </a:t>
            </a:r>
            <a:r>
              <a:rPr b="1" lang="en-GB" sz="3300">
                <a:solidFill>
                  <a:schemeClr val="accent5"/>
                </a:solidFill>
              </a:rPr>
              <a:t>won by the</a:t>
            </a:r>
            <a:r>
              <a:rPr lang="en-GB" sz="3300"/>
              <a:t> </a:t>
            </a:r>
            <a:r>
              <a:rPr b="1" lang="en-GB" sz="3300">
                <a:solidFill>
                  <a:schemeClr val="accent4"/>
                </a:solidFill>
              </a:rPr>
              <a:t>Democratic Forum,</a:t>
            </a:r>
            <a:r>
              <a:rPr lang="en-GB" sz="3300"/>
              <a:t> </a:t>
            </a:r>
            <a:r>
              <a:rPr b="1" lang="en-GB" sz="3300">
                <a:solidFill>
                  <a:schemeClr val="accent5"/>
                </a:solidFill>
              </a:rPr>
              <a:t>an alliance of anti-Communist groups.</a:t>
            </a:r>
            <a:r>
              <a:rPr lang="en-GB" sz="3300"/>
              <a:t> Just as had happened in Poland, and in spite of </a:t>
            </a:r>
            <a:r>
              <a:rPr b="1" lang="en-GB" sz="3300">
                <a:solidFill>
                  <a:schemeClr val="accent3"/>
                </a:solidFill>
              </a:rPr>
              <a:t>Gorbachev’s</a:t>
            </a:r>
            <a:r>
              <a:rPr lang="en-GB" sz="3300"/>
              <a:t> hopes, </a:t>
            </a:r>
            <a:r>
              <a:rPr b="1" lang="en-GB" sz="3300">
                <a:solidFill>
                  <a:schemeClr val="accent5"/>
                </a:solidFill>
              </a:rPr>
              <a:t>Communist rule in Hungary had not survived democratic elections </a:t>
            </a:r>
            <a:r>
              <a:rPr lang="en-GB" sz="3300"/>
              <a:t>and a programme of anti-Communist reform soon began.</a:t>
            </a:r>
            <a:endParaRPr sz="3300"/>
          </a:p>
          <a:p>
            <a:pPr indent="0" lvl="0" marL="0" rtl="0" algn="l">
              <a:lnSpc>
                <a:spcPct val="115000"/>
              </a:lnSpc>
              <a:spcBef>
                <a:spcPts val="1000"/>
              </a:spcBef>
              <a:spcAft>
                <a:spcPts val="1000"/>
              </a:spcAft>
              <a:buNone/>
            </a:pPr>
            <a:r>
              <a:t/>
            </a:r>
            <a:endParaRPr b="1" sz="3600">
              <a:solidFill>
                <a:schemeClr val="accent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2" name="Google Shape;132;p22"/>
          <p:cNvSpPr txBox="1"/>
          <p:nvPr>
            <p:ph idx="1" type="body"/>
          </p:nvPr>
        </p:nvSpPr>
        <p:spPr>
          <a:xfrm>
            <a:off x="399550" y="212275"/>
            <a:ext cx="16970400" cy="89016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600" u="sng"/>
              <a:t>Czechoslovakia</a:t>
            </a:r>
            <a:endParaRPr b="1" sz="3600" u="sng"/>
          </a:p>
          <a:p>
            <a:pPr indent="0" lvl="0" marL="0" rtl="0" algn="l">
              <a:lnSpc>
                <a:spcPct val="115000"/>
              </a:lnSpc>
              <a:spcBef>
                <a:spcPts val="1000"/>
              </a:spcBef>
              <a:spcAft>
                <a:spcPts val="0"/>
              </a:spcAft>
              <a:buNone/>
            </a:pPr>
            <a:r>
              <a:rPr lang="en-GB" sz="3600"/>
              <a:t>Events in Hungary spurred on </a:t>
            </a:r>
            <a:r>
              <a:rPr b="1" lang="en-GB" sz="3600">
                <a:solidFill>
                  <a:schemeClr val="accent5"/>
                </a:solidFill>
              </a:rPr>
              <a:t>further calls for reform in other eastern European countries,</a:t>
            </a:r>
            <a:r>
              <a:rPr lang="en-GB" sz="3600"/>
              <a:t> while the gap in the Iron Curtain that had been created by Hungary opening its border sparked a chain of events that led to the </a:t>
            </a:r>
            <a:r>
              <a:rPr b="1" lang="en-GB" sz="3600">
                <a:solidFill>
                  <a:schemeClr val="accent5"/>
                </a:solidFill>
              </a:rPr>
              <a:t>fall of the Berlin Wall in November 1989.</a:t>
            </a:r>
            <a:r>
              <a:rPr lang="en-GB" sz="3600"/>
              <a:t>  By November of 1989, </a:t>
            </a:r>
            <a:r>
              <a:rPr b="1" lang="en-GB" sz="3600">
                <a:solidFill>
                  <a:schemeClr val="accent5"/>
                </a:solidFill>
              </a:rPr>
              <a:t>protests had also spread to Czechoslovakia</a:t>
            </a:r>
            <a:r>
              <a:rPr lang="en-GB" sz="3600"/>
              <a:t> where huge demonstrations came to be held against communism. </a:t>
            </a:r>
            <a:r>
              <a:rPr b="1" lang="en-GB" sz="3600">
                <a:solidFill>
                  <a:schemeClr val="accent5"/>
                </a:solidFill>
              </a:rPr>
              <a:t>Labelled ‘The Velvet Revolution’ because of its non-violence,</a:t>
            </a:r>
            <a:r>
              <a:rPr lang="en-GB" sz="3600"/>
              <a:t> the protests led to the </a:t>
            </a:r>
            <a:r>
              <a:rPr b="1" lang="en-GB" sz="3600">
                <a:solidFill>
                  <a:schemeClr val="accent5"/>
                </a:solidFill>
              </a:rPr>
              <a:t>resignation of the communist government on 24</a:t>
            </a:r>
            <a:r>
              <a:rPr b="1" baseline="30000" lang="en-GB" sz="3600">
                <a:solidFill>
                  <a:schemeClr val="accent5"/>
                </a:solidFill>
              </a:rPr>
              <a:t>th</a:t>
            </a:r>
            <a:r>
              <a:rPr b="1" lang="en-GB" sz="3600">
                <a:solidFill>
                  <a:schemeClr val="accent5"/>
                </a:solidFill>
              </a:rPr>
              <a:t> November 1989</a:t>
            </a:r>
            <a:r>
              <a:rPr lang="en-GB" sz="3600"/>
              <a:t> and in December </a:t>
            </a:r>
            <a:r>
              <a:rPr b="1" lang="en-GB" sz="3600">
                <a:solidFill>
                  <a:schemeClr val="accent3"/>
                </a:solidFill>
              </a:rPr>
              <a:t>Václav Havel</a:t>
            </a:r>
            <a:r>
              <a:rPr lang="en-GB" sz="3600">
                <a:solidFill>
                  <a:srgbClr val="353535"/>
                </a:solidFill>
              </a:rPr>
              <a:t> </a:t>
            </a:r>
            <a:r>
              <a:rPr lang="en-GB" sz="3600"/>
              <a:t>became the </a:t>
            </a:r>
            <a:r>
              <a:rPr b="1" lang="en-GB" sz="3600">
                <a:solidFill>
                  <a:schemeClr val="accent5"/>
                </a:solidFill>
              </a:rPr>
              <a:t>first non-Communist President of Czechoslovakia since 1948.</a:t>
            </a:r>
            <a:r>
              <a:rPr lang="en-GB" sz="3600"/>
              <a:t> In events that bore remarkable resemblance to Hungary, in 1990 democratic elections were won by the </a:t>
            </a:r>
            <a:r>
              <a:rPr b="1" lang="en-GB" sz="3600">
                <a:solidFill>
                  <a:schemeClr val="accent3"/>
                </a:solidFill>
              </a:rPr>
              <a:t>Civic Forum</a:t>
            </a:r>
            <a:r>
              <a:rPr lang="en-GB" sz="3600"/>
              <a:t> – </a:t>
            </a:r>
            <a:r>
              <a:rPr b="1" lang="en-GB" sz="3600">
                <a:solidFill>
                  <a:schemeClr val="accent5"/>
                </a:solidFill>
              </a:rPr>
              <a:t>an alliance of anti-Communist groups.</a:t>
            </a:r>
            <a:r>
              <a:rPr lang="en-GB" sz="3600"/>
              <a:t> Communism had once again not withstood the test of a </a:t>
            </a:r>
            <a:r>
              <a:rPr b="1" lang="en-GB" sz="3600">
                <a:solidFill>
                  <a:schemeClr val="accent4"/>
                </a:solidFill>
              </a:rPr>
              <a:t>free election.</a:t>
            </a:r>
            <a:endParaRPr b="1" sz="3600">
              <a:solidFill>
                <a:schemeClr val="accent4"/>
              </a:solidFill>
            </a:endParaRPr>
          </a:p>
          <a:p>
            <a:pPr indent="0" lvl="0" marL="0" rtl="0" algn="l">
              <a:lnSpc>
                <a:spcPct val="115000"/>
              </a:lnSpc>
              <a:spcBef>
                <a:spcPts val="1000"/>
              </a:spcBef>
              <a:spcAft>
                <a:spcPts val="0"/>
              </a:spcAft>
              <a:buNone/>
            </a:pPr>
            <a:r>
              <a:t/>
            </a:r>
            <a:endParaRPr b="1" sz="3300" u="sng"/>
          </a:p>
          <a:p>
            <a:pPr indent="0" lvl="0" marL="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t/>
            </a:r>
            <a:endParaRPr b="1" sz="3300" u="sng">
              <a:solidFill>
                <a:srgbClr val="000000"/>
              </a:solidFill>
            </a:endParaRPr>
          </a:p>
          <a:p>
            <a:pPr indent="0" lvl="0" marL="0" rtl="0" algn="l">
              <a:lnSpc>
                <a:spcPct val="115000"/>
              </a:lnSpc>
              <a:spcBef>
                <a:spcPts val="1000"/>
              </a:spcBef>
              <a:spcAft>
                <a:spcPts val="0"/>
              </a:spcAft>
              <a:buNone/>
            </a:pPr>
            <a:r>
              <a:t/>
            </a:r>
            <a:endParaRPr/>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000"/>
          </a:p>
          <a:p>
            <a:pPr indent="0" lvl="0" marL="0" rtl="0" algn="l">
              <a:lnSpc>
                <a:spcPct val="115000"/>
              </a:lnSpc>
              <a:spcBef>
                <a:spcPts val="1000"/>
              </a:spcBef>
              <a:spcAft>
                <a:spcPts val="0"/>
              </a:spcAft>
              <a:buNone/>
            </a:pPr>
            <a:r>
              <a:t/>
            </a:r>
            <a:endParaRPr sz="3400"/>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500">
              <a:solidFill>
                <a:srgbClr val="000000"/>
              </a:solidFill>
            </a:endParaRPr>
          </a:p>
          <a:p>
            <a:pPr indent="0" lvl="0" marL="76200" rtl="0" algn="l">
              <a:lnSpc>
                <a:spcPct val="115000"/>
              </a:lnSpc>
              <a:spcBef>
                <a:spcPts val="1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