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8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8c4c9a2d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8c4c9a2d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8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GB" sz="1100">
                <a:solidFill>
                  <a:srgbClr val="FF0000"/>
                </a:solidFill>
              </a:rPr>
              <a:t>Teacher note Q1</a:t>
            </a:r>
            <a:r>
              <a:rPr lang="en-GB" sz="1100">
                <a:solidFill>
                  <a:srgbClr val="FF0000"/>
                </a:solidFill>
              </a:rPr>
              <a:t>: there are 5 ways of doing so (0 + 8, 1 + 7, 2 + 6, 3 + 5 and 4 + 4) assuming the apples and the bags are identical. Emphasise that systematic listing is helpful.  </a:t>
            </a:r>
            <a:endParaRPr/>
          </a:p>
          <a:p>
            <a:pPr indent="0" lvl="0" marL="158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FF0000"/>
                </a:solidFill>
              </a:rPr>
              <a:t>Teacher note Q2</a:t>
            </a:r>
            <a:r>
              <a:rPr lang="en-GB">
                <a:solidFill>
                  <a:srgbClr val="FF0000"/>
                </a:solidFill>
              </a:rPr>
              <a:t>: systematic listing is key here. One strategy is to fix, say, 1 apple in the first bag and then share 7 between the other two (7 + 0, 6 + 1, 5 + 2,  4 + 3). Look out for ‘double counting’: the sharing “1, 4, 3” might be counted again when the sharing “3, 1, 4” is added to the list.</a:t>
            </a:r>
            <a:endParaRPr/>
          </a:p>
          <a:p>
            <a:pPr indent="0" lvl="0" marL="158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FF0000"/>
              </a:solidFill>
            </a:endParaRPr>
          </a:p>
          <a:p>
            <a:pPr indent="0" lvl="0" marL="158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Groups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Lesson 1 of 8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Kidd-Rossiter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0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7" name="Google Shape;47;p10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8" name="Google Shape;48;p10"/>
          <p:cNvSpPr txBox="1"/>
          <p:nvPr/>
        </p:nvSpPr>
        <p:spPr>
          <a:xfrm>
            <a:off x="159327" y="2288553"/>
            <a:ext cx="14783308" cy="1426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different ways can you put 8 apples into 2 bags?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example, you can put 5 in one bag and 3 in the other. </a:t>
            </a:r>
            <a:endParaRPr/>
          </a:p>
        </p:txBody>
      </p:sp>
      <p:sp>
        <p:nvSpPr>
          <p:cNvPr id="49" name="Google Shape;49;p10"/>
          <p:cNvSpPr txBox="1"/>
          <p:nvPr/>
        </p:nvSpPr>
        <p:spPr>
          <a:xfrm>
            <a:off x="1004424" y="7128588"/>
            <a:ext cx="1422814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different ways can you put 8 apples into 3 bags?</a:t>
            </a:r>
            <a:endParaRPr/>
          </a:p>
        </p:txBody>
      </p:sp>
      <p:grpSp>
        <p:nvGrpSpPr>
          <p:cNvPr id="50" name="Google Shape;50;p10"/>
          <p:cNvGrpSpPr/>
          <p:nvPr/>
        </p:nvGrpSpPr>
        <p:grpSpPr>
          <a:xfrm>
            <a:off x="5628484" y="4137489"/>
            <a:ext cx="2844569" cy="2484534"/>
            <a:chOff x="1725556" y="2561721"/>
            <a:chExt cx="2844569" cy="2484534"/>
          </a:xfrm>
        </p:grpSpPr>
        <p:sp>
          <p:nvSpPr>
            <p:cNvPr id="51" name="Google Shape;51;p10"/>
            <p:cNvSpPr/>
            <p:nvPr/>
          </p:nvSpPr>
          <p:spPr>
            <a:xfrm rot="487488">
              <a:off x="1864119" y="2732393"/>
              <a:ext cx="2567443" cy="2143190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F2F2F2">
                <a:alpha val="83921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descr="Apple" id="52" name="Google Shape;52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56613" y="3863711"/>
              <a:ext cx="693284" cy="693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53" name="Google Shape;53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555083" y="4104955"/>
              <a:ext cx="693284" cy="693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54" name="Google Shape;54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55608" y="4092843"/>
              <a:ext cx="693284" cy="693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55" name="Google Shape;55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579424" y="4001773"/>
              <a:ext cx="693284" cy="693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56" name="Google Shape;56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664405" y="3504957"/>
              <a:ext cx="693284" cy="69328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0"/>
          <p:cNvGrpSpPr/>
          <p:nvPr/>
        </p:nvGrpSpPr>
        <p:grpSpPr>
          <a:xfrm>
            <a:off x="8473053" y="4304808"/>
            <a:ext cx="2710812" cy="2317215"/>
            <a:chOff x="4570125" y="2729040"/>
            <a:chExt cx="2710812" cy="2317215"/>
          </a:xfrm>
        </p:grpSpPr>
        <p:sp>
          <p:nvSpPr>
            <p:cNvPr id="58" name="Google Shape;58;p10"/>
            <p:cNvSpPr/>
            <p:nvPr/>
          </p:nvSpPr>
          <p:spPr>
            <a:xfrm rot="240214">
              <a:off x="4641810" y="2816053"/>
              <a:ext cx="2567443" cy="2143190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F2F2F2">
                <a:alpha val="83921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descr="Apple" id="59" name="Google Shape;59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127167" y="4075002"/>
              <a:ext cx="693284" cy="693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60" name="Google Shape;60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241251" y="4024647"/>
              <a:ext cx="693284" cy="693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61" name="Google Shape;61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684209" y="4158659"/>
              <a:ext cx="693284" cy="69328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>
            <a:off x="936879" y="1672687"/>
            <a:ext cx="10682692" cy="730149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7" name="Google Shape;67;p11"/>
          <p:cNvGrpSpPr/>
          <p:nvPr/>
        </p:nvGrpSpPr>
        <p:grpSpPr>
          <a:xfrm>
            <a:off x="1454109" y="1981824"/>
            <a:ext cx="4128473" cy="1789230"/>
            <a:chOff x="1484843" y="2422375"/>
            <a:chExt cx="2295354" cy="1222117"/>
          </a:xfrm>
        </p:grpSpPr>
        <p:sp>
          <p:nvSpPr>
            <p:cNvPr id="68" name="Google Shape;68;p11"/>
            <p:cNvSpPr/>
            <p:nvPr/>
          </p:nvSpPr>
          <p:spPr>
            <a:xfrm rot="240214">
              <a:off x="2687614" y="2469859"/>
              <a:ext cx="1054099" cy="1139225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D8D8D8">
                <a:alpha val="61960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" name="Google Shape;69;p11"/>
            <p:cNvSpPr/>
            <p:nvPr/>
          </p:nvSpPr>
          <p:spPr>
            <a:xfrm rot="240214">
              <a:off x="1523326" y="2457783"/>
              <a:ext cx="1054099" cy="1139225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D8D8D8">
                <a:alpha val="61960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descr="Apple" id="70" name="Google Shape;70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61152" y="2631736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71" name="Google Shape;71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30279" y="3024887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72" name="Google Shape;72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842652" y="3151034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73" name="Google Shape;73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158295" y="3031315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74" name="Google Shape;74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919660" y="2777249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75" name="Google Shape;75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712575" y="2999074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76" name="Google Shape;76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95701" y="3000246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77" name="Google Shape;77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990692" y="3185678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8" name="Google Shape;78;p11"/>
          <p:cNvGrpSpPr/>
          <p:nvPr/>
        </p:nvGrpSpPr>
        <p:grpSpPr>
          <a:xfrm>
            <a:off x="1560540" y="6437222"/>
            <a:ext cx="5119468" cy="2013266"/>
            <a:chOff x="1528038" y="4956518"/>
            <a:chExt cx="3506588" cy="1257505"/>
          </a:xfrm>
        </p:grpSpPr>
        <p:sp>
          <p:nvSpPr>
            <p:cNvPr id="79" name="Google Shape;79;p11"/>
            <p:cNvSpPr/>
            <p:nvPr/>
          </p:nvSpPr>
          <p:spPr>
            <a:xfrm rot="240214">
              <a:off x="1566521" y="5039391"/>
              <a:ext cx="1054099" cy="1139225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D8D8D8">
                <a:alpha val="61960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" name="Google Shape;80;p11"/>
            <p:cNvSpPr/>
            <p:nvPr/>
          </p:nvSpPr>
          <p:spPr>
            <a:xfrm rot="240214">
              <a:off x="2787029" y="5003874"/>
              <a:ext cx="1054099" cy="1139225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D8D8D8">
                <a:alpha val="61960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1" name="Google Shape;81;p11"/>
            <p:cNvSpPr/>
            <p:nvPr/>
          </p:nvSpPr>
          <p:spPr>
            <a:xfrm rot="240214">
              <a:off x="3942043" y="4991926"/>
              <a:ext cx="1054099" cy="1139225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D8D8D8">
                <a:alpha val="61960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descr="Apple" id="82" name="Google Shape;82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866022" y="5722673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83" name="Google Shape;83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60993" y="5675917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84" name="Google Shape;84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81659" y="5351633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85" name="Google Shape;85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892001" y="5642676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86" name="Google Shape;86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235532" y="5700585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87" name="Google Shape;87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46953" y="5571520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88" name="Google Shape;88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254014" y="5330167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89" name="Google Shape;89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933628" y="5549019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" name="Google Shape;90;p11"/>
          <p:cNvGrpSpPr/>
          <p:nvPr/>
        </p:nvGrpSpPr>
        <p:grpSpPr>
          <a:xfrm>
            <a:off x="1668021" y="4136483"/>
            <a:ext cx="3988628" cy="1885984"/>
            <a:chOff x="1489436" y="3706532"/>
            <a:chExt cx="2369505" cy="1245558"/>
          </a:xfrm>
        </p:grpSpPr>
        <p:sp>
          <p:nvSpPr>
            <p:cNvPr id="91" name="Google Shape;91;p11"/>
            <p:cNvSpPr/>
            <p:nvPr/>
          </p:nvSpPr>
          <p:spPr>
            <a:xfrm rot="240214">
              <a:off x="1527919" y="3777457"/>
              <a:ext cx="1054099" cy="1139225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D8D8D8">
                <a:alpha val="61960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2" name="Google Shape;92;p11"/>
            <p:cNvSpPr/>
            <p:nvPr/>
          </p:nvSpPr>
          <p:spPr>
            <a:xfrm rot="240214">
              <a:off x="2766358" y="3741940"/>
              <a:ext cx="1054099" cy="1139225"/>
            </a:xfrm>
            <a:custGeom>
              <a:rect b="b" l="l" r="r" t="t"/>
              <a:pathLst>
                <a:path extrusionOk="0" h="2143190" w="2567443">
                  <a:moveTo>
                    <a:pt x="0" y="188259"/>
                  </a:moveTo>
                  <a:cubicBezTo>
                    <a:pt x="8964" y="189753"/>
                    <a:pt x="17929" y="191248"/>
                    <a:pt x="44823" y="233083"/>
                  </a:cubicBezTo>
                  <a:cubicBezTo>
                    <a:pt x="71717" y="274918"/>
                    <a:pt x="152399" y="200212"/>
                    <a:pt x="161364" y="439271"/>
                  </a:cubicBezTo>
                  <a:cubicBezTo>
                    <a:pt x="170329" y="678330"/>
                    <a:pt x="-76201" y="1383554"/>
                    <a:pt x="98611" y="1667436"/>
                  </a:cubicBezTo>
                  <a:cubicBezTo>
                    <a:pt x="273423" y="1951318"/>
                    <a:pt x="803835" y="2156012"/>
                    <a:pt x="1210235" y="2142565"/>
                  </a:cubicBezTo>
                  <a:cubicBezTo>
                    <a:pt x="1616635" y="2129118"/>
                    <a:pt x="2381623" y="1899024"/>
                    <a:pt x="2537011" y="1586753"/>
                  </a:cubicBezTo>
                  <a:cubicBezTo>
                    <a:pt x="2692399" y="1274483"/>
                    <a:pt x="2205317" y="533401"/>
                    <a:pt x="2142564" y="268942"/>
                  </a:cubicBezTo>
                  <a:cubicBezTo>
                    <a:pt x="2079811" y="4483"/>
                    <a:pt x="2120152" y="2241"/>
                    <a:pt x="2160494" y="0"/>
                  </a:cubicBezTo>
                </a:path>
              </a:pathLst>
            </a:custGeom>
            <a:solidFill>
              <a:srgbClr val="D8D8D8">
                <a:alpha val="61960"/>
              </a:srgbClr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descr="Apple" id="93" name="Google Shape;93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974454" y="4434207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94" name="Google Shape;94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653347" y="4460134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95" name="Google Shape;95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867246" y="3802588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96" name="Google Shape;96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776764" y="4273029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97" name="Google Shape;97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86546" y="4138608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98" name="Google Shape;98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87682" y="3767370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99" name="Google Shape;99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68596" y="4465492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" id="100" name="Google Shape;100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392834" y="4318155"/>
              <a:ext cx="413706" cy="41370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01" name="Google Shape;101;p11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2" name="Google Shape;102;p11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3" name="Google Shape;103;p11"/>
          <p:cNvSpPr txBox="1"/>
          <p:nvPr/>
        </p:nvSpPr>
        <p:spPr>
          <a:xfrm>
            <a:off x="5462889" y="4908347"/>
            <a:ext cx="579546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be described as 2 : 6 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or 1 : 3</a:t>
            </a:r>
            <a:endParaRPr/>
          </a:p>
        </p:txBody>
      </p:sp>
      <p:sp>
        <p:nvSpPr>
          <p:cNvPr id="104" name="Google Shape;104;p11"/>
          <p:cNvSpPr txBox="1"/>
          <p:nvPr/>
        </p:nvSpPr>
        <p:spPr>
          <a:xfrm>
            <a:off x="6351071" y="2804216"/>
            <a:ext cx="487680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be described as 5 : 3</a:t>
            </a:r>
            <a:endParaRPr/>
          </a:p>
        </p:txBody>
      </p:sp>
      <p:sp>
        <p:nvSpPr>
          <p:cNvPr id="105" name="Google Shape;105;p11"/>
          <p:cNvSpPr txBox="1"/>
          <p:nvPr/>
        </p:nvSpPr>
        <p:spPr>
          <a:xfrm>
            <a:off x="6447360" y="7012539"/>
            <a:ext cx="504426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be described as 1 : 3 : 4</a:t>
            </a:r>
            <a:endParaRPr/>
          </a:p>
        </p:txBody>
      </p:sp>
      <p:sp>
        <p:nvSpPr>
          <p:cNvPr id="106" name="Google Shape;106;p11"/>
          <p:cNvSpPr txBox="1"/>
          <p:nvPr/>
        </p:nvSpPr>
        <p:spPr>
          <a:xfrm>
            <a:off x="12059813" y="3625829"/>
            <a:ext cx="5959729" cy="33034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some sharings of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10 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apples between two or more bags and write them using ratio notation.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every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bag contain an odd number of apples?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oogle Shape;111;p12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12" name="Google Shape;112;p12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3" name="Google Shape;113;p12"/>
          <p:cNvSpPr txBox="1"/>
          <p:nvPr/>
        </p:nvSpPr>
        <p:spPr>
          <a:xfrm>
            <a:off x="942277" y="2413413"/>
            <a:ext cx="15539226" cy="6560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Asif puts in 2 sweets and Sally puts in 5 sweets to make a group.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46088" lvl="0" marL="981075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sweets are there in the group?</a:t>
            </a:r>
            <a:endParaRPr/>
          </a:p>
          <a:p>
            <a:pPr indent="-446088" lvl="0" marL="981075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they make 10 of the same groups, how many sweets will Asif put in?</a:t>
            </a:r>
            <a:endParaRPr/>
          </a:p>
          <a:p>
            <a:pPr indent="-446088" lvl="0" marL="981075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they make 24 of the same groups, how many sweets will Sally put in?</a:t>
            </a:r>
            <a:endParaRPr/>
          </a:p>
          <a:p>
            <a:pPr indent="-446088" lvl="0" marL="981075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they make 50 of the same groups, how many sweets will Asif and Sally put in?</a:t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4" name="Google Shape;11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32038" y="3702205"/>
            <a:ext cx="5223924" cy="2512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"/>
          <p:cNvSpPr txBox="1"/>
          <p:nvPr/>
        </p:nvSpPr>
        <p:spPr>
          <a:xfrm>
            <a:off x="869795" y="2901766"/>
            <a:ext cx="16236176" cy="3554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 startAt="2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make a group of green and yellow counters with 11 counters in total.</a:t>
            </a:r>
            <a:endParaRPr/>
          </a:p>
          <a:p>
            <a:pPr indent="0" lvl="0" marL="534988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of these could be the ratio of green counters to yellow counters?</a:t>
            </a:r>
            <a:endParaRPr/>
          </a:p>
          <a:p>
            <a:pPr indent="0" lvl="0" marL="534988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: 9          11 : 1          1 : 1          0 : 11          7 : 4</a:t>
            </a:r>
            <a:endParaRPr/>
          </a:p>
          <a:p>
            <a:pPr indent="0" lvl="0" marL="534988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Explain your answer (s).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/>
          <p:nvPr/>
        </p:nvSpPr>
        <p:spPr>
          <a:xfrm>
            <a:off x="669073" y="3034095"/>
            <a:ext cx="16949853" cy="2221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 startAt="3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Antoni saves £4 a month. Binh saves £9 a month. Cala saves £7 a month.</a:t>
            </a:r>
            <a:endParaRPr/>
          </a:p>
          <a:p>
            <a:pPr indent="0" lvl="0" marL="534988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put the money together to give to charity.</a:t>
            </a:r>
            <a:endParaRPr/>
          </a:p>
          <a:p>
            <a:pPr indent="0" lvl="0" marL="534988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much will they have altogether after one year?</a:t>
            </a:r>
            <a:endParaRPr/>
          </a:p>
        </p:txBody>
      </p:sp>
      <p:cxnSp>
        <p:nvCxnSpPr>
          <p:cNvPr id="125" name="Google Shape;125;p14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26" name="Google Shape;126;p14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/>
        </p:nvSpPr>
        <p:spPr>
          <a:xfrm>
            <a:off x="825190" y="2968674"/>
            <a:ext cx="15946243" cy="3554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 startAt="4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bowl of fruit contains 3 apples, 2 oranges and 6 bananas.</a:t>
            </a:r>
            <a:endParaRPr/>
          </a:p>
          <a:p>
            <a:pPr indent="-534988" lvl="0" marL="981075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Maja sells 𝑛 bowls like this at the market. How many bananas did she sell?</a:t>
            </a:r>
            <a:endParaRPr/>
          </a:p>
          <a:p>
            <a:pPr indent="-534988" lvl="0" marL="981075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she sold 𝑛 apples, how many bowls did she sell?</a:t>
            </a:r>
            <a:endParaRPr/>
          </a:p>
          <a:p>
            <a:pPr indent="-534988" lvl="0" marL="981075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she sold 𝑛 bowls, how many pieces of fruit did she sell in total?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Google Shape;136;p16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7" name="Google Shape;137;p16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8" name="Google Shape;138;p16"/>
          <p:cNvSpPr/>
          <p:nvPr/>
        </p:nvSpPr>
        <p:spPr>
          <a:xfrm>
            <a:off x="4661210" y="4437459"/>
            <a:ext cx="4081346" cy="1620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857129" y="1896824"/>
            <a:ext cx="11461380" cy="13336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 this bag, there are 5 plums and 3 satsumas.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greengrocer is choosing a label for the bag.</a:t>
            </a:r>
            <a:endParaRPr/>
          </a:p>
        </p:txBody>
      </p:sp>
      <p:sp>
        <p:nvSpPr>
          <p:cNvPr id="140" name="Google Shape;140;p16"/>
          <p:cNvSpPr/>
          <p:nvPr/>
        </p:nvSpPr>
        <p:spPr>
          <a:xfrm>
            <a:off x="4730494" y="5292855"/>
            <a:ext cx="720000" cy="720000"/>
          </a:xfrm>
          <a:prstGeom prst="ellipse">
            <a:avLst/>
          </a:prstGeom>
          <a:solidFill>
            <a:srgbClr val="B7B7B7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4730494" y="4524692"/>
            <a:ext cx="720000" cy="720000"/>
          </a:xfrm>
          <a:prstGeom prst="ellipse">
            <a:avLst/>
          </a:prstGeom>
          <a:solidFill>
            <a:srgbClr val="434343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857129" y="7422486"/>
            <a:ext cx="11461380" cy="13336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What’s the same and what’s different about the labels?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Which label should the greengrocer put on the bag?</a:t>
            </a:r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887128" y="3473007"/>
            <a:ext cx="3600000" cy="1620000"/>
          </a:xfrm>
          <a:prstGeom prst="flowChartAlternateProcess">
            <a:avLst/>
          </a:prstGeom>
          <a:solidFill>
            <a:schemeClr val="lt1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Contains 8 fruits</a:t>
            </a:r>
            <a:endParaRPr/>
          </a:p>
        </p:txBody>
      </p:sp>
      <p:sp>
        <p:nvSpPr>
          <p:cNvPr id="144" name="Google Shape;144;p16"/>
          <p:cNvSpPr/>
          <p:nvPr/>
        </p:nvSpPr>
        <p:spPr>
          <a:xfrm>
            <a:off x="889614" y="5537704"/>
            <a:ext cx="3600000" cy="1620000"/>
          </a:xfrm>
          <a:prstGeom prst="flowChartAlternateProcess">
            <a:avLst/>
          </a:prstGeom>
          <a:solidFill>
            <a:schemeClr val="lt1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more plums than satsumas</a:t>
            </a: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8917277" y="3473007"/>
            <a:ext cx="3600000" cy="1620000"/>
          </a:xfrm>
          <a:prstGeom prst="flowChartAlternateProcess">
            <a:avLst/>
          </a:prstGeom>
          <a:solidFill>
            <a:schemeClr val="lt1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ratio of plums to satsumas is 5 : 3</a:t>
            </a:r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8917277" y="5464964"/>
            <a:ext cx="3600000" cy="1620000"/>
          </a:xfrm>
          <a:prstGeom prst="flowChartAlternateProcess">
            <a:avLst/>
          </a:prstGeom>
          <a:blipFill rotWithShape="1">
            <a:blip r:embed="rId3">
              <a:alphaModFix/>
            </a:blip>
            <a:stretch>
              <a:fillRect b="-15864" l="0" r="0" t="-1474"/>
            </a:stretch>
          </a:blip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47" name="Google Shape;147;p16"/>
          <p:cNvSpPr/>
          <p:nvPr/>
        </p:nvSpPr>
        <p:spPr>
          <a:xfrm>
            <a:off x="12941023" y="3747573"/>
            <a:ext cx="5097596" cy="434176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of these are still true if the greengrocer doubled the amount of each fruit in the bag?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about if she added two more of each fruit to a bag?</a:t>
            </a:r>
            <a:endParaRPr/>
          </a:p>
        </p:txBody>
      </p:sp>
      <p:sp>
        <p:nvSpPr>
          <p:cNvPr id="148" name="Google Shape;148;p16"/>
          <p:cNvSpPr/>
          <p:nvPr/>
        </p:nvSpPr>
        <p:spPr>
          <a:xfrm>
            <a:off x="5514542" y="4524692"/>
            <a:ext cx="720000" cy="720000"/>
          </a:xfrm>
          <a:prstGeom prst="ellipse">
            <a:avLst/>
          </a:prstGeom>
          <a:solidFill>
            <a:srgbClr val="434343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6344950" y="4524692"/>
            <a:ext cx="720000" cy="720000"/>
          </a:xfrm>
          <a:prstGeom prst="ellipse">
            <a:avLst/>
          </a:prstGeom>
          <a:solidFill>
            <a:srgbClr val="434343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6"/>
          <p:cNvSpPr/>
          <p:nvPr/>
        </p:nvSpPr>
        <p:spPr>
          <a:xfrm>
            <a:off x="7141253" y="4524692"/>
            <a:ext cx="720000" cy="720000"/>
          </a:xfrm>
          <a:prstGeom prst="ellipse">
            <a:avLst/>
          </a:prstGeom>
          <a:solidFill>
            <a:srgbClr val="434343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7971661" y="4524692"/>
            <a:ext cx="720000" cy="720000"/>
          </a:xfrm>
          <a:prstGeom prst="ellipse">
            <a:avLst/>
          </a:prstGeom>
          <a:solidFill>
            <a:srgbClr val="434343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5506389" y="5287609"/>
            <a:ext cx="720000" cy="720000"/>
          </a:xfrm>
          <a:prstGeom prst="ellipse">
            <a:avLst/>
          </a:prstGeom>
          <a:solidFill>
            <a:srgbClr val="B7B7B7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6344950" y="5287609"/>
            <a:ext cx="720000" cy="720000"/>
          </a:xfrm>
          <a:prstGeom prst="ellipse">
            <a:avLst/>
          </a:prstGeom>
          <a:solidFill>
            <a:srgbClr val="B7B7B7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