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7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8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3f9b462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3f9b462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3f9b4629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3f9b4629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c98a81dc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c98a81dc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c98a81dc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c98a81dc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c97aa063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c97aa063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349fb42c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349fb42c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e6640e5e3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e6640e5e3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6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800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Exchanging coins in a real-life setting: 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4 of 4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Numeracy: Money - Applying Learning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James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am I learning today?</a:t>
            </a:r>
            <a:endParaRPr/>
          </a:p>
        </p:txBody>
      </p:sp>
      <p:sp>
        <p:nvSpPr>
          <p:cNvPr id="89" name="Google Shape;89;p15"/>
          <p:cNvSpPr txBox="1"/>
          <p:nvPr>
            <p:ph idx="1" type="subTitle"/>
          </p:nvPr>
        </p:nvSpPr>
        <p:spPr>
          <a:xfrm>
            <a:off x="917950" y="1818450"/>
            <a:ext cx="6256800" cy="9066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Objectives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0" name="Google Shape;90;p15"/>
          <p:cNvSpPr txBox="1"/>
          <p:nvPr>
            <p:ph idx="3" type="body"/>
          </p:nvPr>
        </p:nvSpPr>
        <p:spPr>
          <a:xfrm>
            <a:off x="917950" y="2778150"/>
            <a:ext cx="16452000" cy="1881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exchange the appropriate amount of coins for an item in a real-life setting.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/>
              <a:t>N.B. It is not necessary for the learner to understand the values of each coin nor to count the coins individually to give to the clerk.</a:t>
            </a:r>
            <a:endParaRPr i="1"/>
          </a:p>
        </p:txBody>
      </p:sp>
      <p:sp>
        <p:nvSpPr>
          <p:cNvPr id="91" name="Google Shape;91;p15"/>
          <p:cNvSpPr txBox="1"/>
          <p:nvPr>
            <p:ph idx="4" type="subTitle"/>
          </p:nvPr>
        </p:nvSpPr>
        <p:spPr>
          <a:xfrm>
            <a:off x="917950" y="4593325"/>
            <a:ext cx="6256800" cy="9066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Vocabulary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2" name="Google Shape;92;p15"/>
          <p:cNvSpPr txBox="1"/>
          <p:nvPr/>
        </p:nvSpPr>
        <p:spPr>
          <a:xfrm>
            <a:off x="1102175" y="6031375"/>
            <a:ext cx="13201200" cy="30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pound						pence					notes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71325" y="6890225"/>
            <a:ext cx="3679825" cy="2696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54234">
            <a:off x="5581175" y="7101083"/>
            <a:ext cx="981451" cy="9591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17950" y="6890225"/>
            <a:ext cx="2823504" cy="188160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 txBox="1"/>
          <p:nvPr/>
        </p:nvSpPr>
        <p:spPr>
          <a:xfrm>
            <a:off x="12675050" y="9766525"/>
            <a:ext cx="4041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Needpix &amp; Pixabay Images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For this lesson, you will need: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2" name="Google Shape;102;p16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  <a:p>
            <a:pPr indent="0" lvl="0" marL="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  <a:p>
            <a:pPr indent="0" lvl="0" marL="0" rtl="0" algn="ctr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500"/>
          </a:p>
          <a:p>
            <a:pPr indent="0" lvl="0" marL="0" rtl="0" algn="l">
              <a:lnSpc>
                <a:spcPct val="150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500"/>
          </a:p>
        </p:txBody>
      </p:sp>
      <p:sp>
        <p:nvSpPr>
          <p:cNvPr id="103" name="Google Shape;103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6"/>
          <p:cNvSpPr txBox="1"/>
          <p:nvPr/>
        </p:nvSpPr>
        <p:spPr>
          <a:xfrm>
            <a:off x="1030800" y="2823850"/>
            <a:ext cx="16226400" cy="60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Char char="●"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Money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Char char="●"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Shop or Market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-482600" lvl="0" marL="457200" rtl="0" algn="l">
              <a:spcBef>
                <a:spcPts val="0"/>
              </a:spcBef>
              <a:spcAft>
                <a:spcPts val="0"/>
              </a:spcAft>
              <a:buSzPts val="4000"/>
              <a:buFont typeface="Montserrat"/>
              <a:buChar char="●"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Explanatory Note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64250" y="4469950"/>
            <a:ext cx="5905101" cy="304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05050" y="1563025"/>
            <a:ext cx="2823504" cy="188160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6"/>
          <p:cNvSpPr txBox="1"/>
          <p:nvPr/>
        </p:nvSpPr>
        <p:spPr>
          <a:xfrm>
            <a:off x="1163400" y="8229600"/>
            <a:ext cx="16206600" cy="10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An explanatory note is provided at the end of this resource. Adults may print this out or make a similar one themselves.</a:t>
            </a:r>
            <a:endParaRPr sz="28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 txBox="1"/>
          <p:nvPr>
            <p:ph type="title"/>
          </p:nvPr>
        </p:nvSpPr>
        <p:spPr>
          <a:xfrm>
            <a:off x="917950" y="890050"/>
            <a:ext cx="4245300" cy="79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 the shop...</a:t>
            </a:r>
            <a:endParaRPr/>
          </a:p>
        </p:txBody>
      </p:sp>
      <p:sp>
        <p:nvSpPr>
          <p:cNvPr id="113" name="Google Shape;113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82900" y="105725"/>
            <a:ext cx="5905101" cy="304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7"/>
          <p:cNvPicPr preferRelativeResize="0"/>
          <p:nvPr/>
        </p:nvPicPr>
        <p:blipFill rotWithShape="1">
          <a:blip r:embed="rId4">
            <a:alphaModFix/>
          </a:blip>
          <a:srcRect b="5616" l="3142" r="49092" t="6355"/>
          <a:stretch/>
        </p:blipFill>
        <p:spPr>
          <a:xfrm>
            <a:off x="12716625" y="3498675"/>
            <a:ext cx="3421048" cy="32896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oogle Shape;116;p17"/>
          <p:cNvGrpSpPr/>
          <p:nvPr/>
        </p:nvGrpSpPr>
        <p:grpSpPr>
          <a:xfrm rot="2399429">
            <a:off x="9870245" y="3144730"/>
            <a:ext cx="2712075" cy="5108917"/>
            <a:chOff x="12953800" y="322600"/>
            <a:chExt cx="4587900" cy="8279700"/>
          </a:xfrm>
        </p:grpSpPr>
        <p:sp>
          <p:nvSpPr>
            <p:cNvPr id="117" name="Google Shape;117;p17"/>
            <p:cNvSpPr/>
            <p:nvPr/>
          </p:nvSpPr>
          <p:spPr>
            <a:xfrm>
              <a:off x="12953800" y="322600"/>
              <a:ext cx="4587900" cy="8279700"/>
            </a:xfrm>
            <a:prstGeom prst="snip2SameRect">
              <a:avLst>
                <a:gd fmla="val 16667" name="adj1"/>
                <a:gd fmla="val 0" name="adj2"/>
              </a:avLst>
            </a:prstGeom>
            <a:noFill/>
            <a:ln cap="flat" cmpd="sng" w="1524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3p</a:t>
              </a:r>
              <a:endParaRPr b="1" sz="49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18" name="Google Shape;118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148250" y="33356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" name="Google Shape;119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5456650" y="21907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4148250" y="2190700"/>
              <a:ext cx="1171474" cy="11448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2716629" y="4742943"/>
            <a:ext cx="5526438" cy="2763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411685">
            <a:off x="2702343" y="5332413"/>
            <a:ext cx="750562" cy="733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411685">
            <a:off x="3457665" y="5515910"/>
            <a:ext cx="750562" cy="733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411685">
            <a:off x="4264609" y="5363512"/>
            <a:ext cx="750562" cy="733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" y="4805868"/>
            <a:ext cx="5526438" cy="2763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7"/>
          <p:cNvSpPr txBox="1"/>
          <p:nvPr/>
        </p:nvSpPr>
        <p:spPr>
          <a:xfrm>
            <a:off x="425700" y="8517200"/>
            <a:ext cx="9042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 </a:t>
            </a:r>
            <a:endParaRPr sz="1900"/>
          </a:p>
        </p:txBody>
      </p:sp>
      <p:sp>
        <p:nvSpPr>
          <p:cNvPr id="127" name="Google Shape;127;p17"/>
          <p:cNvSpPr/>
          <p:nvPr/>
        </p:nvSpPr>
        <p:spPr>
          <a:xfrm>
            <a:off x="3490225" y="2510075"/>
            <a:ext cx="7929600" cy="14088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7"/>
          <p:cNvSpPr/>
          <p:nvPr/>
        </p:nvSpPr>
        <p:spPr>
          <a:xfrm rot="10800000">
            <a:off x="4224900" y="6788325"/>
            <a:ext cx="8883900" cy="14088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1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" y="4805868"/>
            <a:ext cx="5526438" cy="2763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700000">
            <a:off x="13006444" y="3833439"/>
            <a:ext cx="4179044" cy="225276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18"/>
          <p:cNvGrpSpPr/>
          <p:nvPr/>
        </p:nvGrpSpPr>
        <p:grpSpPr>
          <a:xfrm>
            <a:off x="12053630" y="2876303"/>
            <a:ext cx="3277131" cy="3661079"/>
            <a:chOff x="12053630" y="2876303"/>
            <a:chExt cx="3277131" cy="3661079"/>
          </a:xfrm>
        </p:grpSpPr>
        <p:sp>
          <p:nvSpPr>
            <p:cNvPr id="136" name="Google Shape;136;p18"/>
            <p:cNvSpPr/>
            <p:nvPr/>
          </p:nvSpPr>
          <p:spPr>
            <a:xfrm rot="2044977">
              <a:off x="12801456" y="3099341"/>
              <a:ext cx="1781478" cy="3215001"/>
            </a:xfrm>
            <a:prstGeom prst="snip2SameRect">
              <a:avLst>
                <a:gd fmla="val 16667" name="adj1"/>
                <a:gd fmla="val 0" name="adj2"/>
              </a:avLst>
            </a:prstGeom>
            <a:noFill/>
            <a:ln cap="flat" cmpd="sng" w="152400">
              <a:solidFill>
                <a:srgbClr val="43434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GB" sz="4900">
                  <a:latin typeface="Montserrat"/>
                  <a:ea typeface="Montserrat"/>
                  <a:cs typeface="Montserrat"/>
                  <a:sym typeface="Montserrat"/>
                </a:rPr>
                <a:t>2p</a:t>
              </a:r>
              <a:endParaRPr b="1" sz="49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pic>
          <p:nvPicPr>
            <p:cNvPr id="137" name="Google Shape;137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2044977">
              <a:off x="13816726" y="4309299"/>
              <a:ext cx="454882" cy="4445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1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2044977">
              <a:off x="13370160" y="4007145"/>
              <a:ext cx="454882" cy="44456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" name="Google Shape;139;p18"/>
          <p:cNvSpPr txBox="1"/>
          <p:nvPr>
            <p:ph type="title"/>
          </p:nvPr>
        </p:nvSpPr>
        <p:spPr>
          <a:xfrm>
            <a:off x="917950" y="890050"/>
            <a:ext cx="4245300" cy="79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At the shop...</a:t>
            </a:r>
            <a:endParaRPr/>
          </a:p>
        </p:txBody>
      </p:sp>
      <p:sp>
        <p:nvSpPr>
          <p:cNvPr id="140" name="Google Shape;140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1" name="Google Shape;14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82900" y="0"/>
            <a:ext cx="5905101" cy="304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2716629" y="4742943"/>
            <a:ext cx="5526438" cy="2763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411685">
            <a:off x="2702343" y="5332413"/>
            <a:ext cx="750562" cy="733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411685">
            <a:off x="3457665" y="5515910"/>
            <a:ext cx="750562" cy="73353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8"/>
          <p:cNvSpPr txBox="1"/>
          <p:nvPr/>
        </p:nvSpPr>
        <p:spPr>
          <a:xfrm>
            <a:off x="425700" y="8517200"/>
            <a:ext cx="9042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 </a:t>
            </a:r>
            <a:endParaRPr sz="1900"/>
          </a:p>
        </p:txBody>
      </p:sp>
      <p:sp>
        <p:nvSpPr>
          <p:cNvPr id="146" name="Google Shape;146;p18"/>
          <p:cNvSpPr/>
          <p:nvPr/>
        </p:nvSpPr>
        <p:spPr>
          <a:xfrm>
            <a:off x="3490225" y="2510075"/>
            <a:ext cx="7929600" cy="14088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 rot="10800000">
            <a:off x="4224900" y="6788325"/>
            <a:ext cx="8883900" cy="1408800"/>
          </a:xfrm>
          <a:prstGeom prst="uturnArrow">
            <a:avLst>
              <a:gd fmla="val 25000" name="adj1"/>
              <a:gd fmla="val 25000" name="adj2"/>
              <a:gd fmla="val 25000" name="adj3"/>
              <a:gd fmla="val 43750" name="adj4"/>
              <a:gd fmla="val 75000" name="adj5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Challenge: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Exchanging money in a shop</a:t>
            </a:r>
            <a:endParaRPr/>
          </a:p>
        </p:txBody>
      </p:sp>
      <p:sp>
        <p:nvSpPr>
          <p:cNvPr id="153" name="Google Shape;153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19"/>
          <p:cNvSpPr txBox="1"/>
          <p:nvPr>
            <p:ph idx="1" type="subTitle"/>
          </p:nvPr>
        </p:nvSpPr>
        <p:spPr>
          <a:xfrm>
            <a:off x="917950" y="2876300"/>
            <a:ext cx="7902000" cy="906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Create a shopping list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5" name="Google Shape;155;p1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Choose some items that you are going to buy at the shop or market.</a:t>
            </a:r>
            <a:endParaRPr/>
          </a:p>
        </p:txBody>
      </p:sp>
      <p:sp>
        <p:nvSpPr>
          <p:cNvPr id="156" name="Google Shape;156;p19"/>
          <p:cNvSpPr txBox="1"/>
          <p:nvPr/>
        </p:nvSpPr>
        <p:spPr>
          <a:xfrm>
            <a:off x="10069750" y="111850"/>
            <a:ext cx="90423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Pixabay</a:t>
            </a:r>
            <a:endParaRPr sz="19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7" name="Google Shape;15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164900" y="76200"/>
            <a:ext cx="5046899" cy="260232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9"/>
          <p:cNvSpPr txBox="1"/>
          <p:nvPr>
            <p:ph idx="3" type="subTitle"/>
          </p:nvPr>
        </p:nvSpPr>
        <p:spPr>
          <a:xfrm>
            <a:off x="9468000" y="2876300"/>
            <a:ext cx="7902000" cy="906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Choosing items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59" name="Google Shape;159;p1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Encourage your learner to identify the items they put on the shopping list verbally or through gesture.</a:t>
            </a:r>
            <a:endParaRPr/>
          </a:p>
        </p:txBody>
      </p:sp>
      <p:sp>
        <p:nvSpPr>
          <p:cNvPr id="160" name="Google Shape;160;p19"/>
          <p:cNvSpPr txBox="1"/>
          <p:nvPr>
            <p:ph idx="5" type="subTitle"/>
          </p:nvPr>
        </p:nvSpPr>
        <p:spPr>
          <a:xfrm>
            <a:off x="917950" y="5904750"/>
            <a:ext cx="7902000" cy="906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Wait for the cost from the clerk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1" name="Google Shape;161;p1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Allow your child to hear the cost from the clerk.</a:t>
            </a:r>
            <a:endParaRPr/>
          </a:p>
        </p:txBody>
      </p:sp>
      <p:sp>
        <p:nvSpPr>
          <p:cNvPr id="162" name="Google Shape;162;p19"/>
          <p:cNvSpPr txBox="1"/>
          <p:nvPr>
            <p:ph idx="7" type="subTitle"/>
          </p:nvPr>
        </p:nvSpPr>
        <p:spPr>
          <a:xfrm>
            <a:off x="9468000" y="5904750"/>
            <a:ext cx="7902000" cy="9066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</a:rPr>
              <a:t>Exchanging coins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63" name="Google Shape;163;p1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/>
              <a:t>Support the learner to count coins and hand these to the clerk, waiting to receive their goods.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Money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69" name="Google Shape;169;p20"/>
          <p:cNvSpPr txBox="1"/>
          <p:nvPr>
            <p:ph idx="4294967295" type="body"/>
          </p:nvPr>
        </p:nvSpPr>
        <p:spPr>
          <a:xfrm>
            <a:off x="906400" y="19434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Lesson 4: Exchanging coins  in a real life setting.</a:t>
            </a:r>
            <a:endParaRPr sz="3500"/>
          </a:p>
        </p:txBody>
      </p:sp>
      <p:sp>
        <p:nvSpPr>
          <p:cNvPr id="170" name="Google Shape;170;p20"/>
          <p:cNvSpPr txBox="1"/>
          <p:nvPr>
            <p:ph idx="1" type="subTitle"/>
          </p:nvPr>
        </p:nvSpPr>
        <p:spPr>
          <a:xfrm>
            <a:off x="917950" y="3154650"/>
            <a:ext cx="5170800" cy="9066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Make it easier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0"/>
          <p:cNvSpPr txBox="1"/>
          <p:nvPr>
            <p:ph idx="2" type="body"/>
          </p:nvPr>
        </p:nvSpPr>
        <p:spPr>
          <a:xfrm>
            <a:off x="917950" y="4147050"/>
            <a:ext cx="5170800" cy="4691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Give the learners the coins needed to exchange for their items.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Purchase items with round numbers such as £1.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Use pictures of coins for children to match their values. </a:t>
            </a:r>
            <a:endParaRPr/>
          </a:p>
        </p:txBody>
      </p:sp>
      <p:sp>
        <p:nvSpPr>
          <p:cNvPr id="172" name="Google Shape;172;p20"/>
          <p:cNvSpPr txBox="1"/>
          <p:nvPr>
            <p:ph idx="3" type="subTitle"/>
          </p:nvPr>
        </p:nvSpPr>
        <p:spPr>
          <a:xfrm>
            <a:off x="6558600" y="3154650"/>
            <a:ext cx="5170800" cy="9066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Make it harder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3" name="Google Shape;173;p20"/>
          <p:cNvSpPr txBox="1"/>
          <p:nvPr>
            <p:ph idx="4" type="body"/>
          </p:nvPr>
        </p:nvSpPr>
        <p:spPr>
          <a:xfrm>
            <a:off x="6558600" y="4147050"/>
            <a:ext cx="5170800" cy="4691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Begin to introduce the concept of coins with different values.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Begin to order the values of coins and notes to give context to their values.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0"/>
          <p:cNvSpPr txBox="1"/>
          <p:nvPr>
            <p:ph idx="5" type="subTitle"/>
          </p:nvPr>
        </p:nvSpPr>
        <p:spPr>
          <a:xfrm>
            <a:off x="12199250" y="3154650"/>
            <a:ext cx="5170800" cy="906600"/>
          </a:xfrm>
          <a:prstGeom prst="rect">
            <a:avLst/>
          </a:prstGeom>
          <a:noFill/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rgbClr val="000000"/>
                </a:solidFill>
              </a:rPr>
              <a:t>More ideas</a:t>
            </a:r>
            <a:endParaRPr b="1" sz="35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0"/>
          <p:cNvSpPr txBox="1"/>
          <p:nvPr>
            <p:ph idx="6" type="body"/>
          </p:nvPr>
        </p:nvSpPr>
        <p:spPr>
          <a:xfrm>
            <a:off x="12199250" y="4147050"/>
            <a:ext cx="5170800" cy="4691400"/>
          </a:xfrm>
          <a:prstGeom prst="rect">
            <a:avLst/>
          </a:prstGeom>
        </p:spPr>
        <p:txBody>
          <a:bodyPr anchorCtr="0" anchor="t" bIns="182850" lIns="182850" spcFirstLastPara="1" rIns="182850" wrap="square" tIns="18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Encourage your learner to be more independent in their use of money.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/>
              <a:t>Encourage them to anticipate being required to hand over the money before they get their items.</a:t>
            </a:r>
            <a:endParaRPr/>
          </a:p>
        </p:txBody>
      </p:sp>
      <p:sp>
        <p:nvSpPr>
          <p:cNvPr id="176" name="Google Shape;176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Explanatory note</a:t>
            </a:r>
            <a:endParaRPr/>
          </a:p>
        </p:txBody>
      </p:sp>
      <p:sp>
        <p:nvSpPr>
          <p:cNvPr id="182" name="Google Shape;182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3" name="Google Shape;183;p2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2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700"/>
              <a:t>Thank you for your patience whilst I support this learner with learning difficulties to understand exchanging money for items. This may take</a:t>
            </a:r>
            <a:r>
              <a:rPr lang="en-GB" sz="3700"/>
              <a:t> </a:t>
            </a:r>
            <a:r>
              <a:rPr lang="en-GB" sz="3700"/>
              <a:t>a little longer than usual but is an important life skill which I am teaching in order to prepare this young person for adulthood.</a:t>
            </a:r>
            <a:endParaRPr sz="37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