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b60ae0f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b60ae0f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c81e8b99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c81e8b9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c70057ab0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c70057ab0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c8d4ab439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c8d4ab439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c8d4ab439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c8d4ab439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c8d4ab439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c8d4ab439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e7963948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e796394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200">
                <a:solidFill>
                  <a:srgbClr val="4B3241"/>
                </a:solidFill>
              </a:rPr>
              <a:t>KS3 History- Lesson 6 of 6 </a:t>
            </a:r>
            <a:endParaRPr>
              <a:solidFill>
                <a:srgbClr val="4B3241"/>
              </a:solidFill>
            </a:endParaRPr>
          </a:p>
          <a:p>
            <a:pPr indent="0" lvl="0" marL="0" rtl="0" algn="l">
              <a:spcBef>
                <a:spcPts val="0"/>
              </a:spcBef>
              <a:spcAft>
                <a:spcPts val="0"/>
              </a:spcAft>
              <a:buNone/>
            </a:pPr>
            <a:r>
              <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6000">
                <a:solidFill>
                  <a:srgbClr val="4B3241"/>
                </a:solidFill>
              </a:rPr>
              <a:t>How did the Reformation affect Morebath church?</a:t>
            </a:r>
            <a:r>
              <a:rPr lang="en-GB" sz="4500">
                <a:solidFill>
                  <a:srgbClr val="4B3241"/>
                </a:solidFill>
              </a:rPr>
              <a:t> </a:t>
            </a:r>
            <a:endParaRPr sz="4500">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917950" y="5447675"/>
            <a:ext cx="162048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In what ways did the Reformation matter to ordinary people?</a:t>
            </a:r>
            <a:endParaRPr>
              <a:solidFill>
                <a:srgbClr val="4B3241"/>
              </a:solidFill>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Mrs Goullée</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chemeClr val="dk2"/>
              </a:solidFill>
              <a:latin typeface="Montserrat Medium"/>
              <a:ea typeface="Montserrat Medium"/>
              <a:cs typeface="Montserrat Medium"/>
              <a:sym typeface="Montserrat Medium"/>
            </a:endParaRPr>
          </a:p>
        </p:txBody>
      </p:sp>
      <p:sp>
        <p:nvSpPr>
          <p:cNvPr id="90" name="Google Shape;90;p15"/>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solidFill>
                  <a:schemeClr val="dk2"/>
                </a:solidFill>
              </a:rPr>
              <a:t>Mind map task</a:t>
            </a:r>
            <a:endParaRPr sz="5600">
              <a:solidFill>
                <a:schemeClr val="dk2"/>
              </a:solidFill>
            </a:endParaRPr>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2"/>
                </a:solidFill>
              </a:rPr>
              <a:t>‹#›</a:t>
            </a:fld>
            <a:endParaRPr>
              <a:solidFill>
                <a:schemeClr val="dk2"/>
              </a:solidFill>
            </a:endParaRPr>
          </a:p>
        </p:txBody>
      </p:sp>
      <p:sp>
        <p:nvSpPr>
          <p:cNvPr id="92" name="Google Shape;92;p15"/>
          <p:cNvSpPr txBox="1"/>
          <p:nvPr/>
        </p:nvSpPr>
        <p:spPr>
          <a:xfrm>
            <a:off x="936800" y="1582650"/>
            <a:ext cx="16866600" cy="6319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2000"/>
              </a:spcAft>
              <a:buNone/>
            </a:pPr>
            <a:r>
              <a:rPr lang="en-GB" sz="3500">
                <a:solidFill>
                  <a:schemeClr val="dk2"/>
                </a:solidFill>
                <a:latin typeface="Montserrat"/>
                <a:ea typeface="Montserrat"/>
                <a:cs typeface="Montserrat"/>
                <a:sym typeface="Montserrat"/>
              </a:rPr>
              <a:t>As you read the information, simply add any changes to the right part of your mind map.</a:t>
            </a:r>
            <a:endParaRPr sz="3500">
              <a:solidFill>
                <a:schemeClr val="dk2"/>
              </a:solidFill>
              <a:latin typeface="Montserrat"/>
              <a:ea typeface="Montserrat"/>
              <a:cs typeface="Montserrat"/>
              <a:sym typeface="Montserrat"/>
            </a:endParaRPr>
          </a:p>
        </p:txBody>
      </p:sp>
      <p:sp>
        <p:nvSpPr>
          <p:cNvPr id="93" name="Google Shape;93;p15"/>
          <p:cNvSpPr/>
          <p:nvPr/>
        </p:nvSpPr>
        <p:spPr>
          <a:xfrm>
            <a:off x="5921725" y="4918275"/>
            <a:ext cx="5645700" cy="21900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Impact of the Reformation</a:t>
            </a:r>
            <a:endParaRPr b="1" sz="3500">
              <a:solidFill>
                <a:schemeClr val="dk2"/>
              </a:solidFill>
              <a:latin typeface="Montserrat"/>
              <a:ea typeface="Montserrat"/>
              <a:cs typeface="Montserrat"/>
              <a:sym typeface="Montserrat"/>
            </a:endParaRPr>
          </a:p>
        </p:txBody>
      </p:sp>
      <p:sp>
        <p:nvSpPr>
          <p:cNvPr id="94" name="Google Shape;94;p15"/>
          <p:cNvSpPr/>
          <p:nvPr/>
        </p:nvSpPr>
        <p:spPr>
          <a:xfrm>
            <a:off x="4349650" y="3293325"/>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religious change</a:t>
            </a:r>
            <a:endParaRPr b="1" sz="3500">
              <a:solidFill>
                <a:schemeClr val="dk2"/>
              </a:solidFill>
              <a:latin typeface="Montserrat"/>
              <a:ea typeface="Montserrat"/>
              <a:cs typeface="Montserrat"/>
              <a:sym typeface="Montserrat"/>
            </a:endParaRPr>
          </a:p>
        </p:txBody>
      </p:sp>
      <p:sp>
        <p:nvSpPr>
          <p:cNvPr id="95" name="Google Shape;95;p15"/>
          <p:cNvSpPr/>
          <p:nvPr/>
        </p:nvSpPr>
        <p:spPr>
          <a:xfrm>
            <a:off x="9404425" y="3293325"/>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emotional change</a:t>
            </a:r>
            <a:endParaRPr b="1" sz="3500">
              <a:solidFill>
                <a:schemeClr val="dk2"/>
              </a:solidFill>
              <a:latin typeface="Montserrat"/>
              <a:ea typeface="Montserrat"/>
              <a:cs typeface="Montserrat"/>
              <a:sym typeface="Montserrat"/>
            </a:endParaRPr>
          </a:p>
        </p:txBody>
      </p:sp>
      <p:sp>
        <p:nvSpPr>
          <p:cNvPr id="96" name="Google Shape;96;p15"/>
          <p:cNvSpPr/>
          <p:nvPr/>
        </p:nvSpPr>
        <p:spPr>
          <a:xfrm>
            <a:off x="4252600" y="7368750"/>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economic change</a:t>
            </a:r>
            <a:endParaRPr b="1" sz="3500">
              <a:solidFill>
                <a:schemeClr val="dk2"/>
              </a:solidFill>
              <a:latin typeface="Montserrat"/>
              <a:ea typeface="Montserrat"/>
              <a:cs typeface="Montserrat"/>
              <a:sym typeface="Montserrat"/>
            </a:endParaRPr>
          </a:p>
        </p:txBody>
      </p:sp>
      <p:sp>
        <p:nvSpPr>
          <p:cNvPr id="97" name="Google Shape;97;p15"/>
          <p:cNvSpPr/>
          <p:nvPr/>
        </p:nvSpPr>
        <p:spPr>
          <a:xfrm>
            <a:off x="9516650" y="7368750"/>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social change</a:t>
            </a:r>
            <a:endParaRPr b="1" sz="3500">
              <a:solidFill>
                <a:schemeClr val="dk2"/>
              </a:solidFill>
              <a:latin typeface="Montserrat"/>
              <a:ea typeface="Montserrat"/>
              <a:cs typeface="Montserrat"/>
              <a:sym typeface="Montserrat"/>
            </a:endParaRPr>
          </a:p>
        </p:txBody>
      </p:sp>
      <p:sp>
        <p:nvSpPr>
          <p:cNvPr id="98" name="Google Shape;98;p15"/>
          <p:cNvSpPr txBox="1"/>
          <p:nvPr/>
        </p:nvSpPr>
        <p:spPr>
          <a:xfrm>
            <a:off x="1019550" y="3202500"/>
            <a:ext cx="3053700" cy="99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3200">
                <a:solidFill>
                  <a:schemeClr val="dk2"/>
                </a:solidFill>
                <a:latin typeface="Montserrat"/>
                <a:ea typeface="Montserrat"/>
                <a:cs typeface="Montserrat"/>
                <a:sym typeface="Montserrat"/>
              </a:rPr>
              <a:t>statues gone</a:t>
            </a:r>
            <a:endParaRPr sz="3200">
              <a:solidFill>
                <a:schemeClr val="dk2"/>
              </a:solidFill>
              <a:latin typeface="Montserrat"/>
              <a:ea typeface="Montserrat"/>
              <a:cs typeface="Montserrat"/>
              <a:sym typeface="Montserrat"/>
            </a:endParaRPr>
          </a:p>
        </p:txBody>
      </p:sp>
      <p:sp>
        <p:nvSpPr>
          <p:cNvPr id="99" name="Google Shape;99;p15"/>
          <p:cNvSpPr txBox="1"/>
          <p:nvPr/>
        </p:nvSpPr>
        <p:spPr>
          <a:xfrm>
            <a:off x="1046500" y="4390175"/>
            <a:ext cx="3053700" cy="99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3200">
                <a:solidFill>
                  <a:schemeClr val="dk2"/>
                </a:solidFill>
                <a:latin typeface="Montserrat"/>
                <a:ea typeface="Montserrat"/>
                <a:cs typeface="Montserrat"/>
                <a:sym typeface="Montserrat"/>
              </a:rPr>
              <a:t>rosary beads gone</a:t>
            </a:r>
            <a:endParaRPr sz="3200">
              <a:solidFill>
                <a:schemeClr val="dk2"/>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The Reformation changed the religion of Morebath church from Catholic to Protestant. As a result, Morebath church became far plainer inside. All the beautiful statues of saints were gone, along with many of the candles. Many of the villagers, like Elenor Nicholl, had found comfort in praying to these saints and now they could no longer do this. Women like Margery Lake couldn’t even pray with their </a:t>
            </a:r>
            <a:r>
              <a:rPr b="1" lang="en-GB" sz="3600"/>
              <a:t>rosary beads</a:t>
            </a:r>
            <a:r>
              <a:rPr lang="en-GB" sz="3600"/>
              <a:t> any more.</a:t>
            </a:r>
            <a:endParaRPr sz="3600"/>
          </a:p>
          <a:p>
            <a:pPr indent="0" lvl="0" marL="0" rtl="0" algn="l">
              <a:spcBef>
                <a:spcPts val="2000"/>
              </a:spcBef>
              <a:spcAft>
                <a:spcPts val="2000"/>
              </a:spcAft>
              <a:buNone/>
            </a:pPr>
            <a:r>
              <a:rPr lang="en-GB" sz="3600"/>
              <a:t>Morebath church now had Protestant church services. Sir Christopher had to use the Protestant Prayer Book to give services in English, rather than in Latin. The people of Morebath had to get used to these new Protestant services, rather than the Catholic ones they had always had.</a:t>
            </a:r>
            <a:endParaRPr sz="3600"/>
          </a:p>
        </p:txBody>
      </p:sp>
      <p:sp>
        <p:nvSpPr>
          <p:cNvPr id="105" name="Google Shape;10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6" name="Google Shape;106;p16"/>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chemeClr val="dk2"/>
                </a:solidFill>
                <a:latin typeface="Montserrat"/>
                <a:ea typeface="Montserrat"/>
                <a:cs typeface="Montserrat"/>
                <a:sym typeface="Montserrat"/>
              </a:rPr>
              <a:t>Religious changes</a:t>
            </a:r>
            <a:endParaRPr b="1" sz="2800">
              <a:solidFill>
                <a:schemeClr val="dk2"/>
              </a:solidFill>
            </a:endParaRPr>
          </a:p>
        </p:txBody>
      </p:sp>
      <p:sp>
        <p:nvSpPr>
          <p:cNvPr id="107" name="Google Shape;10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All of these changes devastated the people of Morebath. The statues of the saints were more than just decorations to the villagers. They were holy helpers, who they prayed to for help and comfort. Without them, many villagers were left sad and possibly even empty. William Popell had spent years carving the </a:t>
            </a:r>
            <a:r>
              <a:rPr b="1" lang="en-GB" sz="3600"/>
              <a:t>crucifix</a:t>
            </a:r>
            <a:r>
              <a:rPr lang="en-GB" sz="3600"/>
              <a:t>, only for it to be destroyed. </a:t>
            </a:r>
            <a:endParaRPr sz="3600"/>
          </a:p>
          <a:p>
            <a:pPr indent="0" lvl="0" marL="0" rtl="0" algn="l">
              <a:spcBef>
                <a:spcPts val="2000"/>
              </a:spcBef>
              <a:spcAft>
                <a:spcPts val="2000"/>
              </a:spcAft>
              <a:buNone/>
            </a:pPr>
            <a:r>
              <a:rPr lang="en-GB" sz="3600"/>
              <a:t>It was also a very stressful time for those people in charge of the church. Sir Christopher had to try and lead the villagers through a time of change, which he </a:t>
            </a:r>
            <a:r>
              <a:rPr lang="en-GB" sz="3600"/>
              <a:t>didn't</a:t>
            </a:r>
            <a:r>
              <a:rPr lang="en-GB" sz="3600"/>
              <a:t> agree with. He even lost his </a:t>
            </a:r>
            <a:r>
              <a:rPr b="1" lang="en-GB" sz="3600"/>
              <a:t>vestments</a:t>
            </a:r>
            <a:r>
              <a:rPr lang="en-GB" sz="3600"/>
              <a:t>! Meanwhile Thomas Norman and the ‘Four Men’, along with Lucy Scely, had to struggle to find the money for </a:t>
            </a:r>
            <a:r>
              <a:rPr lang="en-GB" sz="3600"/>
              <a:t>all </a:t>
            </a:r>
            <a:r>
              <a:rPr lang="en-GB" sz="3600"/>
              <a:t>the new Protestant things. </a:t>
            </a:r>
            <a:endParaRPr sz="3600"/>
          </a:p>
        </p:txBody>
      </p:sp>
      <p:sp>
        <p:nvSpPr>
          <p:cNvPr id="113" name="Google Shape;113;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7"/>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chemeClr val="dk2"/>
                </a:solidFill>
                <a:latin typeface="Montserrat"/>
                <a:ea typeface="Montserrat"/>
                <a:cs typeface="Montserrat"/>
                <a:sym typeface="Montserrat"/>
              </a:rPr>
              <a:t>Emotional</a:t>
            </a:r>
            <a:r>
              <a:rPr b="1" lang="en-GB" sz="4400">
                <a:solidFill>
                  <a:schemeClr val="dk2"/>
                </a:solidFill>
                <a:latin typeface="Montserrat"/>
                <a:ea typeface="Montserrat"/>
                <a:cs typeface="Montserrat"/>
                <a:sym typeface="Montserrat"/>
              </a:rPr>
              <a:t> changes</a:t>
            </a:r>
            <a:endParaRPr b="1" sz="2800">
              <a:solidFill>
                <a:schemeClr val="dk2"/>
              </a:solidFill>
            </a:endParaRPr>
          </a:p>
        </p:txBody>
      </p:sp>
      <p:sp>
        <p:nvSpPr>
          <p:cNvPr id="115" name="Google Shape;115;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All of the Protestant changes cost Morebath church a lot of money. They had to pay for the Protestant Prayer Book in Edward’s reign. They then had to pay to get rid of it in Mary’s reign. Finally they had to pay for the Protestant Prayer Book all over again in Elizabeth’s reign.</a:t>
            </a:r>
            <a:endParaRPr sz="3600"/>
          </a:p>
          <a:p>
            <a:pPr indent="0" lvl="0" marL="0" rtl="0" algn="l">
              <a:spcBef>
                <a:spcPts val="2000"/>
              </a:spcBef>
              <a:spcAft>
                <a:spcPts val="2000"/>
              </a:spcAft>
              <a:buNone/>
            </a:pPr>
            <a:r>
              <a:rPr lang="en-GB" sz="3600"/>
              <a:t>It was also a lot harder for Morebath church to raise money. Edward stopped the villagers from having </a:t>
            </a:r>
            <a:r>
              <a:rPr b="1" lang="en-GB" sz="3600"/>
              <a:t>ales</a:t>
            </a:r>
            <a:r>
              <a:rPr lang="en-GB" sz="3600"/>
              <a:t> which had raised a lot of money for the church. Even when they returned, they didn’t raise as much money as before. This meant Morebath church often had no money at all. Thomas Norman and the ‘Four Men’ even had to use their own money to pay for the things Morebath needed.</a:t>
            </a:r>
            <a:endParaRPr sz="3600"/>
          </a:p>
        </p:txBody>
      </p:sp>
      <p:sp>
        <p:nvSpPr>
          <p:cNvPr id="121" name="Google Shape;121;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2" name="Google Shape;122;p18"/>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chemeClr val="dk2"/>
                </a:solidFill>
                <a:latin typeface="Montserrat"/>
                <a:ea typeface="Montserrat"/>
                <a:cs typeface="Montserrat"/>
                <a:sym typeface="Montserrat"/>
              </a:rPr>
              <a:t>Economic changes</a:t>
            </a:r>
            <a:endParaRPr b="1" sz="2800">
              <a:solidFill>
                <a:schemeClr val="dk2"/>
              </a:solidFill>
            </a:endParaRPr>
          </a:p>
        </p:txBody>
      </p:sp>
      <p:sp>
        <p:nvSpPr>
          <p:cNvPr id="123" name="Google Shape;123;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9"/>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Finally, the Reformation had a huge impact on the community of Morebath. The villagers simply couldn’t do many of the activities they had always done together. Edward banned the </a:t>
            </a:r>
            <a:r>
              <a:rPr b="1" lang="en-GB" sz="3600"/>
              <a:t>ales</a:t>
            </a:r>
            <a:r>
              <a:rPr lang="en-GB" sz="3600"/>
              <a:t>, which meant the people of Morebath lost the chance to drink ale and feast together. Even when the ales came back, they just weren’t the same as before.</a:t>
            </a:r>
            <a:endParaRPr sz="3600"/>
          </a:p>
          <a:p>
            <a:pPr indent="0" lvl="0" marL="0" rtl="0" algn="l">
              <a:spcBef>
                <a:spcPts val="2000"/>
              </a:spcBef>
              <a:spcAft>
                <a:spcPts val="0"/>
              </a:spcAft>
              <a:buNone/>
            </a:pPr>
            <a:r>
              <a:rPr lang="en-GB" sz="3600"/>
              <a:t>Villagers had enjoyed raising money for the church together. However, in Edward’s reign all the </a:t>
            </a:r>
            <a:r>
              <a:rPr b="1" lang="en-GB" sz="3600"/>
              <a:t>stores </a:t>
            </a:r>
            <a:r>
              <a:rPr lang="en-GB" sz="3600"/>
              <a:t>closed. This meant all the young men, like John Timewell, and all the young women, like Margery Lake, could no longer work together to raise money to decorate the church. They also lost their chance to contribute to village life. </a:t>
            </a:r>
            <a:endParaRPr sz="3600"/>
          </a:p>
          <a:p>
            <a:pPr indent="0" lvl="0" marL="0" rtl="0" algn="l">
              <a:spcBef>
                <a:spcPts val="2000"/>
              </a:spcBef>
              <a:spcAft>
                <a:spcPts val="2000"/>
              </a:spcAft>
              <a:buNone/>
            </a:pPr>
            <a:r>
              <a:t/>
            </a:r>
            <a:endParaRPr sz="3600"/>
          </a:p>
        </p:txBody>
      </p:sp>
      <p:sp>
        <p:nvSpPr>
          <p:cNvPr id="129" name="Google Shape;129;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0" name="Google Shape;130;p19"/>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rgbClr val="4B3241"/>
                </a:solidFill>
                <a:latin typeface="Montserrat"/>
                <a:ea typeface="Montserrat"/>
                <a:cs typeface="Montserrat"/>
                <a:sym typeface="Montserrat"/>
              </a:rPr>
              <a:t>Social</a:t>
            </a:r>
            <a:r>
              <a:rPr b="1" lang="en-GB" sz="4400">
                <a:solidFill>
                  <a:srgbClr val="4B3241"/>
                </a:solidFill>
                <a:latin typeface="Montserrat"/>
                <a:ea typeface="Montserrat"/>
                <a:cs typeface="Montserrat"/>
                <a:sym typeface="Montserrat"/>
              </a:rPr>
              <a:t> changes</a:t>
            </a:r>
            <a:endParaRPr b="1" sz="2800">
              <a:solidFill>
                <a:srgbClr val="4B3241"/>
              </a:solidFill>
            </a:endParaRPr>
          </a:p>
        </p:txBody>
      </p:sp>
      <p:sp>
        <p:nvSpPr>
          <p:cNvPr id="131" name="Google Shape;131;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chemeClr val="dk2"/>
              </a:solidFill>
              <a:latin typeface="Montserrat Medium"/>
              <a:ea typeface="Montserrat Medium"/>
              <a:cs typeface="Montserrat Medium"/>
              <a:sym typeface="Montserrat Medium"/>
            </a:endParaRPr>
          </a:p>
        </p:txBody>
      </p:sp>
      <p:sp>
        <p:nvSpPr>
          <p:cNvPr id="137" name="Google Shape;137;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solidFill>
                  <a:schemeClr val="dk2"/>
                </a:solidFill>
              </a:rPr>
              <a:t>Mind map task</a:t>
            </a:r>
            <a:endParaRPr sz="5600">
              <a:solidFill>
                <a:schemeClr val="dk2"/>
              </a:solidFill>
            </a:endParaRPr>
          </a:p>
        </p:txBody>
      </p:sp>
      <p:sp>
        <p:nvSpPr>
          <p:cNvPr id="138" name="Google Shape;138;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2"/>
                </a:solidFill>
              </a:rPr>
              <a:t>‹#›</a:t>
            </a:fld>
            <a:endParaRPr>
              <a:solidFill>
                <a:schemeClr val="dk2"/>
              </a:solidFill>
            </a:endParaRPr>
          </a:p>
        </p:txBody>
      </p:sp>
      <p:sp>
        <p:nvSpPr>
          <p:cNvPr id="139" name="Google Shape;139;p20"/>
          <p:cNvSpPr txBox="1"/>
          <p:nvPr/>
        </p:nvSpPr>
        <p:spPr>
          <a:xfrm>
            <a:off x="936800" y="1582650"/>
            <a:ext cx="16866600" cy="6319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2000"/>
              </a:spcAft>
              <a:buNone/>
            </a:pPr>
            <a:r>
              <a:rPr lang="en-GB" sz="3500">
                <a:solidFill>
                  <a:schemeClr val="dk2"/>
                </a:solidFill>
                <a:latin typeface="Montserrat"/>
                <a:ea typeface="Montserrat"/>
                <a:cs typeface="Montserrat"/>
                <a:sym typeface="Montserrat"/>
              </a:rPr>
              <a:t>As you read the information, simply add any changes to the right part of your mind map.</a:t>
            </a:r>
            <a:endParaRPr sz="3500">
              <a:solidFill>
                <a:schemeClr val="dk2"/>
              </a:solidFill>
              <a:latin typeface="Montserrat"/>
              <a:ea typeface="Montserrat"/>
              <a:cs typeface="Montserrat"/>
              <a:sym typeface="Montserrat"/>
            </a:endParaRPr>
          </a:p>
        </p:txBody>
      </p:sp>
      <p:sp>
        <p:nvSpPr>
          <p:cNvPr id="140" name="Google Shape;140;p20"/>
          <p:cNvSpPr/>
          <p:nvPr/>
        </p:nvSpPr>
        <p:spPr>
          <a:xfrm>
            <a:off x="5921725" y="4918275"/>
            <a:ext cx="5645700" cy="21900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Impact of the Reformation</a:t>
            </a:r>
            <a:endParaRPr b="1" sz="3500">
              <a:solidFill>
                <a:schemeClr val="dk2"/>
              </a:solidFill>
              <a:latin typeface="Montserrat"/>
              <a:ea typeface="Montserrat"/>
              <a:cs typeface="Montserrat"/>
              <a:sym typeface="Montserrat"/>
            </a:endParaRPr>
          </a:p>
        </p:txBody>
      </p:sp>
      <p:sp>
        <p:nvSpPr>
          <p:cNvPr id="141" name="Google Shape;141;p20"/>
          <p:cNvSpPr/>
          <p:nvPr/>
        </p:nvSpPr>
        <p:spPr>
          <a:xfrm>
            <a:off x="4349650" y="3293325"/>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religious change</a:t>
            </a:r>
            <a:endParaRPr b="1" sz="3500">
              <a:solidFill>
                <a:schemeClr val="dk2"/>
              </a:solidFill>
              <a:latin typeface="Montserrat"/>
              <a:ea typeface="Montserrat"/>
              <a:cs typeface="Montserrat"/>
              <a:sym typeface="Montserrat"/>
            </a:endParaRPr>
          </a:p>
        </p:txBody>
      </p:sp>
      <p:sp>
        <p:nvSpPr>
          <p:cNvPr id="142" name="Google Shape;142;p20"/>
          <p:cNvSpPr/>
          <p:nvPr/>
        </p:nvSpPr>
        <p:spPr>
          <a:xfrm>
            <a:off x="9404425" y="3293325"/>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emotional change</a:t>
            </a:r>
            <a:endParaRPr b="1" sz="3500">
              <a:solidFill>
                <a:schemeClr val="dk2"/>
              </a:solidFill>
              <a:latin typeface="Montserrat"/>
              <a:ea typeface="Montserrat"/>
              <a:cs typeface="Montserrat"/>
              <a:sym typeface="Montserrat"/>
            </a:endParaRPr>
          </a:p>
        </p:txBody>
      </p:sp>
      <p:sp>
        <p:nvSpPr>
          <p:cNvPr id="143" name="Google Shape;143;p20"/>
          <p:cNvSpPr/>
          <p:nvPr/>
        </p:nvSpPr>
        <p:spPr>
          <a:xfrm>
            <a:off x="4252600" y="7368750"/>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economic change</a:t>
            </a:r>
            <a:endParaRPr b="1" sz="3500">
              <a:solidFill>
                <a:schemeClr val="dk2"/>
              </a:solidFill>
              <a:latin typeface="Montserrat"/>
              <a:ea typeface="Montserrat"/>
              <a:cs typeface="Montserrat"/>
              <a:sym typeface="Montserrat"/>
            </a:endParaRPr>
          </a:p>
        </p:txBody>
      </p:sp>
      <p:sp>
        <p:nvSpPr>
          <p:cNvPr id="144" name="Google Shape;144;p20"/>
          <p:cNvSpPr/>
          <p:nvPr/>
        </p:nvSpPr>
        <p:spPr>
          <a:xfrm>
            <a:off x="9516650" y="7368750"/>
            <a:ext cx="3725400" cy="1451700"/>
          </a:xfrm>
          <a:prstGeom prst="ellipse">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500">
                <a:solidFill>
                  <a:schemeClr val="dk2"/>
                </a:solidFill>
                <a:latin typeface="Montserrat"/>
                <a:ea typeface="Montserrat"/>
                <a:cs typeface="Montserrat"/>
                <a:sym typeface="Montserrat"/>
              </a:rPr>
              <a:t>social change</a:t>
            </a:r>
            <a:endParaRPr b="1" sz="3500">
              <a:solidFill>
                <a:schemeClr val="dk2"/>
              </a:solidFill>
              <a:latin typeface="Montserrat"/>
              <a:ea typeface="Montserrat"/>
              <a:cs typeface="Montserrat"/>
              <a:sym typeface="Montserrat"/>
            </a:endParaRPr>
          </a:p>
        </p:txBody>
      </p:sp>
      <p:sp>
        <p:nvSpPr>
          <p:cNvPr id="145" name="Google Shape;145;p20"/>
          <p:cNvSpPr txBox="1"/>
          <p:nvPr/>
        </p:nvSpPr>
        <p:spPr>
          <a:xfrm>
            <a:off x="1019550" y="3202500"/>
            <a:ext cx="3053700" cy="99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3200">
                <a:solidFill>
                  <a:schemeClr val="dk2"/>
                </a:solidFill>
                <a:latin typeface="Montserrat"/>
                <a:ea typeface="Montserrat"/>
                <a:cs typeface="Montserrat"/>
                <a:sym typeface="Montserrat"/>
              </a:rPr>
              <a:t>statues gone</a:t>
            </a:r>
            <a:endParaRPr sz="3200">
              <a:solidFill>
                <a:schemeClr val="dk2"/>
              </a:solidFill>
              <a:latin typeface="Montserrat"/>
              <a:ea typeface="Montserrat"/>
              <a:cs typeface="Montserrat"/>
              <a:sym typeface="Montserrat"/>
            </a:endParaRPr>
          </a:p>
        </p:txBody>
      </p:sp>
      <p:sp>
        <p:nvSpPr>
          <p:cNvPr id="146" name="Google Shape;146;p20"/>
          <p:cNvSpPr txBox="1"/>
          <p:nvPr/>
        </p:nvSpPr>
        <p:spPr>
          <a:xfrm>
            <a:off x="1046500" y="4390175"/>
            <a:ext cx="3053700" cy="99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3200">
                <a:solidFill>
                  <a:schemeClr val="dk2"/>
                </a:solidFill>
                <a:latin typeface="Montserrat"/>
                <a:ea typeface="Montserrat"/>
                <a:cs typeface="Montserrat"/>
                <a:sym typeface="Montserrat"/>
              </a:rPr>
              <a:t>rosary beads gone</a:t>
            </a:r>
            <a:endParaRPr sz="3200">
              <a:solidFill>
                <a:schemeClr val="dk2"/>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1"/>
          <p:cNvSpPr txBox="1"/>
          <p:nvPr>
            <p:ph type="title"/>
          </p:nvPr>
        </p:nvSpPr>
        <p:spPr>
          <a:xfrm>
            <a:off x="917950" y="1699750"/>
            <a:ext cx="271395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52" name="Google Shape;152;p21"/>
          <p:cNvSpPr txBox="1"/>
          <p:nvPr/>
        </p:nvSpPr>
        <p:spPr>
          <a:xfrm>
            <a:off x="806100" y="2741375"/>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ales: </a:t>
            </a:r>
            <a:r>
              <a:rPr lang="en-GB" sz="3600">
                <a:solidFill>
                  <a:schemeClr val="dk2"/>
                </a:solidFill>
                <a:latin typeface="Montserrat"/>
                <a:ea typeface="Montserrat"/>
                <a:cs typeface="Montserrat"/>
                <a:sym typeface="Montserrat"/>
              </a:rPr>
              <a:t>a village event, where people drank ale together</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crucifix: </a:t>
            </a:r>
            <a:r>
              <a:rPr lang="en-GB" sz="3600">
                <a:solidFill>
                  <a:schemeClr val="dk2"/>
                </a:solidFill>
                <a:latin typeface="Montserrat"/>
                <a:ea typeface="Montserrat"/>
                <a:cs typeface="Montserrat"/>
                <a:sym typeface="Montserrat"/>
              </a:rPr>
              <a:t>a cross with Jesus hanging on it</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rosary beads: </a:t>
            </a:r>
            <a:r>
              <a:rPr lang="en-GB" sz="3600">
                <a:solidFill>
                  <a:schemeClr val="dk2"/>
                </a:solidFill>
                <a:latin typeface="Montserrat"/>
                <a:ea typeface="Montserrat"/>
                <a:cs typeface="Montserrat"/>
                <a:sym typeface="Montserrat"/>
              </a:rPr>
              <a:t>a special necklace, which people could use to help them pray</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store: </a:t>
            </a:r>
            <a:r>
              <a:rPr lang="en-GB" sz="3600">
                <a:solidFill>
                  <a:schemeClr val="dk2"/>
                </a:solidFill>
                <a:latin typeface="Montserrat"/>
                <a:ea typeface="Montserrat"/>
                <a:cs typeface="Montserrat"/>
                <a:sym typeface="Montserrat"/>
              </a:rPr>
              <a:t>a pot of money, which was used to look after a saint’s statue </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vestments: </a:t>
            </a:r>
            <a:r>
              <a:rPr lang="en-GB" sz="3600">
                <a:solidFill>
                  <a:schemeClr val="dk2"/>
                </a:solidFill>
                <a:latin typeface="Montserrat"/>
                <a:ea typeface="Montserrat"/>
                <a:cs typeface="Montserrat"/>
                <a:sym typeface="Montserrat"/>
              </a:rPr>
              <a:t>special robes for Sir Christopher to wear during church services</a:t>
            </a:r>
            <a:endParaRPr b="1"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solidFill>
                <a:schemeClr val="dk2"/>
              </a:solidFill>
              <a:latin typeface="Montserrat"/>
              <a:ea typeface="Montserrat"/>
              <a:cs typeface="Montserrat"/>
              <a:sym typeface="Montserrat"/>
            </a:endParaRPr>
          </a:p>
        </p:txBody>
      </p:sp>
      <p:sp>
        <p:nvSpPr>
          <p:cNvPr id="153" name="Google Shape;153;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