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18d5d4d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18d5d4d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d6b952a86_0_5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d6b952a86_0_5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901944f97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901944f97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901944f98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901944f98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901944f98d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901944f98d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901944f98d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901944f98d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901944f981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901944f981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1" type="body"/>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600">
                <a:solidFill>
                  <a:schemeClr val="dk2"/>
                </a:solidFill>
              </a:rPr>
              <a:t>English</a:t>
            </a:r>
            <a:endParaRPr sz="3600">
              <a:solidFill>
                <a:schemeClr val="dk2"/>
              </a:solidFill>
            </a:endParaRPr>
          </a:p>
        </p:txBody>
      </p:sp>
      <p:sp>
        <p:nvSpPr>
          <p:cNvPr id="80" name="Google Shape;80;p14"/>
          <p:cNvSpPr txBox="1"/>
          <p:nvPr>
            <p:ph type="title"/>
          </p:nvPr>
        </p:nvSpPr>
        <p:spPr>
          <a:xfrm>
            <a:off x="917950" y="2876300"/>
            <a:ext cx="16452000" cy="3723000"/>
          </a:xfrm>
          <a:prstGeom prst="rect">
            <a:avLst/>
          </a:prstGeom>
        </p:spPr>
        <p:txBody>
          <a:bodyPr anchorCtr="0" anchor="t" bIns="0" lIns="0" spcFirstLastPara="1" rIns="0" wrap="square" tIns="0">
            <a:noAutofit/>
          </a:bodyPr>
          <a:lstStyle/>
          <a:p>
            <a:pPr indent="0" lvl="0" marL="0" rtl="0" algn="l">
              <a:lnSpc>
                <a:spcPct val="150000"/>
              </a:lnSpc>
              <a:spcBef>
                <a:spcPts val="0"/>
              </a:spcBef>
              <a:spcAft>
                <a:spcPts val="0"/>
              </a:spcAft>
              <a:buNone/>
            </a:pPr>
            <a:r>
              <a:rPr b="0" lang="en-GB" sz="6000">
                <a:solidFill>
                  <a:schemeClr val="dk2"/>
                </a:solidFill>
                <a:latin typeface="Montserrat SemiBold"/>
                <a:ea typeface="Montserrat SemiBold"/>
                <a:cs typeface="Montserrat SemiBold"/>
                <a:sym typeface="Montserrat SemiBold"/>
              </a:rPr>
              <a:t>LO: To summarise what we have read.</a:t>
            </a:r>
            <a:endParaRPr b="0" sz="60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rPr b="0" lang="en-GB">
                <a:solidFill>
                  <a:schemeClr val="dk2"/>
                </a:solidFill>
                <a:latin typeface="Montserrat SemiBold"/>
                <a:ea typeface="Montserrat SemiBold"/>
                <a:cs typeface="Montserrat SemiBold"/>
                <a:sym typeface="Montserrat SemiBold"/>
              </a:rPr>
              <a:t>Lesson 5 of 10</a:t>
            </a:r>
            <a:endParaRPr b="0" sz="6000">
              <a:solidFill>
                <a:schemeClr val="dk2"/>
              </a:solidFill>
              <a:latin typeface="Montserrat SemiBold"/>
              <a:ea typeface="Montserrat SemiBold"/>
              <a:cs typeface="Montserrat SemiBold"/>
              <a:sym typeface="Montserrat SemiBold"/>
            </a:endParaRPr>
          </a:p>
        </p:txBody>
      </p:sp>
      <p:sp>
        <p:nvSpPr>
          <p:cNvPr id="81" name="Google Shape;81;p14"/>
          <p:cNvSpPr txBox="1"/>
          <p:nvPr>
            <p:ph idx="2" type="body"/>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b="1" lang="en-GB" sz="2800">
                <a:solidFill>
                  <a:schemeClr val="dk2"/>
                </a:solidFill>
              </a:rPr>
              <a:t>Miss </a:t>
            </a:r>
            <a:r>
              <a:rPr b="1" lang="en-GB" sz="2800"/>
              <a:t>Barron</a:t>
            </a:r>
            <a:endParaRPr b="1" sz="2800">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7" name="Google Shape;87;p15"/>
          <p:cNvSpPr txBox="1"/>
          <p:nvPr/>
        </p:nvSpPr>
        <p:spPr>
          <a:xfrm>
            <a:off x="535800" y="4856000"/>
            <a:ext cx="17216400" cy="2763300"/>
          </a:xfrm>
          <a:prstGeom prst="rect">
            <a:avLst/>
          </a:prstGeom>
          <a:noFill/>
          <a:ln>
            <a:noFill/>
          </a:ln>
        </p:spPr>
        <p:txBody>
          <a:bodyPr anchorCtr="0" anchor="b" bIns="91425" lIns="91425" spcFirstLastPara="1" rIns="91425" wrap="square" tIns="91425">
            <a:noAutofit/>
          </a:bodyPr>
          <a:lstStyle/>
          <a:p>
            <a:pPr indent="0" lvl="0" marL="0" rtl="0" algn="l">
              <a:lnSpc>
                <a:spcPct val="150000"/>
              </a:lnSpc>
              <a:spcBef>
                <a:spcPts val="0"/>
              </a:spcBef>
              <a:spcAft>
                <a:spcPts val="0"/>
              </a:spcAft>
              <a:buNone/>
            </a:pPr>
            <a:r>
              <a:t/>
            </a:r>
            <a:endParaRPr sz="5400">
              <a:solidFill>
                <a:schemeClr val="dk2"/>
              </a:solidFill>
              <a:latin typeface="Montserrat"/>
              <a:ea typeface="Montserrat"/>
              <a:cs typeface="Montserrat"/>
              <a:sym typeface="Montserrat"/>
            </a:endParaRPr>
          </a:p>
        </p:txBody>
      </p:sp>
      <p:sp>
        <p:nvSpPr>
          <p:cNvPr id="88" name="Google Shape;88;p15"/>
          <p:cNvSpPr txBox="1"/>
          <p:nvPr/>
        </p:nvSpPr>
        <p:spPr>
          <a:xfrm>
            <a:off x="955250" y="3265975"/>
            <a:ext cx="16860600" cy="538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400" u="sng">
                <a:latin typeface="Montserrat"/>
                <a:ea typeface="Montserrat"/>
                <a:cs typeface="Montserrat"/>
                <a:sym typeface="Montserrat"/>
              </a:rPr>
              <a:t>How to Make Magic Socks</a:t>
            </a:r>
            <a:endParaRPr b="1" sz="4400" u="sng">
              <a:latin typeface="Montserrat"/>
              <a:ea typeface="Montserrat"/>
              <a:cs typeface="Montserrat"/>
              <a:sym typeface="Montserrat"/>
            </a:endParaRPr>
          </a:p>
          <a:p>
            <a:pPr indent="0" lvl="0" marL="0" rtl="0" algn="l">
              <a:spcBef>
                <a:spcPts val="0"/>
              </a:spcBef>
              <a:spcAft>
                <a:spcPts val="0"/>
              </a:spcAft>
              <a:buNone/>
            </a:pPr>
            <a:r>
              <a:t/>
            </a:r>
            <a:endParaRPr b="1" sz="4800" u="sng">
              <a:latin typeface="Montserrat"/>
              <a:ea typeface="Montserrat"/>
              <a:cs typeface="Montserrat"/>
              <a:sym typeface="Montserrat"/>
            </a:endParaRPr>
          </a:p>
          <a:p>
            <a:pPr indent="0" lvl="0" marL="0" rtl="0" algn="l">
              <a:lnSpc>
                <a:spcPct val="150000"/>
              </a:lnSpc>
              <a:spcBef>
                <a:spcPts val="0"/>
              </a:spcBef>
              <a:spcAft>
                <a:spcPts val="0"/>
              </a:spcAft>
              <a:buNone/>
            </a:pPr>
            <a:r>
              <a:rPr lang="en-GB" sz="4100">
                <a:latin typeface="Montserrat"/>
                <a:ea typeface="Montserrat"/>
                <a:cs typeface="Montserrat"/>
                <a:sym typeface="Montserrat"/>
              </a:rPr>
              <a:t>Hello. My name is Sidney Sock-a-lot and I love socks. I love making big socks and small socks, fluffy socks and smelly socks, stripy socks and bright socks. The very BEST socks to make are </a:t>
            </a:r>
            <a:r>
              <a:rPr b="1" i="1" lang="en-GB" sz="4100">
                <a:latin typeface="Montserrat"/>
                <a:ea typeface="Montserrat"/>
                <a:cs typeface="Montserrat"/>
                <a:sym typeface="Montserrat"/>
              </a:rPr>
              <a:t>magic</a:t>
            </a:r>
            <a:r>
              <a:rPr lang="en-GB" sz="4100">
                <a:latin typeface="Montserrat"/>
                <a:ea typeface="Montserrat"/>
                <a:cs typeface="Montserrat"/>
                <a:sym typeface="Montserrat"/>
              </a:rPr>
              <a:t> socks.</a:t>
            </a:r>
            <a:endParaRPr sz="4100">
              <a:latin typeface="Montserrat"/>
              <a:ea typeface="Montserrat"/>
              <a:cs typeface="Montserrat"/>
              <a:sym typeface="Montserrat"/>
            </a:endParaRPr>
          </a:p>
          <a:p>
            <a:pPr indent="0" lvl="0" marL="0" rtl="0" algn="l">
              <a:lnSpc>
                <a:spcPct val="150000"/>
              </a:lnSpc>
              <a:spcBef>
                <a:spcPts val="0"/>
              </a:spcBef>
              <a:spcAft>
                <a:spcPts val="0"/>
              </a:spcAft>
              <a:buNone/>
            </a:pPr>
            <a:r>
              <a:t/>
            </a:r>
            <a:endParaRPr sz="5200">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4" name="Google Shape;94;p16"/>
          <p:cNvSpPr txBox="1"/>
          <p:nvPr/>
        </p:nvSpPr>
        <p:spPr>
          <a:xfrm>
            <a:off x="535800" y="4856000"/>
            <a:ext cx="17216400" cy="2763300"/>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None/>
            </a:pPr>
            <a:r>
              <a:t/>
            </a:r>
            <a:endParaRPr sz="5400">
              <a:solidFill>
                <a:schemeClr val="dk2"/>
              </a:solidFill>
              <a:latin typeface="Montserrat"/>
              <a:ea typeface="Montserrat"/>
              <a:cs typeface="Montserrat"/>
              <a:sym typeface="Montserrat"/>
            </a:endParaRPr>
          </a:p>
        </p:txBody>
      </p:sp>
      <p:sp>
        <p:nvSpPr>
          <p:cNvPr id="95" name="Google Shape;95;p16"/>
          <p:cNvSpPr txBox="1"/>
          <p:nvPr/>
        </p:nvSpPr>
        <p:spPr>
          <a:xfrm>
            <a:off x="670975" y="3212675"/>
            <a:ext cx="16931700" cy="51525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t/>
            </a:r>
            <a:endParaRPr sz="5500">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p:txBody>
      </p:sp>
      <p:sp>
        <p:nvSpPr>
          <p:cNvPr id="96" name="Google Shape;96;p16"/>
          <p:cNvSpPr txBox="1"/>
          <p:nvPr/>
        </p:nvSpPr>
        <p:spPr>
          <a:xfrm>
            <a:off x="670975" y="2288800"/>
            <a:ext cx="16931700" cy="6183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GB" sz="4100">
                <a:latin typeface="Montserrat"/>
                <a:ea typeface="Montserrat"/>
                <a:cs typeface="Montserrat"/>
                <a:sym typeface="Montserrat"/>
              </a:rPr>
              <a:t>When you put them on, they give you any superpower you want. They can make you fly, they can give you superhuman strength and they can make you shapeshift which means you can change into anything you want. Today I am going to tell you how to make them. </a:t>
            </a:r>
            <a:endParaRPr sz="4100">
              <a:latin typeface="Montserrat"/>
              <a:ea typeface="Montserrat"/>
              <a:cs typeface="Montserrat"/>
              <a:sym typeface="Montserrat"/>
            </a:endParaRPr>
          </a:p>
          <a:p>
            <a:pPr indent="0" lvl="0" marL="0" rtl="0" algn="l">
              <a:lnSpc>
                <a:spcPct val="150000"/>
              </a:lnSpc>
              <a:spcBef>
                <a:spcPts val="0"/>
              </a:spcBef>
              <a:spcAft>
                <a:spcPts val="0"/>
              </a:spcAft>
              <a:buNone/>
            </a:pPr>
            <a:r>
              <a:t/>
            </a:r>
            <a:endParaRPr sz="5500">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2" name="Google Shape;102;p17"/>
          <p:cNvSpPr txBox="1"/>
          <p:nvPr/>
        </p:nvSpPr>
        <p:spPr>
          <a:xfrm>
            <a:off x="535800" y="4856000"/>
            <a:ext cx="17216400" cy="2763300"/>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None/>
            </a:pPr>
            <a:r>
              <a:t/>
            </a:r>
            <a:endParaRPr sz="5400">
              <a:solidFill>
                <a:schemeClr val="dk2"/>
              </a:solidFill>
              <a:latin typeface="Montserrat"/>
              <a:ea typeface="Montserrat"/>
              <a:cs typeface="Montserrat"/>
              <a:sym typeface="Montserrat"/>
            </a:endParaRPr>
          </a:p>
        </p:txBody>
      </p:sp>
      <p:sp>
        <p:nvSpPr>
          <p:cNvPr id="103" name="Google Shape;103;p17"/>
          <p:cNvSpPr txBox="1"/>
          <p:nvPr/>
        </p:nvSpPr>
        <p:spPr>
          <a:xfrm>
            <a:off x="670975" y="3212675"/>
            <a:ext cx="16931700" cy="51525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t/>
            </a:r>
            <a:endParaRPr sz="5500">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p:txBody>
      </p:sp>
      <p:sp>
        <p:nvSpPr>
          <p:cNvPr id="104" name="Google Shape;104;p17"/>
          <p:cNvSpPr txBox="1"/>
          <p:nvPr/>
        </p:nvSpPr>
        <p:spPr>
          <a:xfrm>
            <a:off x="670975" y="2288800"/>
            <a:ext cx="16931700" cy="618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200">
                <a:latin typeface="Montserrat"/>
                <a:ea typeface="Montserrat"/>
                <a:cs typeface="Montserrat"/>
                <a:sym typeface="Montserrat"/>
              </a:rPr>
              <a:t>You will need:</a:t>
            </a:r>
            <a:endParaRPr b="1" sz="4200">
              <a:latin typeface="Montserrat"/>
              <a:ea typeface="Montserrat"/>
              <a:cs typeface="Montserrat"/>
              <a:sym typeface="Montserrat"/>
            </a:endParaRPr>
          </a:p>
          <a:p>
            <a:pPr indent="0" lvl="0" marL="0" rtl="0" algn="l">
              <a:spcBef>
                <a:spcPts val="0"/>
              </a:spcBef>
              <a:spcAft>
                <a:spcPts val="0"/>
              </a:spcAft>
              <a:buNone/>
            </a:pPr>
            <a:r>
              <a:t/>
            </a:r>
            <a:endParaRPr sz="4200">
              <a:latin typeface="Montserrat"/>
              <a:ea typeface="Montserrat"/>
              <a:cs typeface="Montserrat"/>
              <a:sym typeface="Montserrat"/>
            </a:endParaRPr>
          </a:p>
          <a:p>
            <a:pPr indent="-495300" lvl="0" marL="457200" rtl="0" algn="l">
              <a:lnSpc>
                <a:spcPct val="115000"/>
              </a:lnSpc>
              <a:spcBef>
                <a:spcPts val="0"/>
              </a:spcBef>
              <a:spcAft>
                <a:spcPts val="0"/>
              </a:spcAft>
              <a:buSzPts val="4200"/>
              <a:buFont typeface="Montserrat"/>
              <a:buChar char="●"/>
            </a:pPr>
            <a:r>
              <a:rPr lang="en-GB" sz="4200">
                <a:latin typeface="Montserrat"/>
                <a:ea typeface="Montserrat"/>
                <a:cs typeface="Montserrat"/>
                <a:sym typeface="Montserrat"/>
              </a:rPr>
              <a:t>The nail of a witch boiled in a cauldron with chillies and limes.</a:t>
            </a:r>
            <a:endParaRPr sz="4200">
              <a:latin typeface="Montserrat"/>
              <a:ea typeface="Montserrat"/>
              <a:cs typeface="Montserrat"/>
              <a:sym typeface="Montserrat"/>
            </a:endParaRPr>
          </a:p>
          <a:p>
            <a:pPr indent="-495300" lvl="0" marL="457200" rtl="0" algn="l">
              <a:lnSpc>
                <a:spcPct val="115000"/>
              </a:lnSpc>
              <a:spcBef>
                <a:spcPts val="0"/>
              </a:spcBef>
              <a:spcAft>
                <a:spcPts val="0"/>
              </a:spcAft>
              <a:buSzPts val="4200"/>
              <a:buFont typeface="Montserrat"/>
              <a:buChar char="●"/>
            </a:pPr>
            <a:r>
              <a:rPr lang="en-GB" sz="4200">
                <a:latin typeface="Montserrat"/>
                <a:ea typeface="Montserrat"/>
                <a:cs typeface="Montserrat"/>
                <a:sym typeface="Montserrat"/>
              </a:rPr>
              <a:t>The ear wax of a mountain troll taken while he is sleeping.</a:t>
            </a:r>
            <a:endParaRPr sz="4200">
              <a:latin typeface="Montserrat"/>
              <a:ea typeface="Montserrat"/>
              <a:cs typeface="Montserrat"/>
              <a:sym typeface="Montserrat"/>
            </a:endParaRPr>
          </a:p>
          <a:p>
            <a:pPr indent="-495300" lvl="0" marL="457200" rtl="0" algn="l">
              <a:lnSpc>
                <a:spcPct val="115000"/>
              </a:lnSpc>
              <a:spcBef>
                <a:spcPts val="0"/>
              </a:spcBef>
              <a:spcAft>
                <a:spcPts val="0"/>
              </a:spcAft>
              <a:buSzPts val="4200"/>
              <a:buFont typeface="Montserrat"/>
              <a:buChar char="●"/>
            </a:pPr>
            <a:r>
              <a:rPr lang="en-GB" sz="4200">
                <a:latin typeface="Montserrat"/>
                <a:ea typeface="Montserrat"/>
                <a:cs typeface="Montserrat"/>
                <a:sym typeface="Montserrat"/>
              </a:rPr>
              <a:t>An empty jar of peanut butter.  </a:t>
            </a:r>
            <a:endParaRPr sz="4200">
              <a:latin typeface="Montserrat"/>
              <a:ea typeface="Montserrat"/>
              <a:cs typeface="Montserrat"/>
              <a:sym typeface="Montserrat"/>
            </a:endParaRPr>
          </a:p>
          <a:p>
            <a:pPr indent="0" lvl="0" marL="0" rtl="0" algn="l">
              <a:lnSpc>
                <a:spcPct val="150000"/>
              </a:lnSpc>
              <a:spcBef>
                <a:spcPts val="0"/>
              </a:spcBef>
              <a:spcAft>
                <a:spcPts val="0"/>
              </a:spcAft>
              <a:buNone/>
            </a:pPr>
            <a:r>
              <a:t/>
            </a:r>
            <a:endParaRPr sz="4100">
              <a:latin typeface="Montserrat"/>
              <a:ea typeface="Montserrat"/>
              <a:cs typeface="Montserrat"/>
              <a:sym typeface="Montserrat"/>
            </a:endParaRPr>
          </a:p>
          <a:p>
            <a:pPr indent="0" lvl="0" marL="0" rtl="0" algn="l">
              <a:lnSpc>
                <a:spcPct val="150000"/>
              </a:lnSpc>
              <a:spcBef>
                <a:spcPts val="0"/>
              </a:spcBef>
              <a:spcAft>
                <a:spcPts val="0"/>
              </a:spcAft>
              <a:buNone/>
            </a:pPr>
            <a:r>
              <a:t/>
            </a:r>
            <a:endParaRPr sz="5500">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0" name="Google Shape;110;p18"/>
          <p:cNvSpPr txBox="1"/>
          <p:nvPr/>
        </p:nvSpPr>
        <p:spPr>
          <a:xfrm>
            <a:off x="535800" y="4856000"/>
            <a:ext cx="17216400" cy="2763300"/>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None/>
            </a:pPr>
            <a:r>
              <a:t/>
            </a:r>
            <a:endParaRPr sz="5400">
              <a:solidFill>
                <a:schemeClr val="dk2"/>
              </a:solidFill>
              <a:latin typeface="Montserrat"/>
              <a:ea typeface="Montserrat"/>
              <a:cs typeface="Montserrat"/>
              <a:sym typeface="Montserrat"/>
            </a:endParaRPr>
          </a:p>
        </p:txBody>
      </p:sp>
      <p:sp>
        <p:nvSpPr>
          <p:cNvPr id="111" name="Google Shape;111;p18"/>
          <p:cNvSpPr txBox="1"/>
          <p:nvPr/>
        </p:nvSpPr>
        <p:spPr>
          <a:xfrm>
            <a:off x="670975" y="3212675"/>
            <a:ext cx="16931700" cy="51525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t/>
            </a:r>
            <a:endParaRPr sz="5500">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p:txBody>
      </p:sp>
      <p:sp>
        <p:nvSpPr>
          <p:cNvPr id="112" name="Google Shape;112;p18"/>
          <p:cNvSpPr txBox="1"/>
          <p:nvPr/>
        </p:nvSpPr>
        <p:spPr>
          <a:xfrm>
            <a:off x="670975" y="2288800"/>
            <a:ext cx="16931700" cy="618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200">
                <a:latin typeface="Montserrat"/>
                <a:ea typeface="Montserrat"/>
                <a:cs typeface="Montserrat"/>
                <a:sym typeface="Montserrat"/>
              </a:rPr>
              <a:t>What you do:</a:t>
            </a:r>
            <a:endParaRPr b="1" sz="4200">
              <a:latin typeface="Montserrat"/>
              <a:ea typeface="Montserrat"/>
              <a:cs typeface="Montserrat"/>
              <a:sym typeface="Montserrat"/>
            </a:endParaRPr>
          </a:p>
          <a:p>
            <a:pPr indent="0" lvl="0" marL="0" rtl="0" algn="l">
              <a:lnSpc>
                <a:spcPct val="115000"/>
              </a:lnSpc>
              <a:spcBef>
                <a:spcPts val="0"/>
              </a:spcBef>
              <a:spcAft>
                <a:spcPts val="0"/>
              </a:spcAft>
              <a:buNone/>
            </a:pPr>
            <a:r>
              <a:t/>
            </a:r>
            <a:endParaRPr b="1" sz="4200">
              <a:latin typeface="Montserrat"/>
              <a:ea typeface="Montserrat"/>
              <a:cs typeface="Montserrat"/>
              <a:sym typeface="Montserrat"/>
            </a:endParaRPr>
          </a:p>
          <a:p>
            <a:pPr indent="-476250" lvl="0" marL="457200" rtl="0" algn="l">
              <a:lnSpc>
                <a:spcPct val="150000"/>
              </a:lnSpc>
              <a:spcBef>
                <a:spcPts val="0"/>
              </a:spcBef>
              <a:spcAft>
                <a:spcPts val="0"/>
              </a:spcAft>
              <a:buSzPts val="3900"/>
              <a:buFont typeface="Montserrat"/>
              <a:buAutoNum type="arabicParenR"/>
            </a:pPr>
            <a:r>
              <a:rPr lang="en-GB" sz="3900">
                <a:latin typeface="Montserrat"/>
                <a:ea typeface="Montserrat"/>
                <a:cs typeface="Montserrat"/>
                <a:sym typeface="Montserrat"/>
              </a:rPr>
              <a:t>First, walk through the forest where the Wicked Witch lives. Stop outside a house with green smoke coming out of the chimney. Sneak in and take a nail from her bedside table. Boil it in the cauldron with chillies and limes. Then, leave as fast as you can.</a:t>
            </a:r>
            <a:endParaRPr sz="3900">
              <a:latin typeface="Montserrat"/>
              <a:ea typeface="Montserrat"/>
              <a:cs typeface="Montserrat"/>
              <a:sym typeface="Montserrat"/>
            </a:endParaRPr>
          </a:p>
          <a:p>
            <a:pPr indent="0" lvl="0" marL="0" rtl="0" algn="l">
              <a:lnSpc>
                <a:spcPct val="115000"/>
              </a:lnSpc>
              <a:spcBef>
                <a:spcPts val="0"/>
              </a:spcBef>
              <a:spcAft>
                <a:spcPts val="0"/>
              </a:spcAft>
              <a:buNone/>
            </a:pPr>
            <a:r>
              <a:t/>
            </a:r>
            <a:endParaRPr b="1" sz="4200">
              <a:latin typeface="Montserrat"/>
              <a:ea typeface="Montserrat"/>
              <a:cs typeface="Montserrat"/>
              <a:sym typeface="Montserrat"/>
            </a:endParaRPr>
          </a:p>
          <a:p>
            <a:pPr indent="0" lvl="0" marL="0" rtl="0" algn="l">
              <a:lnSpc>
                <a:spcPct val="150000"/>
              </a:lnSpc>
              <a:spcBef>
                <a:spcPts val="0"/>
              </a:spcBef>
              <a:spcAft>
                <a:spcPts val="0"/>
              </a:spcAft>
              <a:buNone/>
            </a:pPr>
            <a:r>
              <a:t/>
            </a:r>
            <a:endParaRPr sz="4100">
              <a:latin typeface="Montserrat"/>
              <a:ea typeface="Montserrat"/>
              <a:cs typeface="Montserrat"/>
              <a:sym typeface="Montserrat"/>
            </a:endParaRPr>
          </a:p>
          <a:p>
            <a:pPr indent="0" lvl="0" marL="0" rtl="0" algn="l">
              <a:lnSpc>
                <a:spcPct val="150000"/>
              </a:lnSpc>
              <a:spcBef>
                <a:spcPts val="0"/>
              </a:spcBef>
              <a:spcAft>
                <a:spcPts val="0"/>
              </a:spcAft>
              <a:buNone/>
            </a:pPr>
            <a:r>
              <a:t/>
            </a:r>
            <a:endParaRPr sz="5500">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8" name="Google Shape;118;p19"/>
          <p:cNvSpPr txBox="1"/>
          <p:nvPr/>
        </p:nvSpPr>
        <p:spPr>
          <a:xfrm>
            <a:off x="535800" y="4856000"/>
            <a:ext cx="17216400" cy="2763300"/>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None/>
            </a:pPr>
            <a:r>
              <a:t/>
            </a:r>
            <a:endParaRPr sz="5400">
              <a:solidFill>
                <a:schemeClr val="dk2"/>
              </a:solidFill>
              <a:latin typeface="Montserrat"/>
              <a:ea typeface="Montserrat"/>
              <a:cs typeface="Montserrat"/>
              <a:sym typeface="Montserrat"/>
            </a:endParaRPr>
          </a:p>
        </p:txBody>
      </p:sp>
      <p:sp>
        <p:nvSpPr>
          <p:cNvPr id="119" name="Google Shape;119;p19"/>
          <p:cNvSpPr txBox="1"/>
          <p:nvPr/>
        </p:nvSpPr>
        <p:spPr>
          <a:xfrm>
            <a:off x="670975" y="3212675"/>
            <a:ext cx="16931700" cy="51525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t/>
            </a:r>
            <a:endParaRPr sz="5500">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p:txBody>
      </p:sp>
      <p:sp>
        <p:nvSpPr>
          <p:cNvPr id="120" name="Google Shape;120;p19"/>
          <p:cNvSpPr txBox="1"/>
          <p:nvPr/>
        </p:nvSpPr>
        <p:spPr>
          <a:xfrm>
            <a:off x="670975" y="2288800"/>
            <a:ext cx="16931700" cy="618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200">
                <a:latin typeface="Montserrat"/>
                <a:ea typeface="Montserrat"/>
                <a:cs typeface="Montserrat"/>
                <a:sym typeface="Montserrat"/>
              </a:rPr>
              <a:t>What you do:</a:t>
            </a:r>
            <a:endParaRPr b="1" sz="4200">
              <a:latin typeface="Montserrat"/>
              <a:ea typeface="Montserrat"/>
              <a:cs typeface="Montserrat"/>
              <a:sym typeface="Montserrat"/>
            </a:endParaRPr>
          </a:p>
          <a:p>
            <a:pPr indent="0" lvl="0" marL="45720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lang="en-GB" sz="3600">
                <a:latin typeface="Montserrat"/>
                <a:ea typeface="Montserrat"/>
                <a:cs typeface="Montserrat"/>
                <a:sym typeface="Montserrat"/>
              </a:rPr>
              <a:t> 2) Trek up the mountain with a backpack and a spoon. You will know when you reach a mountain troll’s cave because it will smell strongly of cheese. Stand outside the cave and sing to it. This will put it to sleep. Then sneak in and use your spoon to scoop out its ear wax. Put it in your backpack and run away.</a:t>
            </a:r>
            <a:endParaRPr b="1" sz="4200">
              <a:latin typeface="Montserrat"/>
              <a:ea typeface="Montserrat"/>
              <a:cs typeface="Montserrat"/>
              <a:sym typeface="Montserrat"/>
            </a:endParaRPr>
          </a:p>
          <a:p>
            <a:pPr indent="0" lvl="0" marL="0" rtl="0" algn="l">
              <a:lnSpc>
                <a:spcPct val="115000"/>
              </a:lnSpc>
              <a:spcBef>
                <a:spcPts val="0"/>
              </a:spcBef>
              <a:spcAft>
                <a:spcPts val="0"/>
              </a:spcAft>
              <a:buNone/>
            </a:pPr>
            <a:r>
              <a:t/>
            </a:r>
            <a:endParaRPr b="1" sz="4200">
              <a:latin typeface="Montserrat"/>
              <a:ea typeface="Montserrat"/>
              <a:cs typeface="Montserrat"/>
              <a:sym typeface="Montserrat"/>
            </a:endParaRPr>
          </a:p>
          <a:p>
            <a:pPr indent="0" lvl="0" marL="0" rtl="0" algn="l">
              <a:lnSpc>
                <a:spcPct val="150000"/>
              </a:lnSpc>
              <a:spcBef>
                <a:spcPts val="0"/>
              </a:spcBef>
              <a:spcAft>
                <a:spcPts val="0"/>
              </a:spcAft>
              <a:buNone/>
            </a:pPr>
            <a:r>
              <a:t/>
            </a:r>
            <a:endParaRPr sz="4100">
              <a:latin typeface="Montserrat"/>
              <a:ea typeface="Montserrat"/>
              <a:cs typeface="Montserrat"/>
              <a:sym typeface="Montserrat"/>
            </a:endParaRPr>
          </a:p>
          <a:p>
            <a:pPr indent="0" lvl="0" marL="0" rtl="0" algn="l">
              <a:lnSpc>
                <a:spcPct val="150000"/>
              </a:lnSpc>
              <a:spcBef>
                <a:spcPts val="0"/>
              </a:spcBef>
              <a:spcAft>
                <a:spcPts val="0"/>
              </a:spcAft>
              <a:buNone/>
            </a:pPr>
            <a:r>
              <a:t/>
            </a:r>
            <a:endParaRPr sz="5500">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6" name="Google Shape;126;p20"/>
          <p:cNvSpPr txBox="1"/>
          <p:nvPr/>
        </p:nvSpPr>
        <p:spPr>
          <a:xfrm>
            <a:off x="535800" y="4856000"/>
            <a:ext cx="17216400" cy="2763300"/>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None/>
            </a:pPr>
            <a:r>
              <a:t/>
            </a:r>
            <a:endParaRPr sz="5400">
              <a:solidFill>
                <a:schemeClr val="dk2"/>
              </a:solidFill>
              <a:latin typeface="Montserrat"/>
              <a:ea typeface="Montserrat"/>
              <a:cs typeface="Montserrat"/>
              <a:sym typeface="Montserrat"/>
            </a:endParaRPr>
          </a:p>
        </p:txBody>
      </p:sp>
      <p:sp>
        <p:nvSpPr>
          <p:cNvPr id="127" name="Google Shape;127;p20"/>
          <p:cNvSpPr txBox="1"/>
          <p:nvPr/>
        </p:nvSpPr>
        <p:spPr>
          <a:xfrm>
            <a:off x="670975" y="3212675"/>
            <a:ext cx="16931700" cy="51525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t/>
            </a:r>
            <a:endParaRPr sz="5500">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p:txBody>
      </p:sp>
      <p:sp>
        <p:nvSpPr>
          <p:cNvPr id="128" name="Google Shape;128;p20"/>
          <p:cNvSpPr txBox="1"/>
          <p:nvPr/>
        </p:nvSpPr>
        <p:spPr>
          <a:xfrm>
            <a:off x="670975" y="743075"/>
            <a:ext cx="16931700" cy="618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200">
                <a:latin typeface="Montserrat"/>
                <a:ea typeface="Montserrat"/>
                <a:cs typeface="Montserrat"/>
                <a:sym typeface="Montserrat"/>
              </a:rPr>
              <a:t>What you need to do:</a:t>
            </a:r>
            <a:endParaRPr b="1" sz="4200">
              <a:latin typeface="Montserrat"/>
              <a:ea typeface="Montserrat"/>
              <a:cs typeface="Montserrat"/>
              <a:sym typeface="Montserrat"/>
            </a:endParaRPr>
          </a:p>
          <a:p>
            <a:pPr indent="0" lvl="0" marL="0" rtl="0" algn="l">
              <a:spcBef>
                <a:spcPts val="0"/>
              </a:spcBef>
              <a:spcAft>
                <a:spcPts val="0"/>
              </a:spcAft>
              <a:buNone/>
            </a:pPr>
            <a:r>
              <a:t/>
            </a:r>
            <a:endParaRPr b="1" sz="42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4100">
                <a:latin typeface="Montserrat"/>
                <a:ea typeface="Montserrat"/>
                <a:cs typeface="Montserrat"/>
                <a:sym typeface="Montserrat"/>
              </a:rPr>
              <a:t>3) After that, mix it altogether in an empty peanut butter jar.</a:t>
            </a:r>
            <a:endParaRPr sz="4100">
              <a:latin typeface="Montserrat"/>
              <a:ea typeface="Montserrat"/>
              <a:cs typeface="Montserrat"/>
              <a:sym typeface="Montserrat"/>
            </a:endParaRPr>
          </a:p>
          <a:p>
            <a:pPr indent="0" lvl="0" marL="0" rtl="0" algn="l">
              <a:spcBef>
                <a:spcPts val="0"/>
              </a:spcBef>
              <a:spcAft>
                <a:spcPts val="0"/>
              </a:spcAft>
              <a:buNone/>
            </a:pPr>
            <a:r>
              <a:rPr lang="en-GB" sz="4100">
                <a:latin typeface="Montserrat"/>
                <a:ea typeface="Montserrat"/>
                <a:cs typeface="Montserrat"/>
                <a:sym typeface="Montserrat"/>
              </a:rPr>
              <a:t>Stir it without stopping for five minutes. </a:t>
            </a:r>
            <a:endParaRPr sz="4100">
              <a:latin typeface="Montserrat"/>
              <a:ea typeface="Montserrat"/>
              <a:cs typeface="Montserrat"/>
              <a:sym typeface="Montserrat"/>
            </a:endParaRPr>
          </a:p>
          <a:p>
            <a:pPr indent="0" lvl="0" marL="0" rtl="0" algn="l">
              <a:spcBef>
                <a:spcPts val="0"/>
              </a:spcBef>
              <a:spcAft>
                <a:spcPts val="0"/>
              </a:spcAft>
              <a:buNone/>
            </a:pPr>
            <a:r>
              <a:t/>
            </a:r>
            <a:endParaRPr sz="4100">
              <a:latin typeface="Montserrat"/>
              <a:ea typeface="Montserrat"/>
              <a:cs typeface="Montserrat"/>
              <a:sym typeface="Montserrat"/>
            </a:endParaRPr>
          </a:p>
          <a:p>
            <a:pPr indent="0" lvl="0" marL="0" rtl="0" algn="l">
              <a:spcBef>
                <a:spcPts val="0"/>
              </a:spcBef>
              <a:spcAft>
                <a:spcPts val="0"/>
              </a:spcAft>
              <a:buNone/>
            </a:pPr>
            <a:r>
              <a:rPr b="1" lang="en-GB" sz="4100">
                <a:latin typeface="Montserrat"/>
                <a:ea typeface="Montserrat"/>
                <a:cs typeface="Montserrat"/>
                <a:sym typeface="Montserrat"/>
              </a:rPr>
              <a:t>A last reminder: </a:t>
            </a:r>
            <a:endParaRPr b="1" sz="4100">
              <a:latin typeface="Montserrat"/>
              <a:ea typeface="Montserrat"/>
              <a:cs typeface="Montserrat"/>
              <a:sym typeface="Montserrat"/>
            </a:endParaRPr>
          </a:p>
          <a:p>
            <a:pPr indent="0" lvl="0" marL="0" rtl="0" algn="l">
              <a:spcBef>
                <a:spcPts val="0"/>
              </a:spcBef>
              <a:spcAft>
                <a:spcPts val="0"/>
              </a:spcAft>
              <a:buNone/>
            </a:pPr>
            <a:r>
              <a:t/>
            </a:r>
            <a:endParaRPr sz="4100">
              <a:latin typeface="Montserrat"/>
              <a:ea typeface="Montserrat"/>
              <a:cs typeface="Montserrat"/>
              <a:sym typeface="Montserrat"/>
            </a:endParaRPr>
          </a:p>
          <a:p>
            <a:pPr indent="0" lvl="0" marL="0" rtl="0" algn="l">
              <a:spcBef>
                <a:spcPts val="0"/>
              </a:spcBef>
              <a:spcAft>
                <a:spcPts val="0"/>
              </a:spcAft>
              <a:buNone/>
            </a:pPr>
            <a:r>
              <a:rPr lang="en-GB" sz="4100">
                <a:latin typeface="Montserrat"/>
                <a:ea typeface="Montserrat"/>
                <a:cs typeface="Montserrat"/>
                <a:sym typeface="Montserrat"/>
              </a:rPr>
              <a:t>The magic socks will suddenly appear on your feet.</a:t>
            </a:r>
            <a:endParaRPr sz="4100">
              <a:latin typeface="Montserrat"/>
              <a:ea typeface="Montserrat"/>
              <a:cs typeface="Montserrat"/>
              <a:sym typeface="Montserrat"/>
            </a:endParaRPr>
          </a:p>
          <a:p>
            <a:pPr indent="0" lvl="0" marL="0" rtl="0" algn="l">
              <a:spcBef>
                <a:spcPts val="0"/>
              </a:spcBef>
              <a:spcAft>
                <a:spcPts val="0"/>
              </a:spcAft>
              <a:buNone/>
            </a:pPr>
            <a:r>
              <a:rPr lang="en-GB" sz="4100">
                <a:latin typeface="Montserrat"/>
                <a:ea typeface="Montserrat"/>
                <a:cs typeface="Montserrat"/>
                <a:sym typeface="Montserrat"/>
              </a:rPr>
              <a:t> </a:t>
            </a:r>
            <a:endParaRPr sz="4100">
              <a:latin typeface="Montserrat"/>
              <a:ea typeface="Montserrat"/>
              <a:cs typeface="Montserrat"/>
              <a:sym typeface="Montserrat"/>
            </a:endParaRPr>
          </a:p>
          <a:p>
            <a:pPr indent="0" lvl="0" marL="0" rtl="0" algn="l">
              <a:spcBef>
                <a:spcPts val="0"/>
              </a:spcBef>
              <a:spcAft>
                <a:spcPts val="0"/>
              </a:spcAft>
              <a:buNone/>
            </a:pPr>
            <a:r>
              <a:rPr lang="en-GB" sz="4100">
                <a:latin typeface="Montserrat"/>
                <a:ea typeface="Montserrat"/>
                <a:cs typeface="Montserrat"/>
                <a:sym typeface="Montserrat"/>
              </a:rPr>
              <a:t>They will make you look fantastic and when you wear them you will feel like you can do anything!</a:t>
            </a:r>
            <a:endParaRPr sz="4800">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p:txBody>
      </p:sp>
      <p:sp>
        <p:nvSpPr>
          <p:cNvPr id="129" name="Google Shape;129;p20"/>
          <p:cNvSpPr txBox="1"/>
          <p:nvPr/>
        </p:nvSpPr>
        <p:spPr>
          <a:xfrm>
            <a:off x="753450" y="8411775"/>
            <a:ext cx="13202400" cy="552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GB" sz="1600">
                <a:solidFill>
                  <a:srgbClr val="4B3241"/>
                </a:solidFill>
                <a:latin typeface="Montserrat"/>
                <a:ea typeface="Montserrat"/>
                <a:cs typeface="Montserrat"/>
                <a:sym typeface="Montserrat"/>
              </a:rPr>
              <a:t>© Storytelling Schools (2014) 147 Traditional Stories for Primary Children to Retell, by Chris Smith, courtesy of Hawthorn Press</a:t>
            </a:r>
            <a:endParaRPr sz="16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