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10287000" cx="18288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57A411E-977B-452A-984D-8FAFD6F34FAB}">
  <a:tblStyle styleId="{557A411E-977B-452A-984D-8FAFD6F34FA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cbc052b7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bcbc052b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cbc052b7a_0_12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bcbc052b7a_0_1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bcbc052b7a_0_1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bcbc052b7a_0_1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bcbc052b7a_0_1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bcbc052b7a_0_1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bcbc052b7a_0_1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bcbc052b7a_0_1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cbc052b7a_0_7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cbc052b7a_0_7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cbc052b7a_0_8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bcbc052b7a_0_8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cbc052b7a_0_8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bcbc052b7a_0_8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cbc052b7a_0_9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gbcbc052b7a_0_9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cbc052b7a_0_9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bcbc052b7a_0_9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cbc052b7a_0_1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cbc052b7a_0_1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bcbc052b7a_0_10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bcbc052b7a_0_1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Do we need to model an answer here? Or give some bullet points that may have included? Have started a draft for you!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bcbc052b7a_0_10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bcbc052b7a_0_10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</a:rPr>
              <a:t>Do we need to model an answer here? Or give some bullet points that may have included? Have started a draft for you!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0468C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  <a:defRPr b="0" i="1" sz="7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6" name="Google Shape;76;p13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2">
  <p:cSld name="TITLE_ONLY_1_3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4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7" name="Google Shape;87;p14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9" name="Google Shape;89;p14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idx="4294967295" type="ctrTitle"/>
          </p:nvPr>
        </p:nvSpPr>
        <p:spPr>
          <a:xfrm>
            <a:off x="917950" y="2012450"/>
            <a:ext cx="16452000" cy="41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How would I respond to an exam question about my active citizenship investigation? (Part </a:t>
            </a:r>
            <a:r>
              <a:rPr lang="en-GB">
                <a:solidFill>
                  <a:srgbClr val="4B3241"/>
                </a:solidFill>
              </a:rPr>
              <a:t>1/2</a:t>
            </a:r>
            <a:r>
              <a:rPr lang="en-GB">
                <a:solidFill>
                  <a:srgbClr val="4B3241"/>
                </a:solidFill>
              </a:rPr>
              <a:t>)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</p:txBody>
      </p:sp>
      <p:sp>
        <p:nvSpPr>
          <p:cNvPr id="96" name="Google Shape;96;p15"/>
          <p:cNvSpPr txBox="1"/>
          <p:nvPr>
            <p:ph idx="4294967295" type="subTitle"/>
          </p:nvPr>
        </p:nvSpPr>
        <p:spPr>
          <a:xfrm>
            <a:off x="917950" y="61350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Citizenship - practising what we have learnt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7" name="Google Shape;97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Mrs Baker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8" name="Google Shape;98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>
            <p:ph type="title"/>
          </p:nvPr>
        </p:nvSpPr>
        <p:spPr>
          <a:xfrm>
            <a:off x="0" y="372625"/>
            <a:ext cx="13320600" cy="13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Task 5 feedback - self assessment</a:t>
            </a:r>
            <a:endParaRPr/>
          </a:p>
        </p:txBody>
      </p:sp>
      <p:sp>
        <p:nvSpPr>
          <p:cNvPr id="177" name="Google Shape;177;p24"/>
          <p:cNvSpPr/>
          <p:nvPr/>
        </p:nvSpPr>
        <p:spPr>
          <a:xfrm>
            <a:off x="15122371" y="8317450"/>
            <a:ext cx="1576500" cy="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Pixabay </a:t>
            </a:r>
            <a:endParaRPr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78" name="Google Shape;178;p24"/>
          <p:cNvGraphicFramePr/>
          <p:nvPr/>
        </p:nvGraphicFramePr>
        <p:xfrm>
          <a:off x="243707" y="18045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{557A411E-977B-452A-984D-8FAFD6F34FAB}</a:tableStyleId>
              </a:tblPr>
              <a:tblGrid>
                <a:gridCol w="7409750"/>
                <a:gridCol w="1947425"/>
                <a:gridCol w="1772100"/>
              </a:tblGrid>
              <a:tr h="1147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Improving Alia’s answer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t/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t/>
                      </a:r>
                      <a:endParaRPr b="1" sz="2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t/>
                      </a:r>
                      <a:endParaRPr b="1" sz="2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63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 there good citizenship </a:t>
                      </a:r>
                      <a:r>
                        <a:rPr b="1" i="1" lang="en-GB" sz="3000" u="sng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key words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and </a:t>
                      </a:r>
                      <a:r>
                        <a:rPr b="1" i="1" lang="en-GB" sz="3000" u="sng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explanation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of the</a:t>
                      </a:r>
                      <a:r>
                        <a:rPr b="1" lang="en-GB" sz="3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b="1" i="1" lang="en-GB" sz="3000" u="sng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skills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? </a:t>
                      </a:r>
                      <a:endParaRPr b="1" sz="30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t/>
                      </a:r>
                      <a:endParaRPr b="1" sz="2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t/>
                      </a:r>
                      <a:endParaRPr sz="2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1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Arethere </a:t>
                      </a:r>
                      <a:r>
                        <a:rPr b="1" i="1" lang="en-GB" sz="3000" u="sng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examples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to support how the skills were developed? </a:t>
                      </a:r>
                      <a:endParaRPr b="1" sz="30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549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t/>
                      </a:r>
                      <a:endParaRPr b="1" sz="2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t/>
                      </a:r>
                      <a:endParaRPr sz="2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6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Are there suggestions of how things could be </a:t>
                      </a:r>
                      <a:r>
                        <a:rPr b="1" i="1" lang="en-GB" sz="3000" u="sng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improved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for next time? </a:t>
                      </a:r>
                      <a:endParaRPr b="1" sz="30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t/>
                      </a:r>
                      <a:endParaRPr b="1" sz="2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t/>
                      </a:r>
                      <a:endParaRPr sz="2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15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 there clear </a:t>
                      </a:r>
                      <a:r>
                        <a:rPr b="1" i="1" lang="en-GB" sz="3000" u="sng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evaluation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of how well things went with </a:t>
                      </a:r>
                      <a:r>
                        <a:rPr b="1" i="1" lang="en-GB" sz="3000" u="sng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evidence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? 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15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Is there a clear conclusion that </a:t>
                      </a:r>
                      <a:r>
                        <a:rPr b="1" i="1" lang="en-GB" sz="3000" u="sng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answers</a:t>
                      </a: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the question? 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50" marB="45750" marR="91475" marL="9147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79" name="Google Shape;17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8339" y="1932451"/>
            <a:ext cx="942442" cy="815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58870" y="1945240"/>
            <a:ext cx="941188" cy="83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44625" y="1969563"/>
            <a:ext cx="4354250" cy="6347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/>
          <p:nvPr>
            <p:ph type="title"/>
          </p:nvPr>
        </p:nvSpPr>
        <p:spPr>
          <a:xfrm>
            <a:off x="917950" y="890050"/>
            <a:ext cx="116001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Practice questions in the style of AQA </a:t>
            </a:r>
            <a:endParaRPr/>
          </a:p>
        </p:txBody>
      </p:sp>
      <p:sp>
        <p:nvSpPr>
          <p:cNvPr id="187" name="Google Shape;187;p25"/>
          <p:cNvSpPr txBox="1"/>
          <p:nvPr>
            <p:ph idx="1" type="body"/>
          </p:nvPr>
        </p:nvSpPr>
        <p:spPr>
          <a:xfrm>
            <a:off x="917950" y="1834300"/>
            <a:ext cx="7902000" cy="700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000"/>
              <a:t>Explain two ways in which you demonstrated using teamwork in your active citizenship project. (4 marks) 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highlight>
                  <a:schemeClr val="lt1"/>
                </a:highlight>
              </a:rPr>
              <a:t>Summarise the secondary evidence you gathered at the research stage. (2 marks)</a:t>
            </a:r>
            <a:endParaRPr sz="30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000">
                <a:highlight>
                  <a:schemeClr val="lt1"/>
                </a:highlight>
              </a:rPr>
              <a:t>Evaluate its usefulness in relation to your issue /question. (4 marks)</a:t>
            </a:r>
            <a:endParaRPr sz="30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000"/>
              <a:t>Explain one feature of your planning process (2 marks)</a:t>
            </a:r>
            <a:endParaRPr sz="30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5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2500"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500"/>
          </a:p>
        </p:txBody>
      </p:sp>
      <p:sp>
        <p:nvSpPr>
          <p:cNvPr id="188" name="Google Shape;188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9" name="Google Shape;189;p25"/>
          <p:cNvSpPr txBox="1"/>
          <p:nvPr>
            <p:ph idx="2" type="body"/>
          </p:nvPr>
        </p:nvSpPr>
        <p:spPr>
          <a:xfrm>
            <a:off x="9467950" y="2199450"/>
            <a:ext cx="7902000" cy="66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Evaluate to what extent the planning of your investigation was useful in making your investigation a success (6 marks)</a:t>
            </a:r>
            <a:endParaRPr sz="30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/>
          <p:nvPr>
            <p:ph type="title"/>
          </p:nvPr>
        </p:nvSpPr>
        <p:spPr>
          <a:xfrm>
            <a:off x="917950" y="890050"/>
            <a:ext cx="128643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Practice questions in the style of Edexcel </a:t>
            </a:r>
            <a:endParaRPr/>
          </a:p>
        </p:txBody>
      </p:sp>
      <p:sp>
        <p:nvSpPr>
          <p:cNvPr id="195" name="Google Shape;195;p26"/>
          <p:cNvSpPr txBox="1"/>
          <p:nvPr>
            <p:ph idx="1" type="body"/>
          </p:nvPr>
        </p:nvSpPr>
        <p:spPr>
          <a:xfrm>
            <a:off x="917950" y="2199450"/>
            <a:ext cx="7902000" cy="66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Give two methods you used to plan your citizenship action project (2 marks )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Explain two reasons why using an action plan was important in making your  citizenship action project successful. (4 marks)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7" name="Google Shape;197;p26"/>
          <p:cNvSpPr txBox="1"/>
          <p:nvPr>
            <p:ph idx="2" type="body"/>
          </p:nvPr>
        </p:nvSpPr>
        <p:spPr>
          <a:xfrm>
            <a:off x="9467950" y="2199500"/>
            <a:ext cx="7902000" cy="66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Explain </a:t>
            </a:r>
            <a:r>
              <a:rPr b="1" lang="en-GB" sz="3000"/>
              <a:t>two </a:t>
            </a:r>
            <a:r>
              <a:rPr lang="en-GB" sz="3000"/>
              <a:t>examples of when you undertook primary research in your citizenship action project. (4 marks) </a:t>
            </a:r>
            <a:endParaRPr sz="30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>
            <p:ph type="title"/>
          </p:nvPr>
        </p:nvSpPr>
        <p:spPr>
          <a:xfrm>
            <a:off x="917950" y="890050"/>
            <a:ext cx="128643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Practice questions in the style of OCR </a:t>
            </a:r>
            <a:endParaRPr/>
          </a:p>
        </p:txBody>
      </p:sp>
      <p:sp>
        <p:nvSpPr>
          <p:cNvPr id="203" name="Google Shape;203;p27"/>
          <p:cNvSpPr txBox="1"/>
          <p:nvPr>
            <p:ph idx="1" type="body"/>
          </p:nvPr>
        </p:nvSpPr>
        <p:spPr>
          <a:xfrm>
            <a:off x="917950" y="2199450"/>
            <a:ext cx="7902000" cy="66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Using your own experience of taking citizenship action, evaluate the research for  your citizenship action.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Your response should: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●"/>
            </a:pPr>
            <a:r>
              <a:rPr lang="en-GB" sz="2800"/>
              <a:t>Explain why careful research is important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●"/>
            </a:pPr>
            <a:r>
              <a:rPr lang="en-GB" sz="2800"/>
              <a:t>Describe your research	</a:t>
            </a:r>
            <a:endParaRPr sz="2800"/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●"/>
            </a:pPr>
            <a:r>
              <a:rPr lang="en-GB" sz="2800"/>
              <a:t>Evaluate how your research could have been improved or extended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You can refer to citizenship actions in use across our whole course and other citizenship actions in your school.</a:t>
            </a:r>
            <a:endParaRPr/>
          </a:p>
        </p:txBody>
      </p:sp>
      <p:sp>
        <p:nvSpPr>
          <p:cNvPr id="204" name="Google Shape;204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5" name="Google Shape;205;p27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917950" y="383050"/>
            <a:ext cx="16940400" cy="101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900">
                <a:solidFill>
                  <a:srgbClr val="434343"/>
                </a:solidFill>
              </a:rPr>
              <a:t>Using BUG</a:t>
            </a:r>
            <a:r>
              <a:rPr lang="en-GB" sz="4900"/>
              <a:t> </a:t>
            </a:r>
            <a:r>
              <a:rPr lang="en-GB" sz="4700">
                <a:solidFill>
                  <a:srgbClr val="434343"/>
                </a:solidFill>
              </a:rPr>
              <a:t>to analyse an essay question</a:t>
            </a:r>
            <a:r>
              <a:rPr lang="en-GB" sz="4700">
                <a:solidFill>
                  <a:schemeClr val="lt1"/>
                </a:solidFill>
              </a:rPr>
              <a:t> exam question</a:t>
            </a:r>
            <a:r>
              <a:rPr lang="en-GB" sz="4900"/>
              <a:t> </a:t>
            </a:r>
            <a:endParaRPr sz="4900"/>
          </a:p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1937200" y="1907375"/>
            <a:ext cx="10478400" cy="296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5"/>
                </a:solidFill>
              </a:rPr>
              <a:t>B</a:t>
            </a:r>
            <a:r>
              <a:rPr b="1" lang="en-GB" sz="3700">
                <a:solidFill>
                  <a:srgbClr val="434343"/>
                </a:solidFill>
              </a:rPr>
              <a:t>ox around the command word/s</a:t>
            </a:r>
            <a:endParaRPr b="1" sz="37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4"/>
                </a:solidFill>
              </a:rPr>
              <a:t>U</a:t>
            </a:r>
            <a:r>
              <a:rPr b="1" lang="en-GB" sz="3700">
                <a:solidFill>
                  <a:srgbClr val="434343"/>
                </a:solidFill>
              </a:rPr>
              <a:t>nderline key words/phrases</a:t>
            </a:r>
            <a:endParaRPr b="1" sz="37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4400">
                <a:solidFill>
                  <a:schemeClr val="accent6"/>
                </a:solidFill>
              </a:rPr>
              <a:t>G</a:t>
            </a:r>
            <a:r>
              <a:rPr b="1" lang="en-GB" sz="3700">
                <a:solidFill>
                  <a:srgbClr val="434343"/>
                </a:solidFill>
              </a:rPr>
              <a:t>lance back at the question regularly</a:t>
            </a:r>
            <a:endParaRPr b="1" sz="3700">
              <a:solidFill>
                <a:srgbClr val="434343"/>
              </a:solidFill>
            </a:endParaRPr>
          </a:p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16"/>
          <p:cNvSpPr txBox="1"/>
          <p:nvPr/>
        </p:nvSpPr>
        <p:spPr>
          <a:xfrm>
            <a:off x="1334450" y="9265350"/>
            <a:ext cx="79020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Image: Oak National Academy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87177" y="4423634"/>
            <a:ext cx="3132198" cy="4414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3" name="Google Shape;113;p17"/>
          <p:cNvSpPr txBox="1"/>
          <p:nvPr>
            <p:ph type="title"/>
          </p:nvPr>
        </p:nvSpPr>
        <p:spPr>
          <a:xfrm>
            <a:off x="917950" y="890050"/>
            <a:ext cx="17370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Essay structure reminders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15" name="Google Shape;115;p17"/>
          <p:cNvGraphicFramePr/>
          <p:nvPr/>
        </p:nvGraphicFramePr>
        <p:xfrm>
          <a:off x="1132780" y="311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{557A411E-977B-452A-984D-8FAFD6F34FAB}</a:tableStyleId>
              </a:tblPr>
              <a:tblGrid>
                <a:gridCol w="5201775"/>
              </a:tblGrid>
              <a:tr h="94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Introduction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34575">
                <a:tc>
                  <a:txBody>
                    <a:bodyPr/>
                    <a:lstStyle/>
                    <a:p>
                      <a:pPr indent="-412750" lvl="0" marL="80168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8101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300"/>
                        <a:buFont typeface="Montserrat"/>
                        <a:buChar char="●"/>
                      </a:pPr>
                      <a:r>
                        <a:rPr b="0" i="0" lang="en-GB" sz="33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Set the scene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  <a:p>
                      <a:pPr indent="-48101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300"/>
                        <a:buFont typeface="Montserrat"/>
                        <a:buChar char="●"/>
                      </a:pPr>
                      <a:r>
                        <a:rPr b="0" i="0" lang="en-GB" sz="33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‘For’ viewpoint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  <a:p>
                      <a:pPr indent="-48101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300"/>
                        <a:buFont typeface="Montserrat"/>
                        <a:buChar char="●"/>
                      </a:pPr>
                      <a:r>
                        <a:rPr b="0" i="0" lang="en-GB" sz="33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‘Against’ viewpoint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  <a:p>
                      <a:pPr indent="-279400" lvl="0" marL="801687" marR="0" rtl="0" algn="l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0" sz="33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6" name="Google Shape;116;p17"/>
          <p:cNvGraphicFramePr/>
          <p:nvPr/>
        </p:nvGraphicFramePr>
        <p:xfrm>
          <a:off x="6543109" y="311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{557A411E-977B-452A-984D-8FAFD6F34FAB}</a:tableStyleId>
              </a:tblPr>
              <a:tblGrid>
                <a:gridCol w="5201775"/>
              </a:tblGrid>
              <a:tr h="94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Arguments for/against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34575">
                <a:tc>
                  <a:txBody>
                    <a:bodyPr/>
                    <a:lstStyle/>
                    <a:p>
                      <a:pPr indent="-412750" lvl="0" marL="80168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8101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300"/>
                        <a:buFont typeface="Montserrat"/>
                        <a:buChar char="●"/>
                      </a:pPr>
                      <a:r>
                        <a:rPr b="0" i="0" lang="en-GB" sz="33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Point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  <a:p>
                      <a:pPr indent="-48101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300"/>
                        <a:buFont typeface="Montserrat"/>
                        <a:buChar char="●"/>
                      </a:pPr>
                      <a:r>
                        <a:rPr b="0" i="0" lang="en-GB" sz="33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Evidence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  <a:p>
                      <a:pPr indent="-48101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300"/>
                        <a:buFont typeface="Montserrat"/>
                        <a:buChar char="●"/>
                      </a:pPr>
                      <a:r>
                        <a:rPr b="0" i="0" lang="en-GB" sz="33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Explain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  <a:p>
                      <a:pPr indent="-279400" lvl="0" marL="801687" marR="0" rtl="0" algn="l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0" sz="33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7" name="Google Shape;117;p17"/>
          <p:cNvGraphicFramePr/>
          <p:nvPr/>
        </p:nvGraphicFramePr>
        <p:xfrm>
          <a:off x="11953438" y="3116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{557A411E-977B-452A-984D-8FAFD6F34FAB}</a:tableStyleId>
              </a:tblPr>
              <a:tblGrid>
                <a:gridCol w="5201775"/>
              </a:tblGrid>
              <a:tr h="94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3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Conclusion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834575">
                <a:tc>
                  <a:txBody>
                    <a:bodyPr/>
                    <a:lstStyle/>
                    <a:p>
                      <a:pPr indent="-412750" lvl="0" marL="80168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8101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300"/>
                        <a:buFont typeface="Montserrat"/>
                        <a:buChar char="●"/>
                      </a:pPr>
                      <a:r>
                        <a:rPr b="0" i="0" lang="en-GB" sz="33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Opening statement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  <a:p>
                      <a:pPr indent="-48101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300"/>
                        <a:buFont typeface="Montserrat"/>
                        <a:buChar char="●"/>
                      </a:pPr>
                      <a:r>
                        <a:rPr b="0" i="0" lang="en-GB" sz="33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Evaluate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  <a:p>
                      <a:pPr indent="-48101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300"/>
                        <a:buFont typeface="Montserrat"/>
                        <a:buChar char="●"/>
                      </a:pPr>
                      <a:r>
                        <a:rPr b="0" i="0" lang="en-GB" sz="33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Decide</a:t>
                      </a:r>
                      <a:endParaRPr sz="1900">
                        <a:solidFill>
                          <a:schemeClr val="dk2"/>
                        </a:solidFill>
                      </a:endParaRPr>
                    </a:p>
                    <a:p>
                      <a:pPr indent="-279400" lvl="0" marL="801687" marR="0" rtl="0" algn="l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0" sz="33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3" name="Google Shape;123;p18"/>
          <p:cNvSpPr txBox="1"/>
          <p:nvPr>
            <p:ph type="title"/>
          </p:nvPr>
        </p:nvSpPr>
        <p:spPr>
          <a:xfrm>
            <a:off x="936800" y="421675"/>
            <a:ext cx="17370000" cy="11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Essay sentence starters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4" name="Google Shape;124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5" name="Google Shape;125;p18"/>
          <p:cNvGraphicFramePr/>
          <p:nvPr/>
        </p:nvGraphicFramePr>
        <p:xfrm>
          <a:off x="1132805" y="1760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{557A411E-977B-452A-984D-8FAFD6F34FAB}</a:tableStyleId>
              </a:tblPr>
              <a:tblGrid>
                <a:gridCol w="5201775"/>
              </a:tblGrid>
              <a:tr h="94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Opposition – ‘but’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99800">
                <a:tc>
                  <a:txBody>
                    <a:bodyPr/>
                    <a:lstStyle/>
                    <a:p>
                      <a:pPr indent="-412750" lvl="0" marL="80168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0" sz="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However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Instead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Although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contrast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Whereas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Nevertheless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 the other hand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 people do not believe</a:t>
                      </a:r>
                      <a:endParaRPr b="0" sz="30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6" name="Google Shape;126;p18"/>
          <p:cNvGraphicFramePr/>
          <p:nvPr/>
        </p:nvGraphicFramePr>
        <p:xfrm>
          <a:off x="6549391" y="1760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{557A411E-977B-452A-984D-8FAFD6F34FAB}</a:tableStyleId>
              </a:tblPr>
              <a:tblGrid>
                <a:gridCol w="5201775"/>
              </a:tblGrid>
              <a:tr h="94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Reinforcing – ‘and’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299800">
                <a:tc>
                  <a:txBody>
                    <a:bodyPr/>
                    <a:lstStyle/>
                    <a:p>
                      <a:pPr indent="-412750" lvl="0" marL="80168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0" sz="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Furthermore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addition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Also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Besides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Moreover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One reason is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further point is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Many people believe that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27" name="Google Shape;127;p18"/>
          <p:cNvGraphicFramePr/>
          <p:nvPr/>
        </p:nvGraphicFramePr>
        <p:xfrm>
          <a:off x="11966002" y="17609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{557A411E-977B-452A-984D-8FAFD6F34FAB}</a:tableStyleId>
              </a:tblPr>
              <a:tblGrid>
                <a:gridCol w="5201775"/>
              </a:tblGrid>
              <a:tr h="92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Explaining – ‘so’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79875">
                <a:tc>
                  <a:txBody>
                    <a:bodyPr/>
                    <a:lstStyle/>
                    <a:p>
                      <a:pPr indent="-412750" lvl="0" marL="80168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700"/>
                        <a:buFont typeface="Arial"/>
                        <a:buNone/>
                      </a:pPr>
                      <a:r>
                        <a:t/>
                      </a:r>
                      <a:endParaRPr b="0" sz="9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 example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 instance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other words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turn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First of all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Finally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conclusion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-461962" lvl="0" marL="625475" marR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3000"/>
                        <a:buFont typeface="Montserrat"/>
                        <a:buChar char="●"/>
                      </a:pPr>
                      <a:r>
                        <a:rPr b="0" i="0" lang="en-GB" sz="30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 is clear that</a:t>
                      </a:r>
                      <a:endParaRPr sz="1600">
                        <a:solidFill>
                          <a:schemeClr val="dk2"/>
                        </a:solidFill>
                      </a:endParaRPr>
                    </a:p>
                    <a:p>
                      <a:pPr indent="0" lvl="0" marL="522287" marR="0" rtl="0" algn="l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0" sz="30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917950" y="2073050"/>
            <a:ext cx="16452000" cy="6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66040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 sz="3600"/>
              <a:t>Introduction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 sz="3600"/>
              <a:t>2 arguments agreeing with statement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 sz="3600"/>
              <a:t>2 arguments disagreeing with statement</a:t>
            </a:r>
            <a:endParaRPr/>
          </a:p>
          <a:p>
            <a:pPr indent="-66040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 sz="3600"/>
              <a:t>Conclusion</a:t>
            </a:r>
            <a:endParaRPr/>
          </a:p>
        </p:txBody>
      </p:sp>
      <p:sp>
        <p:nvSpPr>
          <p:cNvPr id="134" name="Google Shape;134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Structuring an essay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1244700" y="9255500"/>
            <a:ext cx="79020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Image from Oak National Academy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2" name="Google Shape;142;p20"/>
          <p:cNvSpPr txBox="1"/>
          <p:nvPr>
            <p:ph idx="1" type="body"/>
          </p:nvPr>
        </p:nvSpPr>
        <p:spPr>
          <a:xfrm>
            <a:off x="917950" y="2073050"/>
            <a:ext cx="16452000" cy="6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73025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300"/>
              <a:buChar char="●"/>
            </a:pPr>
            <a:r>
              <a:rPr lang="en-GB" sz="4700"/>
              <a:t>Point</a:t>
            </a:r>
            <a:endParaRPr sz="4300"/>
          </a:p>
          <a:p>
            <a:pPr indent="-73025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300"/>
              <a:buChar char="●"/>
            </a:pPr>
            <a:r>
              <a:rPr lang="en-GB" sz="4700"/>
              <a:t>Evidence</a:t>
            </a:r>
            <a:endParaRPr sz="4300"/>
          </a:p>
          <a:p>
            <a:pPr indent="-730250" lvl="0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300"/>
              <a:buChar char="●"/>
            </a:pPr>
            <a:r>
              <a:rPr lang="en-GB" sz="4700"/>
              <a:t>Explain</a:t>
            </a:r>
            <a:endParaRPr sz="4300"/>
          </a:p>
        </p:txBody>
      </p:sp>
      <p:sp>
        <p:nvSpPr>
          <p:cNvPr id="143" name="Google Shape;143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Writing an argument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1244700" y="9255500"/>
            <a:ext cx="79020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GB" sz="19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Image from Oak National Academy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</a:rPr>
              <a:t>Task 8: using this question and Alia’s answer, write an perfect repsonse.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/>
              <a:t>Think about your role in your citizenship action project. Evaluate how successful you were individually and  how successful your project was.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accent5"/>
                </a:solidFill>
              </a:rPr>
              <a:t>B</a:t>
            </a:r>
            <a:r>
              <a:rPr b="1" lang="en-GB" sz="3700"/>
              <a:t>ox around the command word/s</a:t>
            </a:r>
            <a:endParaRPr b="1" sz="37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4400">
                <a:solidFill>
                  <a:schemeClr val="accent4"/>
                </a:solidFill>
              </a:rPr>
              <a:t>U</a:t>
            </a:r>
            <a:r>
              <a:rPr b="1" lang="en-GB" sz="3700"/>
              <a:t>nderline key words/phrases</a:t>
            </a:r>
            <a:endParaRPr/>
          </a:p>
        </p:txBody>
      </p:sp>
      <p:sp>
        <p:nvSpPr>
          <p:cNvPr id="152" name="Google Shape;152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p21"/>
          <p:cNvSpPr/>
          <p:nvPr/>
        </p:nvSpPr>
        <p:spPr>
          <a:xfrm>
            <a:off x="842800" y="3272000"/>
            <a:ext cx="1338600" cy="5700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1"/>
          <p:cNvSpPr/>
          <p:nvPr/>
        </p:nvSpPr>
        <p:spPr>
          <a:xfrm>
            <a:off x="12146075" y="3420750"/>
            <a:ext cx="1809600" cy="570000"/>
          </a:xfrm>
          <a:prstGeom prst="rect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5" name="Google Shape;155;p21"/>
          <p:cNvCxnSpPr/>
          <p:nvPr/>
        </p:nvCxnSpPr>
        <p:spPr>
          <a:xfrm>
            <a:off x="3519900" y="3916500"/>
            <a:ext cx="1809600" cy="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21"/>
          <p:cNvCxnSpPr/>
          <p:nvPr/>
        </p:nvCxnSpPr>
        <p:spPr>
          <a:xfrm>
            <a:off x="2974550" y="4560975"/>
            <a:ext cx="21813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21"/>
          <p:cNvCxnSpPr/>
          <p:nvPr/>
        </p:nvCxnSpPr>
        <p:spPr>
          <a:xfrm>
            <a:off x="7337225" y="4511400"/>
            <a:ext cx="2106900" cy="24900"/>
          </a:xfrm>
          <a:prstGeom prst="straightConnector1">
            <a:avLst/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title"/>
          </p:nvPr>
        </p:nvSpPr>
        <p:spPr>
          <a:xfrm>
            <a:off x="614075" y="2951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Task: evaluating your role - example from Alia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917950" y="2495300"/>
            <a:ext cx="7902000" cy="949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/>
              <a:t>Our active citizenship project aimed to teach younger students about the problem of homelessness in our local community. In my response, I will explain my role in the team and what I did to improve our impact, and I will set out how we went about this.</a:t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800"/>
              <a:t>My role in the team was to organise a survey with as many Key Stage 3 pupils at our school as possible. We asked them questions including what the effects of homlessness are, why they think people become homeless and would they tell a friend or family member about the issue.</a:t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2"/>
          <p:cNvSpPr txBox="1"/>
          <p:nvPr>
            <p:ph idx="2" type="body"/>
          </p:nvPr>
        </p:nvSpPr>
        <p:spPr>
          <a:xfrm>
            <a:off x="9467950" y="2495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/>
              <a:t>Our project was really successful. We actually received 109 responses which is 9 more than our target of 100. This is because we planned a strategy to get responses. We asked the Key Stage 3 form tutors if we could speak to pupils about our project in form time as well as sharing the social media slide.  We made a short presentation highlighting the key facts about homeless people including the difference between rough sleepers and other forms of homelessness. We then invited pupils to complete our short survey. </a:t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3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614075" y="2951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Task: evaluating your role - example from Alia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917575" y="2346575"/>
            <a:ext cx="7902000" cy="949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800"/>
              <a:t>Overall, our survey showed 80% of pupils agreed with us that the issue of homelessnes is a priority in our local community, and that they would raise awareness of the problem with a friend or family member. This exceeded our target of 50%.</a:t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2800"/>
              <a:t>I learned a lot through my role in the project. I needed to be really well organised and work with my action team to plan the form tutor time presentation and the survey. I worked hard to ensure the tutor time was explained to the whole team so everyone knew their role.</a:t>
            </a:r>
            <a:endParaRPr b="1" sz="2800"/>
          </a:p>
        </p:txBody>
      </p:sp>
      <p:sp>
        <p:nvSpPr>
          <p:cNvPr id="171" name="Google Shape;171;p23"/>
          <p:cNvSpPr txBox="1"/>
          <p:nvPr>
            <p:ph idx="2" type="body"/>
          </p:nvPr>
        </p:nvSpPr>
        <p:spPr>
          <a:xfrm>
            <a:off x="9467950" y="26477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2800"/>
              <a:t>I also decided to test our survey questions out on a few friends before we did it for real.</a:t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b="1" lang="en-GB" sz="2800"/>
              <a:t>This was really helpful and helped us improve the questions. We also held a rehearsal of our tutor time activity so that we could see how it worked. We made some adjustments to our slides and this improved the impact of our action project.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