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SemiBold-regular.fntdata"/><Relationship Id="rId16" Type="http://schemas.openxmlformats.org/officeDocument/2006/relationships/slide" Target="slides/slide12.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697f31d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697f31d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4049285ec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4049285ec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e660a33e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e660a33e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7349fb42c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349fb42c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4049285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4049285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4049285e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4049285e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4049285e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4049285e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4049285e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4049285e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4049285ec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4049285e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349fb42c9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349fb42c9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4049285ec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4049285ec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4049285ec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4049285ec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0" name="Google Shape;80;p14"/>
          <p:cNvSpPr txBox="1"/>
          <p:nvPr>
            <p:ph idx="4294967295" type="ctrTitle"/>
          </p:nvPr>
        </p:nvSpPr>
        <p:spPr>
          <a:xfrm>
            <a:off x="917950" y="34816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2: Identifying events from daytime and night-time</a:t>
            </a: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rtl="0" algn="l">
              <a:spcBef>
                <a:spcPts val="0"/>
              </a:spcBef>
              <a:spcAft>
                <a:spcPts val="0"/>
              </a:spcAft>
              <a:buNone/>
            </a:pPr>
            <a:r>
              <a:rPr lang="en-GB">
                <a:solidFill>
                  <a:srgbClr val="4B3241"/>
                </a:solidFill>
              </a:rPr>
              <a:t>Lesson 2 of 4</a:t>
            </a:r>
            <a:endParaRPr>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Numeracy: Time - Building Understanding</a:t>
            </a:r>
            <a:endParaRPr>
              <a:solidFill>
                <a:srgbClr val="4B3241"/>
              </a:solidFill>
            </a:endParaRPr>
          </a:p>
        </p:txBody>
      </p:sp>
      <p:sp>
        <p:nvSpPr>
          <p:cNvPr id="82" name="Google Shape;82;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Simon</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5" name="Google Shape;185;p23"/>
          <p:cNvSpPr txBox="1"/>
          <p:nvPr>
            <p:ph type="title"/>
          </p:nvPr>
        </p:nvSpPr>
        <p:spPr>
          <a:xfrm>
            <a:off x="917950" y="570450"/>
            <a:ext cx="13201200" cy="90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When do we do this event? </a:t>
            </a:r>
            <a:endParaRPr>
              <a:solidFill>
                <a:schemeClr val="dk2"/>
              </a:solidFill>
            </a:endParaRPr>
          </a:p>
        </p:txBody>
      </p:sp>
      <p:sp>
        <p:nvSpPr>
          <p:cNvPr id="186" name="Google Shape;186;p23"/>
          <p:cNvSpPr txBox="1"/>
          <p:nvPr/>
        </p:nvSpPr>
        <p:spPr>
          <a:xfrm>
            <a:off x="778900" y="7950275"/>
            <a:ext cx="146757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87" name="Google Shape;187;p23"/>
          <p:cNvSpPr txBox="1"/>
          <p:nvPr>
            <p:ph idx="5" type="body"/>
          </p:nvPr>
        </p:nvSpPr>
        <p:spPr>
          <a:xfrm>
            <a:off x="943200" y="1672950"/>
            <a:ext cx="15753600" cy="708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When do you go to bed?  </a:t>
            </a:r>
            <a:endParaRPr sz="3500"/>
          </a:p>
        </p:txBody>
      </p:sp>
      <p:sp>
        <p:nvSpPr>
          <p:cNvPr id="188" name="Google Shape;188;p23"/>
          <p:cNvSpPr txBox="1"/>
          <p:nvPr>
            <p:ph idx="6" type="subTitle"/>
          </p:nvPr>
        </p:nvSpPr>
        <p:spPr>
          <a:xfrm>
            <a:off x="10970100" y="3174600"/>
            <a:ext cx="6603600" cy="906900"/>
          </a:xfrm>
          <a:prstGeom prst="rect">
            <a:avLst/>
          </a:prstGeom>
          <a:solidFill>
            <a:srgbClr val="666666"/>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I go to bed at night-time. </a:t>
            </a:r>
            <a:endParaRPr sz="3500"/>
          </a:p>
        </p:txBody>
      </p:sp>
      <p:cxnSp>
        <p:nvCxnSpPr>
          <p:cNvPr id="189" name="Google Shape;189;p23"/>
          <p:cNvCxnSpPr>
            <a:endCxn id="190" idx="0"/>
          </p:cNvCxnSpPr>
          <p:nvPr/>
        </p:nvCxnSpPr>
        <p:spPr>
          <a:xfrm>
            <a:off x="5640312" y="3815850"/>
            <a:ext cx="6117300" cy="1764000"/>
          </a:xfrm>
          <a:prstGeom prst="straightConnector1">
            <a:avLst/>
          </a:prstGeom>
          <a:noFill/>
          <a:ln cap="flat" cmpd="sng" w="38100">
            <a:solidFill>
              <a:srgbClr val="000000"/>
            </a:solidFill>
            <a:prstDash val="solid"/>
            <a:round/>
            <a:headEnd len="med" w="med" type="none"/>
            <a:tailEnd len="med" w="med" type="triangle"/>
          </a:ln>
        </p:spPr>
      </p:cxnSp>
      <p:pic>
        <p:nvPicPr>
          <p:cNvPr id="191" name="Google Shape;191;p23"/>
          <p:cNvPicPr preferRelativeResize="0"/>
          <p:nvPr/>
        </p:nvPicPr>
        <p:blipFill>
          <a:blip r:embed="rId3">
            <a:alphaModFix/>
          </a:blip>
          <a:stretch>
            <a:fillRect/>
          </a:stretch>
        </p:blipFill>
        <p:spPr>
          <a:xfrm>
            <a:off x="6120425" y="6065953"/>
            <a:ext cx="3051930" cy="1716779"/>
          </a:xfrm>
          <a:prstGeom prst="rect">
            <a:avLst/>
          </a:prstGeom>
          <a:noFill/>
          <a:ln>
            <a:noFill/>
          </a:ln>
        </p:spPr>
      </p:pic>
      <p:pic>
        <p:nvPicPr>
          <p:cNvPr id="192" name="Google Shape;192;p23"/>
          <p:cNvPicPr preferRelativeResize="0"/>
          <p:nvPr/>
        </p:nvPicPr>
        <p:blipFill>
          <a:blip r:embed="rId4">
            <a:alphaModFix/>
          </a:blip>
          <a:stretch>
            <a:fillRect/>
          </a:stretch>
        </p:blipFill>
        <p:spPr>
          <a:xfrm>
            <a:off x="10311463" y="6007675"/>
            <a:ext cx="2832714" cy="1716780"/>
          </a:xfrm>
          <a:prstGeom prst="rect">
            <a:avLst/>
          </a:prstGeom>
          <a:noFill/>
          <a:ln>
            <a:noFill/>
          </a:ln>
        </p:spPr>
      </p:pic>
      <p:sp>
        <p:nvSpPr>
          <p:cNvPr id="193" name="Google Shape;193;p23"/>
          <p:cNvSpPr txBox="1"/>
          <p:nvPr/>
        </p:nvSpPr>
        <p:spPr>
          <a:xfrm>
            <a:off x="6218816" y="8179987"/>
            <a:ext cx="3660300" cy="6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daytime</a:t>
            </a:r>
            <a:endParaRPr sz="3200">
              <a:latin typeface="Montserrat"/>
              <a:ea typeface="Montserrat"/>
              <a:cs typeface="Montserrat"/>
              <a:sym typeface="Montserrat"/>
            </a:endParaRPr>
          </a:p>
        </p:txBody>
      </p:sp>
      <p:sp>
        <p:nvSpPr>
          <p:cNvPr id="194" name="Google Shape;194;p23"/>
          <p:cNvSpPr txBox="1"/>
          <p:nvPr/>
        </p:nvSpPr>
        <p:spPr>
          <a:xfrm>
            <a:off x="10311463" y="8209680"/>
            <a:ext cx="3660300" cy="6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nighttime</a:t>
            </a:r>
            <a:endParaRPr sz="32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idx="1" type="subTitle"/>
          </p:nvPr>
        </p:nvSpPr>
        <p:spPr>
          <a:xfrm>
            <a:off x="917950" y="1157850"/>
            <a:ext cx="6256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b="1" lang="en-GB" sz="3500">
                <a:latin typeface="Montserrat"/>
                <a:ea typeface="Montserrat"/>
                <a:cs typeface="Montserrat"/>
                <a:sym typeface="Montserrat"/>
              </a:rPr>
              <a:t>Instruction</a:t>
            </a:r>
            <a:endParaRPr b="1" sz="3500">
              <a:latin typeface="Montserrat"/>
              <a:ea typeface="Montserrat"/>
              <a:cs typeface="Montserrat"/>
              <a:sym typeface="Montserrat"/>
            </a:endParaRPr>
          </a:p>
        </p:txBody>
      </p:sp>
      <p:sp>
        <p:nvSpPr>
          <p:cNvPr id="200" name="Google Shape;200;p24"/>
          <p:cNvSpPr txBox="1"/>
          <p:nvPr>
            <p:ph idx="3" type="body"/>
          </p:nvPr>
        </p:nvSpPr>
        <p:spPr>
          <a:xfrm>
            <a:off x="917950" y="2199450"/>
            <a:ext cx="16056900" cy="1053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Your parent or carer will say an event. You need to decide whether it happens in the daytime or night time. If you can, you could say if it happens in the morning or afternoon. </a:t>
            </a:r>
            <a:r>
              <a:rPr lang="en-GB" sz="3500"/>
              <a:t>  </a:t>
            </a:r>
            <a:endParaRPr sz="3500"/>
          </a:p>
        </p:txBody>
      </p:sp>
      <p:sp>
        <p:nvSpPr>
          <p:cNvPr id="201" name="Google Shape;201;p24"/>
          <p:cNvSpPr txBox="1"/>
          <p:nvPr>
            <p:ph idx="4" type="subTitle"/>
          </p:nvPr>
        </p:nvSpPr>
        <p:spPr>
          <a:xfrm>
            <a:off x="917950" y="4287150"/>
            <a:ext cx="6256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Suggestions</a:t>
            </a:r>
            <a:endParaRPr b="1" sz="3500">
              <a:latin typeface="Montserrat"/>
              <a:ea typeface="Montserrat"/>
              <a:cs typeface="Montserrat"/>
              <a:sym typeface="Montserrat"/>
            </a:endParaRPr>
          </a:p>
        </p:txBody>
      </p:sp>
      <p:sp>
        <p:nvSpPr>
          <p:cNvPr id="202" name="Google Shape;202;p24"/>
          <p:cNvSpPr txBox="1"/>
          <p:nvPr>
            <p:ph idx="5" type="body"/>
          </p:nvPr>
        </p:nvSpPr>
        <p:spPr>
          <a:xfrm>
            <a:off x="956550" y="5800825"/>
            <a:ext cx="15726900" cy="105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Try to say a sentence such as ‘I eat breakfast in the daytime’ or ‘in the morning, I eat breakfast.’</a:t>
            </a:r>
            <a:endParaRPr sz="3500"/>
          </a:p>
          <a:p>
            <a:pPr indent="0" lvl="0" marL="0" rtl="0" algn="l">
              <a:spcBef>
                <a:spcPts val="2000"/>
              </a:spcBef>
              <a:spcAft>
                <a:spcPts val="2000"/>
              </a:spcAft>
              <a:buNone/>
            </a:pPr>
            <a:r>
              <a:rPr lang="en-GB" sz="3500"/>
              <a:t>Try completing a sentence that a parent or carer starts, such as ‘I eat lunch in…</a:t>
            </a:r>
            <a:r>
              <a:rPr lang="en-GB" sz="3500"/>
              <a:t> (the daytime)’. </a:t>
            </a:r>
            <a:r>
              <a:rPr lang="en-GB" sz="3500"/>
              <a:t> </a:t>
            </a:r>
            <a:r>
              <a:rPr lang="en-GB" sz="3500"/>
              <a:t>  </a:t>
            </a:r>
            <a:endParaRPr sz="3500"/>
          </a:p>
        </p:txBody>
      </p:sp>
      <p:sp>
        <p:nvSpPr>
          <p:cNvPr id="203" name="Google Shape;203;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4" name="Google Shape;204;p24"/>
          <p:cNvSpPr txBox="1"/>
          <p:nvPr>
            <p:ph type="title"/>
          </p:nvPr>
        </p:nvSpPr>
        <p:spPr>
          <a:xfrm>
            <a:off x="917950" y="283675"/>
            <a:ext cx="16862700" cy="105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 Sorting events between daytime and night-time. </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idx="1" type="subTitle"/>
          </p:nvPr>
        </p:nvSpPr>
        <p:spPr>
          <a:xfrm>
            <a:off x="917950" y="2376300"/>
            <a:ext cx="5170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Make it easier</a:t>
            </a:r>
            <a:endParaRPr b="1" sz="3500">
              <a:latin typeface="Montserrat"/>
              <a:ea typeface="Montserrat"/>
              <a:cs typeface="Montserrat"/>
              <a:sym typeface="Montserrat"/>
            </a:endParaRPr>
          </a:p>
        </p:txBody>
      </p:sp>
      <p:sp>
        <p:nvSpPr>
          <p:cNvPr id="210" name="Google Shape;210;p25"/>
          <p:cNvSpPr txBox="1"/>
          <p:nvPr>
            <p:ph idx="2" type="body"/>
          </p:nvPr>
        </p:nvSpPr>
        <p:spPr>
          <a:xfrm>
            <a:off x="917950" y="3597300"/>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Start with a very small number of events. Make the activity as personalised as possible, so that very familiar activities are used. </a:t>
            </a:r>
            <a:endParaRPr/>
          </a:p>
        </p:txBody>
      </p:sp>
      <p:sp>
        <p:nvSpPr>
          <p:cNvPr id="211" name="Google Shape;211;p25"/>
          <p:cNvSpPr txBox="1"/>
          <p:nvPr>
            <p:ph idx="3" type="subTitle"/>
          </p:nvPr>
        </p:nvSpPr>
        <p:spPr>
          <a:xfrm>
            <a:off x="6558600" y="2376300"/>
            <a:ext cx="5170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Make it harder</a:t>
            </a:r>
            <a:endParaRPr b="1" sz="3500">
              <a:latin typeface="Montserrat"/>
              <a:ea typeface="Montserrat"/>
              <a:cs typeface="Montserrat"/>
              <a:sym typeface="Montserrat"/>
            </a:endParaRPr>
          </a:p>
        </p:txBody>
      </p:sp>
      <p:sp>
        <p:nvSpPr>
          <p:cNvPr id="212" name="Google Shape;212;p25"/>
          <p:cNvSpPr txBox="1"/>
          <p:nvPr>
            <p:ph idx="4" type="body"/>
          </p:nvPr>
        </p:nvSpPr>
        <p:spPr>
          <a:xfrm>
            <a:off x="6558600" y="3597300"/>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Try sequencing events within the daytime or night-time. Start with events starting first thing in the morning, and work towards bedtime. </a:t>
            </a:r>
            <a:endParaRPr/>
          </a:p>
        </p:txBody>
      </p:sp>
      <p:sp>
        <p:nvSpPr>
          <p:cNvPr id="213" name="Google Shape;213;p25"/>
          <p:cNvSpPr txBox="1"/>
          <p:nvPr>
            <p:ph idx="5" type="subTitle"/>
          </p:nvPr>
        </p:nvSpPr>
        <p:spPr>
          <a:xfrm>
            <a:off x="12199250" y="2376300"/>
            <a:ext cx="54273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Other ideas</a:t>
            </a:r>
            <a:endParaRPr b="1" sz="3500">
              <a:latin typeface="Montserrat"/>
              <a:ea typeface="Montserrat"/>
              <a:cs typeface="Montserrat"/>
              <a:sym typeface="Montserrat"/>
            </a:endParaRPr>
          </a:p>
        </p:txBody>
      </p:sp>
      <p:sp>
        <p:nvSpPr>
          <p:cNvPr id="214" name="Google Shape;214;p25"/>
          <p:cNvSpPr txBox="1"/>
          <p:nvPr>
            <p:ph idx="6" type="body"/>
          </p:nvPr>
        </p:nvSpPr>
        <p:spPr>
          <a:xfrm>
            <a:off x="12199250" y="3597300"/>
            <a:ext cx="54273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Think about which events happen everyday and which happen </a:t>
            </a:r>
            <a:r>
              <a:rPr lang="en-GB"/>
              <a:t>occasionally</a:t>
            </a:r>
            <a:r>
              <a:rPr lang="en-GB"/>
              <a:t>. Create a drawing or visual chart showing your sorted events and whether they happen during the day or at night. </a:t>
            </a:r>
            <a:r>
              <a:rPr lang="en-GB"/>
              <a:t> </a:t>
            </a:r>
            <a:endParaRPr/>
          </a:p>
        </p:txBody>
      </p:sp>
      <p:sp>
        <p:nvSpPr>
          <p:cNvPr id="215" name="Google Shape;215;p25"/>
          <p:cNvSpPr txBox="1"/>
          <p:nvPr>
            <p:ph type="title"/>
          </p:nvPr>
        </p:nvSpPr>
        <p:spPr>
          <a:xfrm>
            <a:off x="1043250" y="890050"/>
            <a:ext cx="15553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Unit 4 Lesson 2: Identifying events from daytime and night-time</a:t>
            </a:r>
            <a:endParaRPr>
              <a:solidFill>
                <a:schemeClr val="dk2"/>
              </a:solidFill>
            </a:endParaRPr>
          </a:p>
        </p:txBody>
      </p:sp>
      <p:sp>
        <p:nvSpPr>
          <p:cNvPr id="216" name="Google Shape;216;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88" name="Google Shape;88;p1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What are we going to learn today? </a:t>
            </a:r>
            <a:endParaRPr>
              <a:solidFill>
                <a:schemeClr val="dk2"/>
              </a:solidFill>
            </a:endParaRPr>
          </a:p>
        </p:txBody>
      </p:sp>
      <p:sp>
        <p:nvSpPr>
          <p:cNvPr id="89" name="Google Shape;89;p15"/>
          <p:cNvSpPr txBox="1"/>
          <p:nvPr>
            <p:ph idx="1" type="body"/>
          </p:nvPr>
        </p:nvSpPr>
        <p:spPr>
          <a:xfrm>
            <a:off x="918000" y="1664825"/>
            <a:ext cx="16452000" cy="193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To know that some events happen during the day and some happen at night. </a:t>
            </a:r>
            <a:endParaRPr sz="3500"/>
          </a:p>
          <a:p>
            <a:pPr indent="0" lvl="0" marL="0" rtl="0" algn="l">
              <a:spcBef>
                <a:spcPts val="2000"/>
              </a:spcBef>
              <a:spcAft>
                <a:spcPts val="0"/>
              </a:spcAft>
              <a:buNone/>
            </a:pPr>
            <a:r>
              <a:rPr lang="en-GB" sz="3500"/>
              <a:t>To know that some events happen in the morning and some happen in the afternoon.</a:t>
            </a:r>
            <a:endParaRPr sz="3500"/>
          </a:p>
          <a:p>
            <a:pPr indent="0" lvl="0" marL="0" rtl="0" algn="l">
              <a:spcBef>
                <a:spcPts val="2000"/>
              </a:spcBef>
              <a:spcAft>
                <a:spcPts val="2000"/>
              </a:spcAft>
              <a:buNone/>
            </a:pPr>
            <a:r>
              <a:rPr lang="en-GB" sz="3500"/>
              <a:t>To sort familiar events between daytime and night-time activities. </a:t>
            </a:r>
            <a:endParaRPr sz="3500"/>
          </a:p>
        </p:txBody>
      </p:sp>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1" name="Google Shape;91;p15"/>
          <p:cNvSpPr txBox="1"/>
          <p:nvPr/>
        </p:nvSpPr>
        <p:spPr>
          <a:xfrm>
            <a:off x="689600" y="5650438"/>
            <a:ext cx="5165700" cy="116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4400">
                <a:solidFill>
                  <a:schemeClr val="dk2"/>
                </a:solidFill>
                <a:latin typeface="Montserrat"/>
                <a:ea typeface="Montserrat"/>
                <a:cs typeface="Montserrat"/>
                <a:sym typeface="Montserrat"/>
              </a:rPr>
              <a:t>Key Vocabulary</a:t>
            </a:r>
            <a:endParaRPr/>
          </a:p>
        </p:txBody>
      </p:sp>
      <p:sp>
        <p:nvSpPr>
          <p:cNvPr id="92" name="Google Shape;92;p15"/>
          <p:cNvSpPr txBox="1"/>
          <p:nvPr/>
        </p:nvSpPr>
        <p:spPr>
          <a:xfrm>
            <a:off x="689600" y="6749150"/>
            <a:ext cx="17282100" cy="22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daytime					nighttime				morning					afternoon						events</a:t>
            </a:r>
            <a:endParaRPr sz="3200">
              <a:latin typeface="Montserrat"/>
              <a:ea typeface="Montserrat"/>
              <a:cs typeface="Montserrat"/>
              <a:sym typeface="Montserrat"/>
            </a:endParaRPr>
          </a:p>
        </p:txBody>
      </p:sp>
      <p:pic>
        <p:nvPicPr>
          <p:cNvPr id="93" name="Google Shape;93;p15"/>
          <p:cNvPicPr preferRelativeResize="0"/>
          <p:nvPr/>
        </p:nvPicPr>
        <p:blipFill>
          <a:blip r:embed="rId3">
            <a:alphaModFix/>
          </a:blip>
          <a:stretch>
            <a:fillRect/>
          </a:stretch>
        </p:blipFill>
        <p:spPr>
          <a:xfrm>
            <a:off x="651352" y="7750425"/>
            <a:ext cx="2304000" cy="1511996"/>
          </a:xfrm>
          <a:prstGeom prst="rect">
            <a:avLst/>
          </a:prstGeom>
          <a:noFill/>
          <a:ln>
            <a:noFill/>
          </a:ln>
        </p:spPr>
      </p:pic>
      <p:pic>
        <p:nvPicPr>
          <p:cNvPr id="94" name="Google Shape;94;p15"/>
          <p:cNvPicPr preferRelativeResize="0"/>
          <p:nvPr/>
        </p:nvPicPr>
        <p:blipFill>
          <a:blip r:embed="rId4">
            <a:alphaModFix/>
          </a:blip>
          <a:stretch>
            <a:fillRect/>
          </a:stretch>
        </p:blipFill>
        <p:spPr>
          <a:xfrm>
            <a:off x="4109500" y="7750425"/>
            <a:ext cx="2303990" cy="16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0" name="Google Shape;100;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For this lesson, you will need: </a:t>
            </a:r>
            <a:endParaRPr>
              <a:solidFill>
                <a:schemeClr val="dk2"/>
              </a:solidFill>
            </a:endParaRPr>
          </a:p>
        </p:txBody>
      </p:sp>
      <p:sp>
        <p:nvSpPr>
          <p:cNvPr id="101" name="Google Shape;101;p16"/>
          <p:cNvSpPr txBox="1"/>
          <p:nvPr>
            <p:ph idx="1" type="body"/>
          </p:nvPr>
        </p:nvSpPr>
        <p:spPr>
          <a:xfrm>
            <a:off x="918000" y="3115100"/>
            <a:ext cx="16452000" cy="19395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3500"/>
              <a:t>Symbols or pictures which represent daytime, night-time, morning and afternoon. These could be written, hand drawn or printed. </a:t>
            </a:r>
            <a:endParaRPr sz="3500"/>
          </a:p>
          <a:p>
            <a:pPr indent="0" lvl="0" marL="457200" rtl="0" algn="l">
              <a:spcBef>
                <a:spcPts val="2000"/>
              </a:spcBef>
              <a:spcAft>
                <a:spcPts val="0"/>
              </a:spcAft>
              <a:buNone/>
            </a:pPr>
            <a:r>
              <a:t/>
            </a:r>
            <a:endParaRPr sz="3500"/>
          </a:p>
          <a:p>
            <a:pPr indent="0" lvl="0" marL="457200" rtl="0" algn="l">
              <a:spcBef>
                <a:spcPts val="2000"/>
              </a:spcBef>
              <a:spcAft>
                <a:spcPts val="0"/>
              </a:spcAft>
              <a:buNone/>
            </a:pPr>
            <a:r>
              <a:rPr lang="en-GB" sz="3500"/>
              <a:t>Symbols or pictures of events that happen throughout the day and night. Objects of reference would work well too. </a:t>
            </a:r>
            <a:endParaRPr sz="3500"/>
          </a:p>
          <a:p>
            <a:pPr indent="0" lvl="0" marL="457200" rtl="0" algn="l">
              <a:spcBef>
                <a:spcPts val="2000"/>
              </a:spcBef>
              <a:spcAft>
                <a:spcPts val="0"/>
              </a:spcAft>
              <a:buNone/>
            </a:pPr>
            <a:r>
              <a:rPr lang="en-GB" sz="3500"/>
              <a:t> </a:t>
            </a:r>
            <a:endParaRPr sz="3500"/>
          </a:p>
          <a:p>
            <a:pPr indent="0" lvl="0" marL="457200" rtl="0" algn="l">
              <a:spcBef>
                <a:spcPts val="2000"/>
              </a:spcBef>
              <a:spcAft>
                <a:spcPts val="2000"/>
              </a:spcAft>
              <a:buNone/>
            </a:pPr>
            <a:r>
              <a:t/>
            </a:r>
            <a:endParaRPr sz="3500"/>
          </a:p>
        </p:txBody>
      </p:sp>
      <p:sp>
        <p:nvSpPr>
          <p:cNvPr id="102" name="Google Shape;102;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8" name="Google Shape;108;p17"/>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Daytime</a:t>
            </a:r>
            <a:endParaRPr>
              <a:solidFill>
                <a:schemeClr val="dk2"/>
              </a:solidFill>
            </a:endParaRPr>
          </a:p>
        </p:txBody>
      </p:sp>
      <p:sp>
        <p:nvSpPr>
          <p:cNvPr id="109" name="Google Shape;109;p17"/>
          <p:cNvSpPr txBox="1"/>
          <p:nvPr/>
        </p:nvSpPr>
        <p:spPr>
          <a:xfrm>
            <a:off x="778900" y="7950275"/>
            <a:ext cx="146757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Image from Pixabay</a:t>
            </a:r>
            <a:endParaRPr>
              <a:latin typeface="Montserrat"/>
              <a:ea typeface="Montserrat"/>
              <a:cs typeface="Montserrat"/>
              <a:sym typeface="Montserrat"/>
            </a:endParaRPr>
          </a:p>
        </p:txBody>
      </p:sp>
      <p:sp>
        <p:nvSpPr>
          <p:cNvPr id="110" name="Google Shape;110;p17"/>
          <p:cNvSpPr txBox="1"/>
          <p:nvPr>
            <p:ph idx="5" type="body"/>
          </p:nvPr>
        </p:nvSpPr>
        <p:spPr>
          <a:xfrm>
            <a:off x="515100" y="1672950"/>
            <a:ext cx="16191300" cy="162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You are usually awake during the day. Most of the activities you do happen during daytime. </a:t>
            </a:r>
            <a:endParaRPr sz="3500"/>
          </a:p>
        </p:txBody>
      </p:sp>
      <p:pic>
        <p:nvPicPr>
          <p:cNvPr id="111" name="Google Shape;111;p17"/>
          <p:cNvPicPr preferRelativeResize="0"/>
          <p:nvPr/>
        </p:nvPicPr>
        <p:blipFill>
          <a:blip r:embed="rId3">
            <a:alphaModFix/>
          </a:blip>
          <a:stretch>
            <a:fillRect/>
          </a:stretch>
        </p:blipFill>
        <p:spPr>
          <a:xfrm>
            <a:off x="1361075" y="3064500"/>
            <a:ext cx="7328681" cy="4885787"/>
          </a:xfrm>
          <a:prstGeom prst="rect">
            <a:avLst/>
          </a:prstGeom>
          <a:noFill/>
          <a:ln>
            <a:noFill/>
          </a:ln>
        </p:spPr>
      </p:pic>
      <p:pic>
        <p:nvPicPr>
          <p:cNvPr id="112" name="Google Shape;112;p17"/>
          <p:cNvPicPr preferRelativeResize="0"/>
          <p:nvPr/>
        </p:nvPicPr>
        <p:blipFill>
          <a:blip r:embed="rId4">
            <a:alphaModFix/>
          </a:blip>
          <a:stretch>
            <a:fillRect/>
          </a:stretch>
        </p:blipFill>
        <p:spPr>
          <a:xfrm>
            <a:off x="10968974" y="4475200"/>
            <a:ext cx="3420576" cy="2244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8" name="Google Shape;118;p18"/>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Daytime</a:t>
            </a:r>
            <a:endParaRPr>
              <a:solidFill>
                <a:schemeClr val="dk2"/>
              </a:solidFill>
            </a:endParaRPr>
          </a:p>
        </p:txBody>
      </p:sp>
      <p:sp>
        <p:nvSpPr>
          <p:cNvPr id="119" name="Google Shape;119;p18"/>
          <p:cNvSpPr txBox="1"/>
          <p:nvPr>
            <p:ph idx="5" type="body"/>
          </p:nvPr>
        </p:nvSpPr>
        <p:spPr>
          <a:xfrm>
            <a:off x="515100" y="1672950"/>
            <a:ext cx="16191300" cy="162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Daytime is divided into two parts - morning and afternoon.  </a:t>
            </a:r>
            <a:endParaRPr sz="3500"/>
          </a:p>
        </p:txBody>
      </p:sp>
      <p:sp>
        <p:nvSpPr>
          <p:cNvPr id="120" name="Google Shape;120;p18"/>
          <p:cNvSpPr txBox="1"/>
          <p:nvPr/>
        </p:nvSpPr>
        <p:spPr>
          <a:xfrm>
            <a:off x="2357950" y="6198275"/>
            <a:ext cx="3081900" cy="10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Before lunch</a:t>
            </a:r>
            <a:endParaRPr sz="3500">
              <a:latin typeface="Montserrat"/>
              <a:ea typeface="Montserrat"/>
              <a:cs typeface="Montserrat"/>
              <a:sym typeface="Montserrat"/>
            </a:endParaRPr>
          </a:p>
        </p:txBody>
      </p:sp>
      <p:sp>
        <p:nvSpPr>
          <p:cNvPr id="121" name="Google Shape;121;p18"/>
          <p:cNvSpPr txBox="1"/>
          <p:nvPr/>
        </p:nvSpPr>
        <p:spPr>
          <a:xfrm>
            <a:off x="12453825" y="6198275"/>
            <a:ext cx="3081900" cy="10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After lunch</a:t>
            </a:r>
            <a:endParaRPr sz="3500">
              <a:latin typeface="Montserrat"/>
              <a:ea typeface="Montserrat"/>
              <a:cs typeface="Montserrat"/>
              <a:sym typeface="Montserrat"/>
            </a:endParaRPr>
          </a:p>
        </p:txBody>
      </p:sp>
      <p:cxnSp>
        <p:nvCxnSpPr>
          <p:cNvPr id="122" name="Google Shape;122;p18"/>
          <p:cNvCxnSpPr/>
          <p:nvPr/>
        </p:nvCxnSpPr>
        <p:spPr>
          <a:xfrm flipH="1">
            <a:off x="7198175" y="4754050"/>
            <a:ext cx="752100" cy="966900"/>
          </a:xfrm>
          <a:prstGeom prst="straightConnector1">
            <a:avLst/>
          </a:prstGeom>
          <a:noFill/>
          <a:ln cap="flat" cmpd="sng" w="28575">
            <a:solidFill>
              <a:srgbClr val="000000"/>
            </a:solidFill>
            <a:prstDash val="solid"/>
            <a:round/>
            <a:headEnd len="med" w="med" type="none"/>
            <a:tailEnd len="med" w="med" type="triangle"/>
          </a:ln>
        </p:spPr>
      </p:cxnSp>
      <p:cxnSp>
        <p:nvCxnSpPr>
          <p:cNvPr id="123" name="Google Shape;123;p18"/>
          <p:cNvCxnSpPr/>
          <p:nvPr/>
        </p:nvCxnSpPr>
        <p:spPr>
          <a:xfrm>
            <a:off x="9016608" y="4727200"/>
            <a:ext cx="840600" cy="940200"/>
          </a:xfrm>
          <a:prstGeom prst="straightConnector1">
            <a:avLst/>
          </a:prstGeom>
          <a:noFill/>
          <a:ln cap="flat" cmpd="sng" w="28575">
            <a:solidFill>
              <a:srgbClr val="000000"/>
            </a:solidFill>
            <a:prstDash val="solid"/>
            <a:round/>
            <a:headEnd len="med" w="med" type="none"/>
            <a:tailEnd len="med" w="med" type="triangle"/>
          </a:ln>
        </p:spPr>
      </p:cxnSp>
      <p:pic>
        <p:nvPicPr>
          <p:cNvPr id="124" name="Google Shape;124;p18"/>
          <p:cNvPicPr preferRelativeResize="0"/>
          <p:nvPr/>
        </p:nvPicPr>
        <p:blipFill>
          <a:blip r:embed="rId3">
            <a:alphaModFix/>
          </a:blip>
          <a:stretch>
            <a:fillRect/>
          </a:stretch>
        </p:blipFill>
        <p:spPr>
          <a:xfrm>
            <a:off x="6823924" y="2417150"/>
            <a:ext cx="3420576" cy="2244751"/>
          </a:xfrm>
          <a:prstGeom prst="rect">
            <a:avLst/>
          </a:prstGeom>
          <a:noFill/>
          <a:ln>
            <a:noFill/>
          </a:ln>
        </p:spPr>
      </p:pic>
      <p:sp>
        <p:nvSpPr>
          <p:cNvPr id="125" name="Google Shape;125;p18"/>
          <p:cNvSpPr txBox="1"/>
          <p:nvPr/>
        </p:nvSpPr>
        <p:spPr>
          <a:xfrm>
            <a:off x="5817050" y="5970125"/>
            <a:ext cx="2633100" cy="12777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Morning (AM)</a:t>
            </a:r>
            <a:endParaRPr sz="3200">
              <a:latin typeface="Montserrat"/>
              <a:ea typeface="Montserrat"/>
              <a:cs typeface="Montserrat"/>
              <a:sym typeface="Montserrat"/>
            </a:endParaRPr>
          </a:p>
        </p:txBody>
      </p:sp>
      <p:sp>
        <p:nvSpPr>
          <p:cNvPr id="126" name="Google Shape;126;p18"/>
          <p:cNvSpPr txBox="1"/>
          <p:nvPr/>
        </p:nvSpPr>
        <p:spPr>
          <a:xfrm>
            <a:off x="9016600" y="6046325"/>
            <a:ext cx="2633100" cy="12777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Afternoon (PM)</a:t>
            </a:r>
            <a:endParaRPr sz="32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2" name="Google Shape;132;p19"/>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Night-time</a:t>
            </a:r>
            <a:endParaRPr>
              <a:solidFill>
                <a:schemeClr val="dk2"/>
              </a:solidFill>
            </a:endParaRPr>
          </a:p>
        </p:txBody>
      </p:sp>
      <p:sp>
        <p:nvSpPr>
          <p:cNvPr id="133" name="Google Shape;133;p19"/>
          <p:cNvSpPr txBox="1"/>
          <p:nvPr/>
        </p:nvSpPr>
        <p:spPr>
          <a:xfrm>
            <a:off x="778900" y="7950275"/>
            <a:ext cx="146757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Image from Pixabay</a:t>
            </a:r>
            <a:endParaRPr>
              <a:latin typeface="Montserrat"/>
              <a:ea typeface="Montserrat"/>
              <a:cs typeface="Montserrat"/>
              <a:sym typeface="Montserrat"/>
            </a:endParaRPr>
          </a:p>
        </p:txBody>
      </p:sp>
      <p:sp>
        <p:nvSpPr>
          <p:cNvPr id="134" name="Google Shape;134;p19"/>
          <p:cNvSpPr txBox="1"/>
          <p:nvPr>
            <p:ph idx="5" type="body"/>
          </p:nvPr>
        </p:nvSpPr>
        <p:spPr>
          <a:xfrm>
            <a:off x="515100" y="1672950"/>
            <a:ext cx="16191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Usually you will sleep at night but there are some things that happen at night-time just before you go to bed.   </a:t>
            </a:r>
            <a:endParaRPr sz="3500"/>
          </a:p>
          <a:p>
            <a:pPr indent="0" lvl="0" marL="0" rtl="0" algn="l">
              <a:spcBef>
                <a:spcPts val="2000"/>
              </a:spcBef>
              <a:spcAft>
                <a:spcPts val="2000"/>
              </a:spcAft>
              <a:buNone/>
            </a:pPr>
            <a:r>
              <a:t/>
            </a:r>
            <a:endParaRPr sz="3500"/>
          </a:p>
        </p:txBody>
      </p:sp>
      <p:pic>
        <p:nvPicPr>
          <p:cNvPr id="135" name="Google Shape;135;p19"/>
          <p:cNvPicPr preferRelativeResize="0"/>
          <p:nvPr/>
        </p:nvPicPr>
        <p:blipFill>
          <a:blip r:embed="rId3">
            <a:alphaModFix/>
          </a:blip>
          <a:stretch>
            <a:fillRect/>
          </a:stretch>
        </p:blipFill>
        <p:spPr>
          <a:xfrm>
            <a:off x="2089325" y="3157375"/>
            <a:ext cx="6730665" cy="4495925"/>
          </a:xfrm>
          <a:prstGeom prst="rect">
            <a:avLst/>
          </a:prstGeom>
          <a:noFill/>
          <a:ln>
            <a:noFill/>
          </a:ln>
        </p:spPr>
      </p:pic>
      <p:pic>
        <p:nvPicPr>
          <p:cNvPr id="136" name="Google Shape;136;p19"/>
          <p:cNvPicPr preferRelativeResize="0"/>
          <p:nvPr/>
        </p:nvPicPr>
        <p:blipFill>
          <a:blip r:embed="rId4">
            <a:alphaModFix/>
          </a:blip>
          <a:stretch>
            <a:fillRect/>
          </a:stretch>
        </p:blipFill>
        <p:spPr>
          <a:xfrm>
            <a:off x="11457375" y="3923400"/>
            <a:ext cx="3997226" cy="2826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idx="1" type="subTitle"/>
          </p:nvPr>
        </p:nvSpPr>
        <p:spPr>
          <a:xfrm>
            <a:off x="917950" y="1853000"/>
            <a:ext cx="6256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b="1" lang="en-GB" sz="3500">
                <a:latin typeface="Montserrat"/>
                <a:ea typeface="Montserrat"/>
                <a:cs typeface="Montserrat"/>
                <a:sym typeface="Montserrat"/>
              </a:rPr>
              <a:t>Instruction</a:t>
            </a:r>
            <a:endParaRPr b="1" sz="3500">
              <a:latin typeface="Montserrat"/>
              <a:ea typeface="Montserrat"/>
              <a:cs typeface="Montserrat"/>
              <a:sym typeface="Montserrat"/>
            </a:endParaRPr>
          </a:p>
        </p:txBody>
      </p:sp>
      <p:sp>
        <p:nvSpPr>
          <p:cNvPr id="142" name="Google Shape;142;p20"/>
          <p:cNvSpPr txBox="1"/>
          <p:nvPr>
            <p:ph idx="3" type="body"/>
          </p:nvPr>
        </p:nvSpPr>
        <p:spPr>
          <a:xfrm>
            <a:off x="943950" y="3035588"/>
            <a:ext cx="16056900" cy="1053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Think for a few minutes about daytime and night-time. What do you think of?   </a:t>
            </a:r>
            <a:endParaRPr sz="3500"/>
          </a:p>
        </p:txBody>
      </p:sp>
      <p:sp>
        <p:nvSpPr>
          <p:cNvPr id="143" name="Google Shape;143;p20"/>
          <p:cNvSpPr txBox="1"/>
          <p:nvPr>
            <p:ph idx="5" type="body"/>
          </p:nvPr>
        </p:nvSpPr>
        <p:spPr>
          <a:xfrm>
            <a:off x="943950" y="5639775"/>
            <a:ext cx="15726900" cy="105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Start with night-time. Is it light or dark? What can you see in the sky? What colours or sounds do you think of when you think of night-time?</a:t>
            </a:r>
            <a:endParaRPr sz="3500"/>
          </a:p>
          <a:p>
            <a:pPr indent="0" lvl="0" marL="0" rtl="0" algn="l">
              <a:spcBef>
                <a:spcPts val="2000"/>
              </a:spcBef>
              <a:spcAft>
                <a:spcPts val="2000"/>
              </a:spcAft>
              <a:buNone/>
            </a:pPr>
            <a:r>
              <a:rPr lang="en-GB" sz="3500"/>
              <a:t>Now think about daytime. What is it like outside? What do you usually do in the daytime?  </a:t>
            </a:r>
            <a:endParaRPr sz="3500"/>
          </a:p>
        </p:txBody>
      </p:sp>
      <p:sp>
        <p:nvSpPr>
          <p:cNvPr id="144" name="Google Shape;144;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5" name="Google Shape;145;p20"/>
          <p:cNvSpPr txBox="1"/>
          <p:nvPr>
            <p:ph type="title"/>
          </p:nvPr>
        </p:nvSpPr>
        <p:spPr>
          <a:xfrm>
            <a:off x="917950" y="283675"/>
            <a:ext cx="15600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 Start thinking about daytime and night-time </a:t>
            </a:r>
            <a:endParaRPr>
              <a:solidFill>
                <a:schemeClr val="dk2"/>
              </a:solidFill>
            </a:endParaRPr>
          </a:p>
        </p:txBody>
      </p:sp>
      <p:sp>
        <p:nvSpPr>
          <p:cNvPr id="146" name="Google Shape;146;p20"/>
          <p:cNvSpPr txBox="1"/>
          <p:nvPr>
            <p:ph idx="4" type="subTitle"/>
          </p:nvPr>
        </p:nvSpPr>
        <p:spPr>
          <a:xfrm>
            <a:off x="917950" y="4437425"/>
            <a:ext cx="6256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Suggestions</a:t>
            </a:r>
            <a:endParaRPr b="1" sz="35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2" name="Google Shape;152;p21"/>
          <p:cNvSpPr txBox="1"/>
          <p:nvPr>
            <p:ph type="title"/>
          </p:nvPr>
        </p:nvSpPr>
        <p:spPr>
          <a:xfrm>
            <a:off x="917950" y="570450"/>
            <a:ext cx="13201200" cy="90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When do we do this event? </a:t>
            </a:r>
            <a:endParaRPr>
              <a:solidFill>
                <a:schemeClr val="dk2"/>
              </a:solidFill>
            </a:endParaRPr>
          </a:p>
        </p:txBody>
      </p:sp>
      <p:sp>
        <p:nvSpPr>
          <p:cNvPr id="153" name="Google Shape;153;p21"/>
          <p:cNvSpPr txBox="1"/>
          <p:nvPr/>
        </p:nvSpPr>
        <p:spPr>
          <a:xfrm>
            <a:off x="778900" y="7950275"/>
            <a:ext cx="146757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4" name="Google Shape;154;p21"/>
          <p:cNvSpPr txBox="1"/>
          <p:nvPr>
            <p:ph idx="5" type="body"/>
          </p:nvPr>
        </p:nvSpPr>
        <p:spPr>
          <a:xfrm>
            <a:off x="943200" y="2282550"/>
            <a:ext cx="15753600" cy="708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When do you eat lunch?  </a:t>
            </a:r>
            <a:endParaRPr sz="3500"/>
          </a:p>
        </p:txBody>
      </p:sp>
      <p:sp>
        <p:nvSpPr>
          <p:cNvPr id="155" name="Google Shape;155;p21"/>
          <p:cNvSpPr txBox="1"/>
          <p:nvPr>
            <p:ph idx="6" type="subTitle"/>
          </p:nvPr>
        </p:nvSpPr>
        <p:spPr>
          <a:xfrm>
            <a:off x="10970100" y="3174600"/>
            <a:ext cx="6515100" cy="1829400"/>
          </a:xfrm>
          <a:prstGeom prst="rect">
            <a:avLst/>
          </a:prstGeom>
          <a:solidFill>
            <a:srgbClr val="666666"/>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We eat lunch in the daytime. </a:t>
            </a:r>
            <a:endParaRPr sz="3500"/>
          </a:p>
        </p:txBody>
      </p:sp>
      <p:cxnSp>
        <p:nvCxnSpPr>
          <p:cNvPr id="156" name="Google Shape;156;p21"/>
          <p:cNvCxnSpPr>
            <a:endCxn id="157" idx="0"/>
          </p:cNvCxnSpPr>
          <p:nvPr/>
        </p:nvCxnSpPr>
        <p:spPr>
          <a:xfrm>
            <a:off x="5640245" y="3815813"/>
            <a:ext cx="2476500" cy="1829400"/>
          </a:xfrm>
          <a:prstGeom prst="straightConnector1">
            <a:avLst/>
          </a:prstGeom>
          <a:noFill/>
          <a:ln cap="flat" cmpd="sng" w="38100">
            <a:solidFill>
              <a:srgbClr val="000000"/>
            </a:solidFill>
            <a:prstDash val="solid"/>
            <a:round/>
            <a:headEnd len="med" w="med" type="none"/>
            <a:tailEnd len="med" w="med" type="triangle"/>
          </a:ln>
        </p:spPr>
      </p:cxnSp>
      <p:pic>
        <p:nvPicPr>
          <p:cNvPr id="158" name="Google Shape;158;p21"/>
          <p:cNvPicPr preferRelativeResize="0"/>
          <p:nvPr/>
        </p:nvPicPr>
        <p:blipFill>
          <a:blip r:embed="rId3">
            <a:alphaModFix/>
          </a:blip>
          <a:stretch>
            <a:fillRect/>
          </a:stretch>
        </p:blipFill>
        <p:spPr>
          <a:xfrm>
            <a:off x="6272824" y="5855275"/>
            <a:ext cx="3420576" cy="2244751"/>
          </a:xfrm>
          <a:prstGeom prst="rect">
            <a:avLst/>
          </a:prstGeom>
          <a:noFill/>
          <a:ln>
            <a:noFill/>
          </a:ln>
        </p:spPr>
      </p:pic>
      <p:pic>
        <p:nvPicPr>
          <p:cNvPr id="159" name="Google Shape;159;p21"/>
          <p:cNvPicPr preferRelativeResize="0"/>
          <p:nvPr/>
        </p:nvPicPr>
        <p:blipFill>
          <a:blip r:embed="rId4">
            <a:alphaModFix/>
          </a:blip>
          <a:stretch>
            <a:fillRect/>
          </a:stretch>
        </p:blipFill>
        <p:spPr>
          <a:xfrm>
            <a:off x="10970100" y="5779075"/>
            <a:ext cx="3174880" cy="2244751"/>
          </a:xfrm>
          <a:prstGeom prst="rect">
            <a:avLst/>
          </a:prstGeom>
          <a:noFill/>
          <a:ln>
            <a:noFill/>
          </a:ln>
        </p:spPr>
      </p:pic>
      <p:sp>
        <p:nvSpPr>
          <p:cNvPr id="160" name="Google Shape;160;p21"/>
          <p:cNvSpPr txBox="1"/>
          <p:nvPr/>
        </p:nvSpPr>
        <p:spPr>
          <a:xfrm>
            <a:off x="6383100" y="8619450"/>
            <a:ext cx="4102500" cy="9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daytime</a:t>
            </a:r>
            <a:endParaRPr sz="3200">
              <a:latin typeface="Montserrat"/>
              <a:ea typeface="Montserrat"/>
              <a:cs typeface="Montserrat"/>
              <a:sym typeface="Montserrat"/>
            </a:endParaRPr>
          </a:p>
        </p:txBody>
      </p:sp>
      <p:sp>
        <p:nvSpPr>
          <p:cNvPr id="161" name="Google Shape;161;p21"/>
          <p:cNvSpPr txBox="1"/>
          <p:nvPr/>
        </p:nvSpPr>
        <p:spPr>
          <a:xfrm>
            <a:off x="10970100" y="8658275"/>
            <a:ext cx="4102500" cy="9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nighttime</a:t>
            </a:r>
            <a:endParaRPr sz="32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7" name="Google Shape;167;p22"/>
          <p:cNvSpPr txBox="1"/>
          <p:nvPr>
            <p:ph type="title"/>
          </p:nvPr>
        </p:nvSpPr>
        <p:spPr>
          <a:xfrm>
            <a:off x="917950" y="570450"/>
            <a:ext cx="13201200" cy="90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When do we do this event? </a:t>
            </a:r>
            <a:endParaRPr>
              <a:solidFill>
                <a:schemeClr val="dk2"/>
              </a:solidFill>
            </a:endParaRPr>
          </a:p>
        </p:txBody>
      </p:sp>
      <p:sp>
        <p:nvSpPr>
          <p:cNvPr id="168" name="Google Shape;168;p22"/>
          <p:cNvSpPr txBox="1"/>
          <p:nvPr/>
        </p:nvSpPr>
        <p:spPr>
          <a:xfrm>
            <a:off x="778900" y="7950275"/>
            <a:ext cx="146757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69" name="Google Shape;169;p22"/>
          <p:cNvSpPr txBox="1"/>
          <p:nvPr>
            <p:ph idx="5" type="body"/>
          </p:nvPr>
        </p:nvSpPr>
        <p:spPr>
          <a:xfrm>
            <a:off x="943200" y="1672950"/>
            <a:ext cx="15753600" cy="708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When do you have breakfast?  </a:t>
            </a:r>
            <a:endParaRPr sz="3500"/>
          </a:p>
        </p:txBody>
      </p:sp>
      <p:sp>
        <p:nvSpPr>
          <p:cNvPr id="170" name="Google Shape;170;p22"/>
          <p:cNvSpPr txBox="1"/>
          <p:nvPr>
            <p:ph idx="6" type="subTitle"/>
          </p:nvPr>
        </p:nvSpPr>
        <p:spPr>
          <a:xfrm>
            <a:off x="11184975" y="1063350"/>
            <a:ext cx="6944700" cy="1716900"/>
          </a:xfrm>
          <a:prstGeom prst="rect">
            <a:avLst/>
          </a:prstGeom>
          <a:solidFill>
            <a:srgbClr val="666666"/>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We eat breakfast in the </a:t>
            </a:r>
            <a:r>
              <a:rPr b="1" lang="en-GB" sz="3500"/>
              <a:t>daytime.</a:t>
            </a:r>
            <a:r>
              <a:rPr lang="en-GB" sz="3500"/>
              <a:t> </a:t>
            </a:r>
            <a:endParaRPr sz="3500"/>
          </a:p>
        </p:txBody>
      </p:sp>
      <p:cxnSp>
        <p:nvCxnSpPr>
          <p:cNvPr id="171" name="Google Shape;171;p22"/>
          <p:cNvCxnSpPr>
            <a:endCxn id="172" idx="1"/>
          </p:cNvCxnSpPr>
          <p:nvPr/>
        </p:nvCxnSpPr>
        <p:spPr>
          <a:xfrm>
            <a:off x="5640246" y="3358475"/>
            <a:ext cx="2476500" cy="1311600"/>
          </a:xfrm>
          <a:prstGeom prst="straightConnector1">
            <a:avLst/>
          </a:prstGeom>
          <a:noFill/>
          <a:ln cap="flat" cmpd="sng" w="38100">
            <a:solidFill>
              <a:srgbClr val="000000"/>
            </a:solidFill>
            <a:prstDash val="solid"/>
            <a:round/>
            <a:headEnd len="med" w="med" type="none"/>
            <a:tailEnd len="med" w="med" type="triangle"/>
          </a:ln>
        </p:spPr>
      </p:cxnSp>
      <p:cxnSp>
        <p:nvCxnSpPr>
          <p:cNvPr id="173" name="Google Shape;173;p22"/>
          <p:cNvCxnSpPr>
            <a:stCxn id="172" idx="2"/>
          </p:cNvCxnSpPr>
          <p:nvPr/>
        </p:nvCxnSpPr>
        <p:spPr>
          <a:xfrm flipH="1">
            <a:off x="8971020" y="5855287"/>
            <a:ext cx="686700" cy="886200"/>
          </a:xfrm>
          <a:prstGeom prst="straightConnector1">
            <a:avLst/>
          </a:prstGeom>
          <a:noFill/>
          <a:ln cap="flat" cmpd="sng" w="38100">
            <a:solidFill>
              <a:srgbClr val="000000"/>
            </a:solidFill>
            <a:prstDash val="solid"/>
            <a:round/>
            <a:headEnd len="med" w="med" type="none"/>
            <a:tailEnd len="med" w="med" type="triangle"/>
          </a:ln>
        </p:spPr>
      </p:cxnSp>
      <p:sp>
        <p:nvSpPr>
          <p:cNvPr id="174" name="Google Shape;174;p22"/>
          <p:cNvSpPr txBox="1"/>
          <p:nvPr>
            <p:ph idx="7" type="subTitle"/>
          </p:nvPr>
        </p:nvSpPr>
        <p:spPr>
          <a:xfrm>
            <a:off x="943450" y="6899050"/>
            <a:ext cx="6944700" cy="1585800"/>
          </a:xfrm>
          <a:prstGeom prst="rect">
            <a:avLst/>
          </a:prstGeom>
          <a:solidFill>
            <a:srgbClr val="666666"/>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We eat breakfast in the </a:t>
            </a:r>
            <a:r>
              <a:rPr b="1" lang="en-GB" sz="3500"/>
              <a:t>morning.</a:t>
            </a:r>
            <a:r>
              <a:rPr lang="en-GB" sz="3500"/>
              <a:t>  </a:t>
            </a:r>
            <a:endParaRPr sz="3500"/>
          </a:p>
        </p:txBody>
      </p:sp>
      <p:pic>
        <p:nvPicPr>
          <p:cNvPr id="175" name="Google Shape;175;p22"/>
          <p:cNvPicPr preferRelativeResize="0"/>
          <p:nvPr/>
        </p:nvPicPr>
        <p:blipFill>
          <a:blip r:embed="rId3">
            <a:alphaModFix/>
          </a:blip>
          <a:stretch>
            <a:fillRect/>
          </a:stretch>
        </p:blipFill>
        <p:spPr>
          <a:xfrm>
            <a:off x="8558825" y="3017953"/>
            <a:ext cx="3051930" cy="1716779"/>
          </a:xfrm>
          <a:prstGeom prst="rect">
            <a:avLst/>
          </a:prstGeom>
          <a:noFill/>
          <a:ln>
            <a:noFill/>
          </a:ln>
        </p:spPr>
      </p:pic>
      <p:pic>
        <p:nvPicPr>
          <p:cNvPr id="176" name="Google Shape;176;p22"/>
          <p:cNvPicPr preferRelativeResize="0"/>
          <p:nvPr/>
        </p:nvPicPr>
        <p:blipFill>
          <a:blip r:embed="rId4">
            <a:alphaModFix/>
          </a:blip>
          <a:stretch>
            <a:fillRect/>
          </a:stretch>
        </p:blipFill>
        <p:spPr>
          <a:xfrm>
            <a:off x="12749863" y="2959675"/>
            <a:ext cx="2832714" cy="1716780"/>
          </a:xfrm>
          <a:prstGeom prst="rect">
            <a:avLst/>
          </a:prstGeom>
          <a:noFill/>
          <a:ln>
            <a:noFill/>
          </a:ln>
        </p:spPr>
      </p:pic>
      <p:sp>
        <p:nvSpPr>
          <p:cNvPr id="177" name="Google Shape;177;p22"/>
          <p:cNvSpPr txBox="1"/>
          <p:nvPr/>
        </p:nvSpPr>
        <p:spPr>
          <a:xfrm>
            <a:off x="8657216" y="5131987"/>
            <a:ext cx="3660300" cy="6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daytime</a:t>
            </a:r>
            <a:endParaRPr sz="3200">
              <a:latin typeface="Montserrat"/>
              <a:ea typeface="Montserrat"/>
              <a:cs typeface="Montserrat"/>
              <a:sym typeface="Montserrat"/>
            </a:endParaRPr>
          </a:p>
        </p:txBody>
      </p:sp>
      <p:sp>
        <p:nvSpPr>
          <p:cNvPr id="178" name="Google Shape;178;p22"/>
          <p:cNvSpPr txBox="1"/>
          <p:nvPr/>
        </p:nvSpPr>
        <p:spPr>
          <a:xfrm>
            <a:off x="12749863" y="5161680"/>
            <a:ext cx="3660300" cy="6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nighttime</a:t>
            </a:r>
            <a:endParaRPr sz="3200">
              <a:latin typeface="Montserrat"/>
              <a:ea typeface="Montserrat"/>
              <a:cs typeface="Montserrat"/>
              <a:sym typeface="Montserrat"/>
            </a:endParaRPr>
          </a:p>
        </p:txBody>
      </p:sp>
      <p:sp>
        <p:nvSpPr>
          <p:cNvPr id="179" name="Google Shape;179;p22"/>
          <p:cNvSpPr txBox="1"/>
          <p:nvPr/>
        </p:nvSpPr>
        <p:spPr>
          <a:xfrm>
            <a:off x="8052025" y="7072325"/>
            <a:ext cx="8644800" cy="15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morning							afternoon</a:t>
            </a:r>
            <a:endParaRPr sz="32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