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9" r:id="rId4"/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font" Target="fonts/Montserrat-bold.fntdata"/><Relationship Id="rId10" Type="http://schemas.openxmlformats.org/officeDocument/2006/relationships/slide" Target="slides/slide3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6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5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ebb747b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ebb747b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ea1dadcd8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ea1dadcd8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ea1dadcd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ea1dadcd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d998bc129_0_5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8d998bc129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d998bc129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d998bc129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d998bc129_0_3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8d998bc129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998bc129_0_3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8d998bc129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998bc129_0_4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8d998bc129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ea1dadcd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ea1dadc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ea1dadcd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ea1dadcd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ea1dadcd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ea1dadcd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ea1dadcd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ea1dadcd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ea1dadcd8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ea1dadcd8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b="0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8" name="Google Shape;88;p1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b="0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b="0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09" name="Google Shape;109;p2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"/>
              <a:buNone/>
              <a:defRPr b="0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8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1" name="Google Shape;141;p2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5" name="Google Shape;145;p2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1" name="Google Shape;161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b="0" i="1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4" name="Google Shape;164;p3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35"/>
          <p:cNvSpPr txBox="1"/>
          <p:nvPr>
            <p:ph idx="4294967295" type="ctrTitle"/>
          </p:nvPr>
        </p:nvSpPr>
        <p:spPr>
          <a:xfrm>
            <a:off x="458975" y="1438150"/>
            <a:ext cx="61083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rgbClr val="4B3241"/>
                </a:solidFill>
              </a:rPr>
              <a:t>Sensory Story:</a:t>
            </a:r>
            <a:endParaRPr sz="3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i="1" lang="en-GB" sz="3000">
                <a:solidFill>
                  <a:srgbClr val="4B3241"/>
                </a:solidFill>
              </a:rPr>
              <a:t>A Christmas Carol</a:t>
            </a:r>
            <a:endParaRPr i="1" sz="3000">
              <a:solidFill>
                <a:srgbClr val="4B3241"/>
              </a:solidFill>
            </a:endParaRPr>
          </a:p>
        </p:txBody>
      </p:sp>
      <p:sp>
        <p:nvSpPr>
          <p:cNvPr id="178" name="Google Shape;178;p35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4B3241"/>
                </a:solidFill>
              </a:rPr>
              <a:t>Early Development: Celebrations &amp; Festivals (Secondary)</a:t>
            </a:r>
            <a:endParaRPr sz="1800">
              <a:solidFill>
                <a:srgbClr val="4B3241"/>
              </a:solidFill>
            </a:endParaRPr>
          </a:p>
        </p:txBody>
      </p:sp>
      <p:sp>
        <p:nvSpPr>
          <p:cNvPr id="179" name="Google Shape;179;p35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rgbClr val="4B3241"/>
                </a:solidFill>
              </a:rPr>
              <a:t>Emma Pemberton</a:t>
            </a:r>
            <a:endParaRPr sz="14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4"/>
          <p:cNvPicPr preferRelativeResize="0"/>
          <p:nvPr/>
        </p:nvPicPr>
        <p:blipFill rotWithShape="1">
          <a:blip r:embed="rId3">
            <a:alphaModFix/>
          </a:blip>
          <a:srcRect b="0" l="8276" r="16416" t="0"/>
          <a:stretch/>
        </p:blipFill>
        <p:spPr>
          <a:xfrm>
            <a:off x="225399" y="444500"/>
            <a:ext cx="3421249" cy="3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/>
          <p:nvPr/>
        </p:nvSpPr>
        <p:spPr>
          <a:xfrm>
            <a:off x="0" y="-11175"/>
            <a:ext cx="41259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5"/>
          <p:cNvPicPr preferRelativeResize="0"/>
          <p:nvPr/>
        </p:nvPicPr>
        <p:blipFill rotWithShape="1">
          <a:blip r:embed="rId3">
            <a:alphaModFix/>
          </a:blip>
          <a:srcRect b="5979" l="0" r="0" t="0"/>
          <a:stretch/>
        </p:blipFill>
        <p:spPr>
          <a:xfrm>
            <a:off x="76200" y="409974"/>
            <a:ext cx="4078851" cy="4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idx="2" type="subTitle"/>
          </p:nvPr>
        </p:nvSpPr>
        <p:spPr>
          <a:xfrm>
            <a:off x="392551" y="1352625"/>
            <a:ext cx="2457300" cy="45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Make it easier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3" name="Google Shape;253;p46"/>
          <p:cNvSpPr txBox="1"/>
          <p:nvPr>
            <p:ph idx="3" type="body"/>
          </p:nvPr>
        </p:nvSpPr>
        <p:spPr>
          <a:xfrm>
            <a:off x="392550" y="1877625"/>
            <a:ext cx="2457300" cy="2362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SzPts val="1200"/>
              <a:buNone/>
            </a:pPr>
            <a:r>
              <a:rPr lang="en-GB" sz="1600"/>
              <a:t>Use resources that your child is already familiar with.</a:t>
            </a:r>
            <a:endParaRPr sz="1600"/>
          </a:p>
        </p:txBody>
      </p:sp>
      <p:sp>
        <p:nvSpPr>
          <p:cNvPr id="254" name="Google Shape;254;p46"/>
          <p:cNvSpPr txBox="1"/>
          <p:nvPr>
            <p:ph idx="4" type="subTitle"/>
          </p:nvPr>
        </p:nvSpPr>
        <p:spPr>
          <a:xfrm>
            <a:off x="3029613" y="1352625"/>
            <a:ext cx="2787300" cy="45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Make it harder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5" name="Google Shape;255;p46"/>
          <p:cNvSpPr txBox="1"/>
          <p:nvPr>
            <p:ph idx="5" type="body"/>
          </p:nvPr>
        </p:nvSpPr>
        <p:spPr>
          <a:xfrm>
            <a:off x="3029612" y="1877625"/>
            <a:ext cx="2787300" cy="2362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Add additional characters from the story.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Use symbols or photos of faces to represent ‘mean’, ‘scared’ and ‘happy’ and use these when exploring the associated resource.</a:t>
            </a:r>
            <a:endParaRPr sz="1500"/>
          </a:p>
        </p:txBody>
      </p:sp>
      <p:sp>
        <p:nvSpPr>
          <p:cNvPr id="256" name="Google Shape;256;p46"/>
          <p:cNvSpPr txBox="1"/>
          <p:nvPr>
            <p:ph idx="6" type="subTitle"/>
          </p:nvPr>
        </p:nvSpPr>
        <p:spPr>
          <a:xfrm>
            <a:off x="5908900" y="1352625"/>
            <a:ext cx="2717700" cy="45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More ideas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7" name="Google Shape;257;p46"/>
          <p:cNvSpPr txBox="1"/>
          <p:nvPr>
            <p:ph idx="7" type="body"/>
          </p:nvPr>
        </p:nvSpPr>
        <p:spPr>
          <a:xfrm>
            <a:off x="5908900" y="1877625"/>
            <a:ext cx="2717700" cy="2362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500"/>
              <a:t>Create a sensory bin or sensory bottle to represent each of the ghosts.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500"/>
              <a:t>Explore different festivals as sensory stories, for example: Christmas, Hanukkah and Diwali.</a:t>
            </a:r>
            <a:endParaRPr sz="1500"/>
          </a:p>
        </p:txBody>
      </p:sp>
      <p:sp>
        <p:nvSpPr>
          <p:cNvPr id="258" name="Google Shape;258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4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5" name="Google Shape;265;p47"/>
          <p:cNvSpPr txBox="1"/>
          <p:nvPr>
            <p:ph idx="1" type="body"/>
          </p:nvPr>
        </p:nvSpPr>
        <p:spPr>
          <a:xfrm>
            <a:off x="458975" y="9809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Illustrations on slides 4 - 11: Lisa Jo Robinson, Oak National Academy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58975" y="446400"/>
            <a:ext cx="44616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5" name="Google Shape;185;p36"/>
          <p:cNvSpPr txBox="1"/>
          <p:nvPr>
            <p:ph idx="1" type="body"/>
          </p:nvPr>
        </p:nvSpPr>
        <p:spPr>
          <a:xfrm>
            <a:off x="357300" y="876875"/>
            <a:ext cx="3891600" cy="3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book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notepad and pen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An ice pack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Chains or coins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torch 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Pale or sheer material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Holly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Cinnamon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dark blanket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hot water bottle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Let’s get ready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37"/>
          <p:cNvSpPr txBox="1"/>
          <p:nvPr>
            <p:ph idx="1" type="body"/>
          </p:nvPr>
        </p:nvSpPr>
        <p:spPr>
          <a:xfrm>
            <a:off x="458975" y="1438150"/>
            <a:ext cx="82983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Find a quiet space to work away from distractions.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Ensure that your learner is comfortable.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Make sure your resources are nearby.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You may also want to darken the room during this lesson, so make sure you have access to the lightswitch or are able to draw your curtains.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93" name="Google Shape;193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8"/>
          <p:cNvSpPr txBox="1"/>
          <p:nvPr>
            <p:ph type="title"/>
          </p:nvPr>
        </p:nvSpPr>
        <p:spPr>
          <a:xfrm>
            <a:off x="458975" y="445025"/>
            <a:ext cx="3509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Today’s story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458975" y="1438150"/>
            <a:ext cx="4113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1" lang="en-GB"/>
              <a:t>A Christmas Carol (Abridged Version)</a:t>
            </a:r>
            <a:endParaRPr i="1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by Charles Dickens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Illustrations by Lisa Jo Robinson,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Oak National Academy </a:t>
            </a:r>
            <a:endParaRPr/>
          </a:p>
        </p:txBody>
      </p:sp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  <p:pic>
        <p:nvPicPr>
          <p:cNvPr id="202" name="Google Shape;202;p38"/>
          <p:cNvPicPr preferRelativeResize="0"/>
          <p:nvPr/>
        </p:nvPicPr>
        <p:blipFill rotWithShape="1">
          <a:blip r:embed="rId3">
            <a:alphaModFix/>
          </a:blip>
          <a:srcRect b="0" l="0" r="0" t="40617"/>
          <a:stretch/>
        </p:blipFill>
        <p:spPr>
          <a:xfrm>
            <a:off x="4867450" y="1320524"/>
            <a:ext cx="3412871" cy="2991561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38"/>
          <p:cNvSpPr/>
          <p:nvPr/>
        </p:nvSpPr>
        <p:spPr>
          <a:xfrm>
            <a:off x="4967528" y="576425"/>
            <a:ext cx="3313200" cy="3735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8"/>
          <p:cNvSpPr txBox="1"/>
          <p:nvPr/>
        </p:nvSpPr>
        <p:spPr>
          <a:xfrm>
            <a:off x="5099936" y="739144"/>
            <a:ext cx="30348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Christmas Carol 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By Charles Dickens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25" y="32300"/>
            <a:ext cx="2412500" cy="462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5075"/>
            <a:ext cx="4125875" cy="348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50" y="189350"/>
            <a:ext cx="3305399" cy="444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500" y="64975"/>
            <a:ext cx="3060951" cy="48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3">
            <a:alphaModFix/>
          </a:blip>
          <a:srcRect b="0" l="0" r="6777" t="0"/>
          <a:stretch/>
        </p:blipFill>
        <p:spPr>
          <a:xfrm flipH="1">
            <a:off x="314376" y="41875"/>
            <a:ext cx="3602399" cy="449547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008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