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Lst>
  <p:sldSz cy="10287000" cx="18288000"/>
  <p:notesSz cx="6858000" cy="9144000"/>
  <p:embeddedFontLst>
    <p:embeddedFont>
      <p:font typeface="Montserrat SemiBold"/>
      <p:regular r:id="rId13"/>
      <p:bold r:id="rId14"/>
      <p:italic r:id="rId15"/>
      <p:boldItalic r:id="rId16"/>
    </p:embeddedFont>
    <p:embeddedFont>
      <p:font typeface="Montserrat"/>
      <p:regular r:id="rId17"/>
      <p:bold r:id="rId18"/>
      <p:italic r:id="rId19"/>
      <p:boldItalic r:id="rId20"/>
    </p:embeddedFont>
    <p:embeddedFont>
      <p:font typeface="Montserrat Medium"/>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8E16AD1-B27B-4019-9840-B712DC9B967A}">
  <a:tblStyle styleId="{88E16AD1-B27B-4019-9840-B712DC9B967A}"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6.xml"/><Relationship Id="rId22" Type="http://schemas.openxmlformats.org/officeDocument/2006/relationships/font" Target="fonts/MontserratMedium-bold.fntdata"/><Relationship Id="rId10" Type="http://schemas.openxmlformats.org/officeDocument/2006/relationships/slide" Target="slides/slide5.xml"/><Relationship Id="rId21" Type="http://schemas.openxmlformats.org/officeDocument/2006/relationships/font" Target="fonts/MontserratMedium-regular.fntdata"/><Relationship Id="rId13" Type="http://schemas.openxmlformats.org/officeDocument/2006/relationships/font" Target="fonts/MontserratSemiBold-regular.fntdata"/><Relationship Id="rId24" Type="http://schemas.openxmlformats.org/officeDocument/2006/relationships/font" Target="fonts/MontserratMedium-boldItalic.fntdata"/><Relationship Id="rId12" Type="http://schemas.openxmlformats.org/officeDocument/2006/relationships/slide" Target="slides/slide7.xml"/><Relationship Id="rId23" Type="http://schemas.openxmlformats.org/officeDocument/2006/relationships/font" Target="fonts/MontserratMedium-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SemiBold-italic.fntdata"/><Relationship Id="rId14" Type="http://schemas.openxmlformats.org/officeDocument/2006/relationships/font" Target="fonts/MontserratSemiBold-bold.fntdata"/><Relationship Id="rId17" Type="http://schemas.openxmlformats.org/officeDocument/2006/relationships/font" Target="fonts/Montserrat-regular.fntdata"/><Relationship Id="rId16" Type="http://schemas.openxmlformats.org/officeDocument/2006/relationships/font" Target="fonts/MontserratSemiBold-boldItalic.fntdata"/><Relationship Id="rId5" Type="http://schemas.openxmlformats.org/officeDocument/2006/relationships/notesMaster" Target="notesMasters/notesMaster1.xml"/><Relationship Id="rId19" Type="http://schemas.openxmlformats.org/officeDocument/2006/relationships/font" Target="fonts/Montserrat-italic.fntdata"/><Relationship Id="rId6" Type="http://schemas.openxmlformats.org/officeDocument/2006/relationships/slide" Target="slides/slide1.xml"/><Relationship Id="rId18" Type="http://schemas.openxmlformats.org/officeDocument/2006/relationships/font" Target="fonts/Montserrat-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67ba73c4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67ba73c4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867ba73cdd_0_1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867ba73cdd_0_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67ba73cdd_0_1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867ba73cdd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867ba73cdd_0_2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867ba73cdd_0_2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867ba73cdd_0_2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67ba73cdd_0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867ba73cdd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867ba73cdd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8bd005f0e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8bd005f0e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Mansa Musa Travels to Mecca</a:t>
            </a:r>
            <a:endParaRPr>
              <a:solidFill>
                <a:srgbClr val="4B3241"/>
              </a:solidFill>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History</a:t>
            </a:r>
            <a:endParaRPr>
              <a:solidFill>
                <a:srgbClr val="4B3241"/>
              </a:solidFill>
            </a:endParaRPr>
          </a:p>
          <a:p>
            <a:pPr indent="0" lvl="0" marL="0" rtl="0" algn="l">
              <a:spcBef>
                <a:spcPts val="2000"/>
              </a:spcBef>
              <a:spcAft>
                <a:spcPts val="0"/>
              </a:spcAft>
              <a:buNone/>
            </a:pPr>
            <a:r>
              <a:rPr lang="en-GB">
                <a:solidFill>
                  <a:srgbClr val="4B3241"/>
                </a:solidFill>
              </a:rPr>
              <a:t>Lesson 3 of an enquiry of 4 lessons</a:t>
            </a:r>
            <a:endParaRPr>
              <a:solidFill>
                <a:srgbClr val="4B3241"/>
              </a:solidFill>
            </a:endParaRPr>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81" name="Google Shape;81;p14"/>
          <p:cNvSpPr txBox="1"/>
          <p:nvPr>
            <p:ph idx="4294967295" type="subTitle"/>
          </p:nvPr>
        </p:nvSpPr>
        <p:spPr>
          <a:xfrm>
            <a:off x="1835900" y="16421900"/>
            <a:ext cx="15804000" cy="2478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Mr Arscott</a:t>
            </a:r>
            <a:endParaRPr/>
          </a:p>
        </p:txBody>
      </p:sp>
      <p:sp>
        <p:nvSpPr>
          <p:cNvPr id="82" name="Google Shape;82;p14"/>
          <p:cNvSpPr txBox="1"/>
          <p:nvPr>
            <p:ph idx="4294967295" type="subTitle"/>
          </p:nvPr>
        </p:nvSpPr>
        <p:spPr>
          <a:xfrm>
            <a:off x="699325" y="47846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Enquiry: What does the life of Mansa Musa reveal about medieval Mali?</a:t>
            </a:r>
            <a:endParaRPr>
              <a:solidFill>
                <a:srgbClr val="4B3241"/>
              </a:solidFill>
            </a:endParaRPr>
          </a:p>
          <a:p>
            <a:pPr indent="0" lvl="0" marL="0" rtl="0" algn="l">
              <a:spcBef>
                <a:spcPts val="2000"/>
              </a:spcBef>
              <a:spcAft>
                <a:spcPts val="0"/>
              </a:spcAft>
              <a:buNone/>
            </a:pPr>
            <a:r>
              <a:t/>
            </a:r>
            <a:endParaRPr>
              <a:solidFill>
                <a:srgbClr val="4B3241"/>
              </a:solidFill>
            </a:endParaRPr>
          </a:p>
          <a:p>
            <a:pPr indent="0" lvl="0" marL="0" rtl="0" algn="l">
              <a:spcBef>
                <a:spcPts val="2000"/>
              </a:spcBef>
              <a:spcAft>
                <a:spcPts val="2000"/>
              </a:spcAft>
              <a:buNone/>
            </a:pPr>
            <a:r>
              <a:t/>
            </a:r>
            <a:endParaRPr>
              <a:solidFill>
                <a:srgbClr val="4B3241"/>
              </a:solidFill>
            </a:endParaRPr>
          </a:p>
        </p:txBody>
      </p:sp>
      <p:sp>
        <p:nvSpPr>
          <p:cNvPr id="83" name="Google Shape;83;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FFFFFF"/>
                </a:solidFill>
              </a:rPr>
              <a:t>Miss Cusworth</a:t>
            </a:r>
            <a:endParaRPr>
              <a:solidFill>
                <a:srgbClr val="FFFFFF"/>
              </a:solidFill>
            </a:endParaRPr>
          </a:p>
        </p:txBody>
      </p:sp>
      <p:sp>
        <p:nvSpPr>
          <p:cNvPr id="84" name="Google Shape;84;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5"/>
          <p:cNvSpPr txBox="1"/>
          <p:nvPr>
            <p:ph type="title"/>
          </p:nvPr>
        </p:nvSpPr>
        <p:spPr>
          <a:xfrm>
            <a:off x="917950" y="892800"/>
            <a:ext cx="7902000" cy="1627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Mansa Musa in Mecca</a:t>
            </a:r>
            <a:endParaRPr/>
          </a:p>
        </p:txBody>
      </p:sp>
      <p:sp>
        <p:nvSpPr>
          <p:cNvPr id="90" name="Google Shape;90;p15"/>
          <p:cNvSpPr txBox="1"/>
          <p:nvPr>
            <p:ph idx="1" type="body"/>
          </p:nvPr>
        </p:nvSpPr>
        <p:spPr>
          <a:xfrm>
            <a:off x="917950" y="2114300"/>
            <a:ext cx="16581900" cy="5982600"/>
          </a:xfrm>
          <a:prstGeom prst="rect">
            <a:avLst/>
          </a:prstGeom>
        </p:spPr>
        <p:txBody>
          <a:bodyPr anchorCtr="0" anchor="t" bIns="0" lIns="0" spcFirstLastPara="1" rIns="0" wrap="square" tIns="0">
            <a:noAutofit/>
          </a:bodyPr>
          <a:lstStyle/>
          <a:p>
            <a:pPr indent="0" lvl="0" marL="0" rtl="0" algn="l">
              <a:lnSpc>
                <a:spcPct val="150000"/>
              </a:lnSpc>
              <a:spcBef>
                <a:spcPts val="0"/>
              </a:spcBef>
              <a:spcAft>
                <a:spcPts val="0"/>
              </a:spcAft>
              <a:buNone/>
            </a:pPr>
            <a:r>
              <a:rPr lang="en-GB" sz="3000"/>
              <a:t>While Mansa Musa was in Mecca he would have focused on being pure and holy. He would have worn white, committed no sins and spent a lot of time in prayer.</a:t>
            </a:r>
            <a:endParaRPr sz="3000"/>
          </a:p>
          <a:p>
            <a:pPr indent="0" lvl="0" marL="0" rtl="0" algn="l">
              <a:lnSpc>
                <a:spcPct val="150000"/>
              </a:lnSpc>
              <a:spcBef>
                <a:spcPts val="2000"/>
              </a:spcBef>
              <a:spcAft>
                <a:spcPts val="0"/>
              </a:spcAft>
              <a:buNone/>
            </a:pPr>
            <a:r>
              <a:rPr lang="en-GB" sz="3000"/>
              <a:t>While he was there he met </a:t>
            </a:r>
            <a:r>
              <a:rPr b="1" lang="en-GB" sz="3000"/>
              <a:t>scholars</a:t>
            </a:r>
            <a:r>
              <a:rPr lang="en-GB" sz="3000"/>
              <a:t> such as al-Sahili who was originally from Granada in Spain. </a:t>
            </a:r>
            <a:endParaRPr sz="3000"/>
          </a:p>
          <a:p>
            <a:pPr indent="0" lvl="0" marL="0" rtl="0" algn="l">
              <a:lnSpc>
                <a:spcPct val="150000"/>
              </a:lnSpc>
              <a:spcBef>
                <a:spcPts val="2000"/>
              </a:spcBef>
              <a:spcAft>
                <a:spcPts val="2000"/>
              </a:spcAft>
              <a:buNone/>
            </a:pPr>
            <a:r>
              <a:rPr lang="en-GB" sz="3000"/>
              <a:t>According to one account, Mansa Musa was so delighted by the poetry and story-telling of al-Sahili that he invited him to return to Mali with him.</a:t>
            </a:r>
            <a:endParaRPr sz="3000"/>
          </a:p>
        </p:txBody>
      </p:sp>
      <p:sp>
        <p:nvSpPr>
          <p:cNvPr id="91" name="Google Shape;91;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6"/>
          <p:cNvSpPr txBox="1"/>
          <p:nvPr>
            <p:ph idx="1" type="body"/>
          </p:nvPr>
        </p:nvSpPr>
        <p:spPr>
          <a:xfrm>
            <a:off x="772050" y="5631675"/>
            <a:ext cx="16743900" cy="2361300"/>
          </a:xfrm>
          <a:prstGeom prst="rect">
            <a:avLst/>
          </a:prstGeom>
        </p:spPr>
        <p:txBody>
          <a:bodyPr anchorCtr="0" anchor="t" bIns="0" lIns="0" spcFirstLastPara="1" rIns="0" wrap="square" tIns="0">
            <a:noAutofit/>
          </a:bodyPr>
          <a:lstStyle/>
          <a:p>
            <a:pPr indent="0" lvl="0" marL="0" rtl="0" algn="l">
              <a:lnSpc>
                <a:spcPct val="150000"/>
              </a:lnSpc>
              <a:spcBef>
                <a:spcPts val="0"/>
              </a:spcBef>
              <a:spcAft>
                <a:spcPts val="0"/>
              </a:spcAft>
              <a:buNone/>
            </a:pPr>
            <a:r>
              <a:rPr lang="en-GB" sz="3000"/>
              <a:t>Mansa Musa’s return journey went via Cairo, but at Ghadames, they changed course and headed south. Mansa Musa travelled to Gao, which was a very important trading centre and he took control of it. According to later accounts, his conquest was peaceful.</a:t>
            </a:r>
            <a:endParaRPr sz="3000"/>
          </a:p>
          <a:p>
            <a:pPr indent="0" lvl="0" marL="0" rtl="0" algn="l">
              <a:lnSpc>
                <a:spcPct val="150000"/>
              </a:lnSpc>
              <a:spcBef>
                <a:spcPts val="2000"/>
              </a:spcBef>
              <a:spcAft>
                <a:spcPts val="0"/>
              </a:spcAft>
              <a:buNone/>
            </a:pPr>
            <a:r>
              <a:t/>
            </a:r>
            <a:endParaRPr sz="3000"/>
          </a:p>
          <a:p>
            <a:pPr indent="0" lvl="0" marL="0" rtl="0" algn="l">
              <a:lnSpc>
                <a:spcPct val="150000"/>
              </a:lnSpc>
              <a:spcBef>
                <a:spcPts val="2000"/>
              </a:spcBef>
              <a:spcAft>
                <a:spcPts val="0"/>
              </a:spcAft>
              <a:buNone/>
            </a:pPr>
            <a:r>
              <a:t/>
            </a:r>
            <a:endParaRPr sz="3000"/>
          </a:p>
          <a:p>
            <a:pPr indent="0" lvl="0" marL="0" rtl="0" algn="l">
              <a:lnSpc>
                <a:spcPct val="150000"/>
              </a:lnSpc>
              <a:spcBef>
                <a:spcPts val="2000"/>
              </a:spcBef>
              <a:spcAft>
                <a:spcPts val="2000"/>
              </a:spcAft>
              <a:buNone/>
            </a:pPr>
            <a:r>
              <a:t/>
            </a:r>
            <a:endParaRPr sz="3000"/>
          </a:p>
        </p:txBody>
      </p:sp>
      <p:sp>
        <p:nvSpPr>
          <p:cNvPr id="97" name="Google Shape;97;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8" name="Google Shape;98;p16"/>
          <p:cNvSpPr txBox="1"/>
          <p:nvPr/>
        </p:nvSpPr>
        <p:spPr>
          <a:xfrm>
            <a:off x="803675" y="1924575"/>
            <a:ext cx="16566300" cy="37071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2000"/>
              </a:spcAft>
              <a:buNone/>
            </a:pPr>
            <a:r>
              <a:rPr lang="en-GB" sz="3000">
                <a:solidFill>
                  <a:schemeClr val="dk2"/>
                </a:solidFill>
                <a:latin typeface="Montserrat"/>
                <a:ea typeface="Montserrat"/>
                <a:cs typeface="Montserrat"/>
                <a:sym typeface="Montserrat"/>
              </a:rPr>
              <a:t>Mansa Musa travelled back to Mali with many different types of people. According to one account, he had thousands of slave girls in fine fabrics. Scholars and merchants also travelled with him. There were Ethiopians, Arabs, Andalusians (Southern Spainars) and Turks.</a:t>
            </a:r>
            <a:endParaRPr sz="3000">
              <a:solidFill>
                <a:schemeClr val="dk2"/>
              </a:solidFill>
              <a:latin typeface="Montserrat"/>
              <a:ea typeface="Montserrat"/>
              <a:cs typeface="Montserrat"/>
              <a:sym typeface="Montserrat"/>
            </a:endParaRPr>
          </a:p>
        </p:txBody>
      </p:sp>
      <p:sp>
        <p:nvSpPr>
          <p:cNvPr id="99" name="Google Shape;99;p16"/>
          <p:cNvSpPr txBox="1"/>
          <p:nvPr>
            <p:ph type="title"/>
          </p:nvPr>
        </p:nvSpPr>
        <p:spPr>
          <a:xfrm>
            <a:off x="921700" y="890050"/>
            <a:ext cx="10149300" cy="810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Mansa Musa returns from Mecca</a:t>
            </a:r>
            <a:endParaRPr>
              <a:solidFill>
                <a:schemeClr val="dk2"/>
              </a:solidFill>
            </a:endParaRPr>
          </a:p>
        </p:txBody>
      </p:sp>
      <p:sp>
        <p:nvSpPr>
          <p:cNvPr id="100" name="Google Shape;100;p16"/>
          <p:cNvSpPr txBox="1"/>
          <p:nvPr/>
        </p:nvSpPr>
        <p:spPr>
          <a:xfrm>
            <a:off x="1292475" y="9429700"/>
            <a:ext cx="4299600" cy="70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600">
                <a:latin typeface="Montserrat"/>
                <a:ea typeface="Montserrat"/>
                <a:cs typeface="Montserrat"/>
                <a:sym typeface="Montserrat"/>
              </a:rPr>
              <a:t>Credit, Hajj route, Miss Cusworth</a:t>
            </a:r>
            <a:endParaRPr sz="1900">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7"/>
          <p:cNvSpPr txBox="1"/>
          <p:nvPr>
            <p:ph type="title"/>
          </p:nvPr>
        </p:nvSpPr>
        <p:spPr>
          <a:xfrm>
            <a:off x="917950" y="892800"/>
            <a:ext cx="11148900" cy="1627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34343"/>
                </a:solidFill>
              </a:rPr>
              <a:t>Mansa Musa returns from Mecca</a:t>
            </a:r>
            <a:endParaRPr>
              <a:solidFill>
                <a:srgbClr val="434343"/>
              </a:solidFill>
            </a:endParaRPr>
          </a:p>
          <a:p>
            <a:pPr indent="0" lvl="0" marL="0" rtl="0" algn="l">
              <a:spcBef>
                <a:spcPts val="0"/>
              </a:spcBef>
              <a:spcAft>
                <a:spcPts val="0"/>
              </a:spcAft>
              <a:buNone/>
            </a:pPr>
            <a:r>
              <a:t/>
            </a:r>
            <a:endParaRPr/>
          </a:p>
        </p:txBody>
      </p:sp>
      <p:sp>
        <p:nvSpPr>
          <p:cNvPr id="106" name="Google Shape;106;p17"/>
          <p:cNvSpPr txBox="1"/>
          <p:nvPr>
            <p:ph idx="1" type="body"/>
          </p:nvPr>
        </p:nvSpPr>
        <p:spPr>
          <a:xfrm>
            <a:off x="917950" y="2266700"/>
            <a:ext cx="15962100" cy="5962200"/>
          </a:xfrm>
          <a:prstGeom prst="rect">
            <a:avLst/>
          </a:prstGeom>
        </p:spPr>
        <p:txBody>
          <a:bodyPr anchorCtr="0" anchor="t" bIns="0" lIns="0" spcFirstLastPara="1" rIns="0" wrap="square" tIns="0">
            <a:noAutofit/>
          </a:bodyPr>
          <a:lstStyle/>
          <a:p>
            <a:pPr indent="0" lvl="0" marL="0" rtl="0" algn="l">
              <a:lnSpc>
                <a:spcPct val="150000"/>
              </a:lnSpc>
              <a:spcBef>
                <a:spcPts val="0"/>
              </a:spcBef>
              <a:spcAft>
                <a:spcPts val="0"/>
              </a:spcAft>
              <a:buNone/>
            </a:pPr>
            <a:r>
              <a:rPr lang="en-GB" sz="3000"/>
              <a:t>From Gao he went to Timbuktu. Timbuktu was wealthy from the trade in salt, gold, ivory, and slaves. The scholar al- Sahili settled in the growing intellectual and commercial center of Timbuktu, where he built a place for Mansa Musa to receive guests, demonstrating his talent as a skilled craftsman.   </a:t>
            </a:r>
            <a:endParaRPr sz="3000"/>
          </a:p>
          <a:p>
            <a:pPr indent="0" lvl="0" marL="0" rtl="0" algn="l">
              <a:lnSpc>
                <a:spcPct val="150000"/>
              </a:lnSpc>
              <a:spcBef>
                <a:spcPts val="2000"/>
              </a:spcBef>
              <a:spcAft>
                <a:spcPts val="2000"/>
              </a:spcAft>
              <a:buNone/>
            </a:pPr>
            <a:r>
              <a:rPr lang="en-GB" sz="3000"/>
              <a:t>Mansa Musa was so impressed at what al- Sahili had built, that he asked him to build him a palace and a great mosque.</a:t>
            </a:r>
            <a:endParaRPr sz="3000"/>
          </a:p>
        </p:txBody>
      </p:sp>
      <p:sp>
        <p:nvSpPr>
          <p:cNvPr id="107" name="Google Shape;107;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3" name="Google Shape;113;p18"/>
          <p:cNvSpPr txBox="1"/>
          <p:nvPr>
            <p:ph type="title"/>
          </p:nvPr>
        </p:nvSpPr>
        <p:spPr>
          <a:xfrm>
            <a:off x="917950" y="5852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Questions</a:t>
            </a:r>
            <a:endParaRPr>
              <a:solidFill>
                <a:schemeClr val="dk2"/>
              </a:solidFill>
            </a:endParaRPr>
          </a:p>
        </p:txBody>
      </p:sp>
      <p:sp>
        <p:nvSpPr>
          <p:cNvPr id="114" name="Google Shape;114;p18"/>
          <p:cNvSpPr txBox="1"/>
          <p:nvPr>
            <p:ph idx="1" type="body"/>
          </p:nvPr>
        </p:nvSpPr>
        <p:spPr>
          <a:xfrm>
            <a:off x="917950" y="1221950"/>
            <a:ext cx="15517200" cy="7562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sz="3500"/>
          </a:p>
          <a:p>
            <a:pPr indent="-450850" lvl="0" marL="457200" rtl="0" algn="l">
              <a:spcBef>
                <a:spcPts val="2000"/>
              </a:spcBef>
              <a:spcAft>
                <a:spcPts val="0"/>
              </a:spcAft>
              <a:buSzPts val="3500"/>
              <a:buAutoNum type="arabicPeriod"/>
            </a:pPr>
            <a:r>
              <a:rPr lang="en-GB" sz="3500"/>
              <a:t>What did Mansa Musa do in Mecca?</a:t>
            </a:r>
            <a:endParaRPr sz="600"/>
          </a:p>
          <a:p>
            <a:pPr indent="-450850" lvl="0" marL="457200" rtl="0" algn="l">
              <a:spcBef>
                <a:spcPts val="1000"/>
              </a:spcBef>
              <a:spcAft>
                <a:spcPts val="0"/>
              </a:spcAft>
              <a:buSzPts val="3500"/>
              <a:buAutoNum type="arabicPeriod"/>
            </a:pPr>
            <a:r>
              <a:rPr lang="en-GB" sz="3500"/>
              <a:t>Who did Mansa Musa bring back to Mali with him?</a:t>
            </a:r>
            <a:endParaRPr sz="600"/>
          </a:p>
          <a:p>
            <a:pPr indent="-450850" lvl="0" marL="457200" rtl="0" algn="l">
              <a:spcBef>
                <a:spcPts val="1000"/>
              </a:spcBef>
              <a:spcAft>
                <a:spcPts val="0"/>
              </a:spcAft>
              <a:buSzPts val="3500"/>
              <a:buAutoNum type="arabicPeriod"/>
            </a:pPr>
            <a:r>
              <a:rPr lang="en-GB" sz="3500"/>
              <a:t>Which important cities did Mansa Musa add to his empire on his return journey?</a:t>
            </a:r>
            <a:endParaRPr sz="300"/>
          </a:p>
          <a:p>
            <a:pPr indent="-450850" lvl="0" marL="457200" rtl="0" algn="l">
              <a:spcBef>
                <a:spcPts val="1000"/>
              </a:spcBef>
              <a:spcAft>
                <a:spcPts val="0"/>
              </a:spcAft>
              <a:buSzPts val="3500"/>
              <a:buAutoNum type="arabicPeriod"/>
            </a:pPr>
            <a:r>
              <a:rPr lang="en-GB" sz="3500"/>
              <a:t>Why were these cities important?</a:t>
            </a:r>
            <a:endParaRPr sz="600"/>
          </a:p>
          <a:p>
            <a:pPr indent="-450850" lvl="0" marL="457200" rtl="0" algn="l">
              <a:spcBef>
                <a:spcPts val="1000"/>
              </a:spcBef>
              <a:spcAft>
                <a:spcPts val="0"/>
              </a:spcAft>
              <a:buSzPts val="3500"/>
              <a:buAutoNum type="arabicPeriod"/>
            </a:pPr>
            <a:r>
              <a:rPr lang="en-GB" sz="3500"/>
              <a:t>Mansa Musa built mosques in Gao and Timbuktu, what could that reveal about medieval Mali? </a:t>
            </a:r>
            <a:endParaRPr sz="3500"/>
          </a:p>
          <a:p>
            <a:pPr indent="0" lvl="0" marL="0" rtl="0" algn="l">
              <a:spcBef>
                <a:spcPts val="1000"/>
              </a:spcBef>
              <a:spcAft>
                <a:spcPts val="0"/>
              </a:spcAft>
              <a:buNone/>
            </a:pPr>
            <a:r>
              <a:t/>
            </a:r>
            <a:endParaRPr sz="3500"/>
          </a:p>
          <a:p>
            <a:pPr indent="0" lvl="0" marL="0" rtl="0" algn="l">
              <a:spcBef>
                <a:spcPts val="2000"/>
              </a:spcBef>
              <a:spcAft>
                <a:spcPts val="2000"/>
              </a:spcAft>
              <a:buNone/>
            </a:pPr>
            <a:r>
              <a:t/>
            </a:r>
            <a:endParaRPr sz="3500"/>
          </a:p>
        </p:txBody>
      </p:sp>
      <p:sp>
        <p:nvSpPr>
          <p:cNvPr id="115" name="Google Shape;115;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nvSpPr>
        <p:spPr>
          <a:xfrm>
            <a:off x="847850" y="1531050"/>
            <a:ext cx="16452000" cy="1767000"/>
          </a:xfrm>
          <a:prstGeom prst="rect">
            <a:avLst/>
          </a:prstGeom>
          <a:noFill/>
          <a:ln>
            <a:noFill/>
          </a:ln>
        </p:spPr>
        <p:txBody>
          <a:bodyPr anchorCtr="0" anchor="t" bIns="182850" lIns="182850" spcFirstLastPara="1" rIns="182850" wrap="square" tIns="182850">
            <a:noAutofit/>
          </a:bodyPr>
          <a:lstStyle/>
          <a:p>
            <a:pPr indent="0" lvl="0" marL="0" rtl="0" algn="l">
              <a:lnSpc>
                <a:spcPct val="140000"/>
              </a:lnSpc>
              <a:spcBef>
                <a:spcPts val="0"/>
              </a:spcBef>
              <a:spcAft>
                <a:spcPts val="0"/>
              </a:spcAft>
              <a:buNone/>
            </a:pPr>
            <a:r>
              <a:t/>
            </a:r>
            <a:endParaRPr sz="3000">
              <a:latin typeface="Montserrat"/>
              <a:ea typeface="Montserrat"/>
              <a:cs typeface="Montserrat"/>
              <a:sym typeface="Montserrat"/>
            </a:endParaRPr>
          </a:p>
        </p:txBody>
      </p:sp>
      <p:sp>
        <p:nvSpPr>
          <p:cNvPr id="121" name="Google Shape;121;p19"/>
          <p:cNvSpPr txBox="1"/>
          <p:nvPr/>
        </p:nvSpPr>
        <p:spPr>
          <a:xfrm>
            <a:off x="630950" y="540450"/>
            <a:ext cx="14371200" cy="19464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0"/>
              </a:spcAft>
              <a:buNone/>
            </a:pPr>
            <a:r>
              <a:rPr b="1" lang="en-GB" sz="4100">
                <a:latin typeface="Montserrat"/>
                <a:ea typeface="Montserrat"/>
                <a:cs typeface="Montserrat"/>
                <a:sym typeface="Montserrat"/>
              </a:rPr>
              <a:t>What does Mansa Musa’s return from Mecca reveal about medieval Mali?</a:t>
            </a:r>
            <a:endParaRPr b="1" sz="4100">
              <a:latin typeface="Montserrat"/>
              <a:ea typeface="Montserrat"/>
              <a:cs typeface="Montserrat"/>
              <a:sym typeface="Montserrat"/>
            </a:endParaRPr>
          </a:p>
          <a:p>
            <a:pPr indent="0" lvl="0" marL="0" rtl="0" algn="l">
              <a:lnSpc>
                <a:spcPct val="130000"/>
              </a:lnSpc>
              <a:spcBef>
                <a:spcPts val="0"/>
              </a:spcBef>
              <a:spcAft>
                <a:spcPts val="0"/>
              </a:spcAft>
              <a:buNone/>
            </a:pPr>
            <a:br>
              <a:rPr lang="en-GB" sz="3000">
                <a:latin typeface="Montserrat"/>
                <a:ea typeface="Montserrat"/>
                <a:cs typeface="Montserrat"/>
                <a:sym typeface="Montserrat"/>
              </a:rPr>
            </a:br>
            <a:r>
              <a:rPr lang="en-GB" sz="2800">
                <a:latin typeface="Montserrat"/>
                <a:ea typeface="Montserrat"/>
                <a:cs typeface="Montserrat"/>
                <a:sym typeface="Montserrat"/>
              </a:rPr>
              <a:t>Use the sentence starters below to write a paragraph answering this question.</a:t>
            </a:r>
            <a:endParaRPr sz="2800">
              <a:latin typeface="Montserrat"/>
              <a:ea typeface="Montserrat"/>
              <a:cs typeface="Montserrat"/>
              <a:sym typeface="Montserrat"/>
            </a:endParaRPr>
          </a:p>
          <a:p>
            <a:pPr indent="0" lvl="0" marL="0" rtl="0" algn="l">
              <a:lnSpc>
                <a:spcPct val="130000"/>
              </a:lnSpc>
              <a:spcBef>
                <a:spcPts val="0"/>
              </a:spcBef>
              <a:spcAft>
                <a:spcPts val="0"/>
              </a:spcAft>
              <a:buNone/>
            </a:pPr>
            <a:r>
              <a:t/>
            </a:r>
            <a:endParaRPr sz="3000">
              <a:latin typeface="Montserrat"/>
              <a:ea typeface="Montserrat"/>
              <a:cs typeface="Montserrat"/>
              <a:sym typeface="Montserrat"/>
            </a:endParaRPr>
          </a:p>
        </p:txBody>
      </p:sp>
      <p:graphicFrame>
        <p:nvGraphicFramePr>
          <p:cNvPr id="122" name="Google Shape;122;p19"/>
          <p:cNvGraphicFramePr/>
          <p:nvPr/>
        </p:nvGraphicFramePr>
        <p:xfrm>
          <a:off x="774150" y="4163250"/>
          <a:ext cx="3000000" cy="3000000"/>
        </p:xfrm>
        <a:graphic>
          <a:graphicData uri="http://schemas.openxmlformats.org/drawingml/2006/table">
            <a:tbl>
              <a:tblPr>
                <a:noFill/>
                <a:tableStyleId>{88E16AD1-B27B-4019-9840-B712DC9B967A}</a:tableStyleId>
              </a:tblPr>
              <a:tblGrid>
                <a:gridCol w="8558025"/>
                <a:gridCol w="5538575"/>
              </a:tblGrid>
              <a:tr h="726975">
                <a:tc>
                  <a:txBody>
                    <a:bodyPr/>
                    <a:lstStyle/>
                    <a:p>
                      <a:pPr indent="0" lvl="0" marL="0" rtl="0" algn="l">
                        <a:spcBef>
                          <a:spcPts val="0"/>
                        </a:spcBef>
                        <a:spcAft>
                          <a:spcPts val="0"/>
                        </a:spcAft>
                        <a:buNone/>
                      </a:pPr>
                      <a:r>
                        <a:rPr b="1" lang="en-GB" sz="3000">
                          <a:latin typeface="Montserrat"/>
                          <a:ea typeface="Montserrat"/>
                          <a:cs typeface="Montserrat"/>
                          <a:sym typeface="Montserrat"/>
                        </a:rPr>
                        <a:t>Sentence starters</a:t>
                      </a:r>
                      <a:endParaRPr b="1" sz="3000">
                        <a:latin typeface="Montserrat"/>
                        <a:ea typeface="Montserrat"/>
                        <a:cs typeface="Montserrat"/>
                        <a:sym typeface="Montserrat"/>
                      </a:endParaRPr>
                    </a:p>
                  </a:txBody>
                  <a:tcPr marT="91425" marB="91425" marR="91425" marL="91425">
                    <a:lnL cap="flat" cmpd="sng" w="9525">
                      <a:solidFill>
                        <a:srgbClr val="4B3241"/>
                      </a:solidFill>
                      <a:prstDash val="solid"/>
                      <a:round/>
                      <a:headEnd len="sm" w="sm" type="none"/>
                      <a:tailEnd len="sm" w="sm" type="none"/>
                    </a:lnL>
                    <a:lnR cap="flat" cmpd="sng" w="9525">
                      <a:solidFill>
                        <a:srgbClr val="4B3241"/>
                      </a:solidFill>
                      <a:prstDash val="solid"/>
                      <a:round/>
                      <a:headEnd len="sm" w="sm" type="none"/>
                      <a:tailEnd len="sm" w="sm" type="none"/>
                    </a:lnR>
                    <a:lnT cap="flat" cmpd="sng" w="9525">
                      <a:solidFill>
                        <a:srgbClr val="4B3241"/>
                      </a:solidFill>
                      <a:prstDash val="solid"/>
                      <a:round/>
                      <a:headEnd len="sm" w="sm" type="none"/>
                      <a:tailEnd len="sm" w="sm" type="none"/>
                    </a:lnT>
                    <a:lnB cap="flat" cmpd="sng" w="9525">
                      <a:solidFill>
                        <a:srgbClr val="4B324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b="1" lang="en-GB" sz="3000">
                          <a:latin typeface="Montserrat"/>
                          <a:ea typeface="Montserrat"/>
                          <a:cs typeface="Montserrat"/>
                          <a:sym typeface="Montserrat"/>
                        </a:rPr>
                        <a:t>Key words</a:t>
                      </a:r>
                      <a:endParaRPr b="1" sz="3000">
                        <a:latin typeface="Montserrat"/>
                        <a:ea typeface="Montserrat"/>
                        <a:cs typeface="Montserrat"/>
                        <a:sym typeface="Montserrat"/>
                      </a:endParaRPr>
                    </a:p>
                  </a:txBody>
                  <a:tcPr marT="91425" marB="91425" marR="91425" marL="91425">
                    <a:lnL cap="flat" cmpd="sng" w="9525">
                      <a:solidFill>
                        <a:srgbClr val="4B3241"/>
                      </a:solidFill>
                      <a:prstDash val="solid"/>
                      <a:round/>
                      <a:headEnd len="sm" w="sm" type="none"/>
                      <a:tailEnd len="sm" w="sm" type="none"/>
                    </a:lnL>
                    <a:lnR cap="flat" cmpd="sng" w="9525">
                      <a:solidFill>
                        <a:srgbClr val="4B3241"/>
                      </a:solidFill>
                      <a:prstDash val="solid"/>
                      <a:round/>
                      <a:headEnd len="sm" w="sm" type="none"/>
                      <a:tailEnd len="sm" w="sm" type="none"/>
                    </a:lnR>
                    <a:lnT cap="flat" cmpd="sng" w="9525">
                      <a:solidFill>
                        <a:srgbClr val="4B3241"/>
                      </a:solidFill>
                      <a:prstDash val="solid"/>
                      <a:round/>
                      <a:headEnd len="sm" w="sm" type="none"/>
                      <a:tailEnd len="sm" w="sm" type="none"/>
                    </a:lnT>
                    <a:lnB cap="flat" cmpd="sng" w="9525">
                      <a:solidFill>
                        <a:srgbClr val="4B3241"/>
                      </a:solidFill>
                      <a:prstDash val="solid"/>
                      <a:round/>
                      <a:headEnd len="sm" w="sm" type="none"/>
                      <a:tailEnd len="sm" w="sm" type="none"/>
                    </a:lnB>
                    <a:solidFill>
                      <a:srgbClr val="FFFFFF"/>
                    </a:solidFill>
                  </a:tcPr>
                </a:tc>
              </a:tr>
              <a:tr h="4423625">
                <a:tc>
                  <a:txBody>
                    <a:bodyPr/>
                    <a:lstStyle/>
                    <a:p>
                      <a:pPr indent="0" lvl="0" marL="0" rtl="0" algn="l">
                        <a:spcBef>
                          <a:spcPts val="0"/>
                        </a:spcBef>
                        <a:spcAft>
                          <a:spcPts val="0"/>
                        </a:spcAft>
                        <a:buNone/>
                      </a:pPr>
                      <a:r>
                        <a:rPr lang="en-GB" sz="3000">
                          <a:latin typeface="Montserrat"/>
                          <a:ea typeface="Montserrat"/>
                          <a:cs typeface="Montserrat"/>
                          <a:sym typeface="Montserrat"/>
                        </a:rPr>
                        <a:t>While in Mecca, Mansa Musa...</a:t>
                      </a:r>
                      <a:endParaRPr sz="30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a:p>
                      <a:pPr indent="0" lvl="0" marL="0" rtl="0" algn="l">
                        <a:spcBef>
                          <a:spcPts val="0"/>
                        </a:spcBef>
                        <a:spcAft>
                          <a:spcPts val="0"/>
                        </a:spcAft>
                        <a:buNone/>
                      </a:pPr>
                      <a:r>
                        <a:rPr lang="en-GB" sz="3000">
                          <a:latin typeface="Montserrat"/>
                          <a:ea typeface="Montserrat"/>
                          <a:cs typeface="Montserrat"/>
                          <a:sym typeface="Montserrat"/>
                        </a:rPr>
                        <a:t>He returned with…</a:t>
                      </a:r>
                      <a:endParaRPr sz="30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a:p>
                      <a:pPr indent="0" lvl="0" marL="0" rtl="0" algn="l">
                        <a:spcBef>
                          <a:spcPts val="0"/>
                        </a:spcBef>
                        <a:spcAft>
                          <a:spcPts val="0"/>
                        </a:spcAft>
                        <a:buNone/>
                      </a:pPr>
                      <a:r>
                        <a:rPr lang="en-GB" sz="3000">
                          <a:latin typeface="Montserrat"/>
                          <a:ea typeface="Montserrat"/>
                          <a:cs typeface="Montserrat"/>
                          <a:sym typeface="Montserrat"/>
                        </a:rPr>
                        <a:t>On his return journey he…</a:t>
                      </a:r>
                      <a:endParaRPr sz="30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a:p>
                      <a:pPr indent="0" lvl="0" marL="0" rtl="0" algn="l">
                        <a:spcBef>
                          <a:spcPts val="0"/>
                        </a:spcBef>
                        <a:spcAft>
                          <a:spcPts val="0"/>
                        </a:spcAft>
                        <a:buNone/>
                      </a:pPr>
                      <a:r>
                        <a:rPr lang="en-GB" sz="3000">
                          <a:latin typeface="Montserrat"/>
                          <a:ea typeface="Montserrat"/>
                          <a:cs typeface="Montserrat"/>
                          <a:sym typeface="Montserrat"/>
                        </a:rPr>
                        <a:t>This could reveal that medieval Mali was...</a:t>
                      </a:r>
                      <a:endParaRPr sz="3000">
                        <a:latin typeface="Montserrat"/>
                        <a:ea typeface="Montserrat"/>
                        <a:cs typeface="Montserrat"/>
                        <a:sym typeface="Montserrat"/>
                      </a:endParaRPr>
                    </a:p>
                  </a:txBody>
                  <a:tcPr marT="91425" marB="91425" marR="91425" marL="91425">
                    <a:lnL cap="flat" cmpd="sng" w="9525">
                      <a:solidFill>
                        <a:srgbClr val="4B3241"/>
                      </a:solidFill>
                      <a:prstDash val="solid"/>
                      <a:round/>
                      <a:headEnd len="sm" w="sm" type="none"/>
                      <a:tailEnd len="sm" w="sm" type="none"/>
                    </a:lnL>
                    <a:lnR cap="flat" cmpd="sng" w="9525">
                      <a:solidFill>
                        <a:srgbClr val="4B3241"/>
                      </a:solidFill>
                      <a:prstDash val="solid"/>
                      <a:round/>
                      <a:headEnd len="sm" w="sm" type="none"/>
                      <a:tailEnd len="sm" w="sm" type="none"/>
                    </a:lnR>
                    <a:lnT cap="flat" cmpd="sng" w="9525">
                      <a:solidFill>
                        <a:srgbClr val="4B3241"/>
                      </a:solidFill>
                      <a:prstDash val="solid"/>
                      <a:round/>
                      <a:headEnd len="sm" w="sm" type="none"/>
                      <a:tailEnd len="sm" w="sm" type="none"/>
                    </a:lnT>
                    <a:lnB cap="flat" cmpd="sng" w="9525">
                      <a:solidFill>
                        <a:srgbClr val="4B3241"/>
                      </a:solidFill>
                      <a:prstDash val="solid"/>
                      <a:round/>
                      <a:headEnd len="sm" w="sm" type="none"/>
                      <a:tailEnd len="sm" w="sm" type="none"/>
                    </a:lnB>
                  </a:tcPr>
                </a:tc>
                <a:tc>
                  <a:txBody>
                    <a:bodyPr/>
                    <a:lstStyle/>
                    <a:p>
                      <a:pPr indent="0" lvl="0" marL="0" rtl="0" algn="l">
                        <a:spcBef>
                          <a:spcPts val="0"/>
                        </a:spcBef>
                        <a:spcAft>
                          <a:spcPts val="0"/>
                        </a:spcAft>
                        <a:buNone/>
                      </a:pPr>
                      <a:r>
                        <a:rPr lang="en-GB" sz="3000">
                          <a:latin typeface="Montserrat"/>
                          <a:ea typeface="Montserrat"/>
                          <a:cs typeface="Montserrat"/>
                          <a:sym typeface="Montserrat"/>
                        </a:rPr>
                        <a:t>Al- Sahili</a:t>
                      </a:r>
                      <a:endParaRPr sz="3000">
                        <a:latin typeface="Montserrat"/>
                        <a:ea typeface="Montserrat"/>
                        <a:cs typeface="Montserrat"/>
                        <a:sym typeface="Montserrat"/>
                      </a:endParaRPr>
                    </a:p>
                    <a:p>
                      <a:pPr indent="0" lvl="0" marL="0" rtl="0" algn="l">
                        <a:lnSpc>
                          <a:spcPct val="130000"/>
                        </a:lnSpc>
                        <a:spcBef>
                          <a:spcPts val="0"/>
                        </a:spcBef>
                        <a:spcAft>
                          <a:spcPts val="0"/>
                        </a:spcAft>
                        <a:buNone/>
                      </a:pPr>
                      <a:r>
                        <a:t/>
                      </a:r>
                      <a:endParaRPr sz="3000">
                        <a:latin typeface="Montserrat"/>
                        <a:ea typeface="Montserrat"/>
                        <a:cs typeface="Montserrat"/>
                        <a:sym typeface="Montserrat"/>
                      </a:endParaRPr>
                    </a:p>
                    <a:p>
                      <a:pPr indent="0" lvl="0" marL="0" rtl="0" algn="l">
                        <a:lnSpc>
                          <a:spcPct val="130000"/>
                        </a:lnSpc>
                        <a:spcBef>
                          <a:spcPts val="0"/>
                        </a:spcBef>
                        <a:spcAft>
                          <a:spcPts val="0"/>
                        </a:spcAft>
                        <a:buNone/>
                      </a:pPr>
                      <a:r>
                        <a:rPr lang="en-GB" sz="3000">
                          <a:latin typeface="Montserrat"/>
                          <a:ea typeface="Montserrat"/>
                          <a:cs typeface="Montserrat"/>
                          <a:sym typeface="Montserrat"/>
                        </a:rPr>
                        <a:t>wealthy</a:t>
                      </a:r>
                      <a:endParaRPr sz="3000">
                        <a:latin typeface="Montserrat"/>
                        <a:ea typeface="Montserrat"/>
                        <a:cs typeface="Montserrat"/>
                        <a:sym typeface="Montserrat"/>
                      </a:endParaRPr>
                    </a:p>
                    <a:p>
                      <a:pPr indent="0" lvl="0" marL="0" rtl="0" algn="l">
                        <a:lnSpc>
                          <a:spcPct val="130000"/>
                        </a:lnSpc>
                        <a:spcBef>
                          <a:spcPts val="0"/>
                        </a:spcBef>
                        <a:spcAft>
                          <a:spcPts val="0"/>
                        </a:spcAft>
                        <a:buNone/>
                      </a:pPr>
                      <a:r>
                        <a:t/>
                      </a:r>
                      <a:endParaRPr sz="3000">
                        <a:latin typeface="Montserrat"/>
                        <a:ea typeface="Montserrat"/>
                        <a:cs typeface="Montserrat"/>
                        <a:sym typeface="Montserrat"/>
                      </a:endParaRPr>
                    </a:p>
                    <a:p>
                      <a:pPr indent="0" lvl="0" marL="0" rtl="0" algn="l">
                        <a:lnSpc>
                          <a:spcPct val="130000"/>
                        </a:lnSpc>
                        <a:spcBef>
                          <a:spcPts val="0"/>
                        </a:spcBef>
                        <a:spcAft>
                          <a:spcPts val="0"/>
                        </a:spcAft>
                        <a:buNone/>
                      </a:pPr>
                      <a:r>
                        <a:rPr lang="en-GB" sz="3000">
                          <a:latin typeface="Montserrat"/>
                          <a:ea typeface="Montserrat"/>
                          <a:cs typeface="Montserrat"/>
                          <a:sym typeface="Montserrat"/>
                        </a:rPr>
                        <a:t>Muslim</a:t>
                      </a:r>
                      <a:endParaRPr sz="3000">
                        <a:latin typeface="Montserrat"/>
                        <a:ea typeface="Montserrat"/>
                        <a:cs typeface="Montserrat"/>
                        <a:sym typeface="Montserrat"/>
                      </a:endParaRPr>
                    </a:p>
                    <a:p>
                      <a:pPr indent="0" lvl="0" marL="0" rtl="0" algn="l">
                        <a:lnSpc>
                          <a:spcPct val="130000"/>
                        </a:lnSpc>
                        <a:spcBef>
                          <a:spcPts val="0"/>
                        </a:spcBef>
                        <a:spcAft>
                          <a:spcPts val="0"/>
                        </a:spcAft>
                        <a:buNone/>
                      </a:pPr>
                      <a:r>
                        <a:t/>
                      </a:r>
                      <a:endParaRPr sz="3000">
                        <a:latin typeface="Montserrat"/>
                        <a:ea typeface="Montserrat"/>
                        <a:cs typeface="Montserrat"/>
                        <a:sym typeface="Montserrat"/>
                      </a:endParaRPr>
                    </a:p>
                    <a:p>
                      <a:pPr indent="0" lvl="0" marL="0" rtl="0" algn="l">
                        <a:lnSpc>
                          <a:spcPct val="130000"/>
                        </a:lnSpc>
                        <a:spcBef>
                          <a:spcPts val="0"/>
                        </a:spcBef>
                        <a:spcAft>
                          <a:spcPts val="0"/>
                        </a:spcAft>
                        <a:buNone/>
                      </a:pPr>
                      <a:r>
                        <a:rPr lang="en-GB" sz="3000">
                          <a:latin typeface="Montserrat"/>
                          <a:ea typeface="Montserrat"/>
                          <a:cs typeface="Montserrat"/>
                          <a:sym typeface="Montserrat"/>
                        </a:rPr>
                        <a:t>ambitious</a:t>
                      </a:r>
                      <a:endParaRPr sz="3000">
                        <a:latin typeface="Montserrat"/>
                        <a:ea typeface="Montserrat"/>
                        <a:cs typeface="Montserrat"/>
                        <a:sym typeface="Montserrat"/>
                      </a:endParaRPr>
                    </a:p>
                    <a:p>
                      <a:pPr indent="0" lvl="0" marL="0" rtl="0" algn="l">
                        <a:lnSpc>
                          <a:spcPct val="130000"/>
                        </a:lnSpc>
                        <a:spcBef>
                          <a:spcPts val="0"/>
                        </a:spcBef>
                        <a:spcAft>
                          <a:spcPts val="0"/>
                        </a:spcAft>
                        <a:buNone/>
                      </a:pPr>
                      <a:r>
                        <a:t/>
                      </a:r>
                      <a:endParaRPr sz="3000">
                        <a:latin typeface="Montserrat"/>
                        <a:ea typeface="Montserrat"/>
                        <a:cs typeface="Montserrat"/>
                        <a:sym typeface="Montserrat"/>
                      </a:endParaRPr>
                    </a:p>
                  </a:txBody>
                  <a:tcPr marT="91425" marB="91425" marR="91425" marL="91425">
                    <a:lnL cap="flat" cmpd="sng" w="9525">
                      <a:solidFill>
                        <a:srgbClr val="4B3241"/>
                      </a:solidFill>
                      <a:prstDash val="solid"/>
                      <a:round/>
                      <a:headEnd len="sm" w="sm" type="none"/>
                      <a:tailEnd len="sm" w="sm" type="none"/>
                    </a:lnL>
                    <a:lnR cap="flat" cmpd="sng" w="9525">
                      <a:solidFill>
                        <a:srgbClr val="4B3241"/>
                      </a:solidFill>
                      <a:prstDash val="solid"/>
                      <a:round/>
                      <a:headEnd len="sm" w="sm" type="none"/>
                      <a:tailEnd len="sm" w="sm" type="none"/>
                    </a:lnR>
                    <a:lnT cap="flat" cmpd="sng" w="9525">
                      <a:solidFill>
                        <a:srgbClr val="4B3241"/>
                      </a:solidFill>
                      <a:prstDash val="solid"/>
                      <a:round/>
                      <a:headEnd len="sm" w="sm" type="none"/>
                      <a:tailEnd len="sm" w="sm" type="none"/>
                    </a:lnT>
                    <a:lnB cap="flat" cmpd="sng" w="9525">
                      <a:solidFill>
                        <a:srgbClr val="4B3241"/>
                      </a:solidFill>
                      <a:prstDash val="solid"/>
                      <a:round/>
                      <a:headEnd len="sm" w="sm" type="none"/>
                      <a:tailEnd len="sm" w="sm" type="none"/>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0"/>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a:solidFill>
                <a:schemeClr val="dk2"/>
              </a:solidFill>
            </a:endParaRPr>
          </a:p>
        </p:txBody>
      </p:sp>
      <p:sp>
        <p:nvSpPr>
          <p:cNvPr id="128" name="Google Shape;128;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9" name="Google Shape;129;p20"/>
          <p:cNvSpPr txBox="1"/>
          <p:nvPr/>
        </p:nvSpPr>
        <p:spPr>
          <a:xfrm>
            <a:off x="917950" y="2519050"/>
            <a:ext cx="16452000" cy="63195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None/>
            </a:pPr>
            <a:r>
              <a:rPr b="1" lang="en-GB" sz="3500">
                <a:latin typeface="Montserrat"/>
                <a:ea typeface="Montserrat"/>
                <a:cs typeface="Montserrat"/>
                <a:sym typeface="Montserrat"/>
              </a:rPr>
              <a:t>Scholars</a:t>
            </a:r>
            <a:r>
              <a:rPr b="1" lang="en-GB" sz="3500">
                <a:latin typeface="Montserrat"/>
                <a:ea typeface="Montserrat"/>
                <a:cs typeface="Montserrat"/>
                <a:sym typeface="Montserrat"/>
              </a:rPr>
              <a:t> </a:t>
            </a:r>
            <a:r>
              <a:rPr lang="en-GB" sz="3500">
                <a:latin typeface="Montserrat"/>
                <a:ea typeface="Montserrat"/>
                <a:cs typeface="Montserrat"/>
                <a:sym typeface="Montserrat"/>
              </a:rPr>
              <a:t>- </a:t>
            </a:r>
            <a:r>
              <a:rPr lang="en-GB" sz="3500">
                <a:latin typeface="Montserrat"/>
                <a:ea typeface="Montserrat"/>
                <a:cs typeface="Montserrat"/>
                <a:sym typeface="Montserrat"/>
              </a:rPr>
              <a:t>academics, people who are known for learning</a:t>
            </a:r>
            <a:endParaRPr sz="3500">
              <a:latin typeface="Montserrat"/>
              <a:ea typeface="Montserrat"/>
              <a:cs typeface="Montserrat"/>
              <a:sym typeface="Montserrat"/>
            </a:endParaRPr>
          </a:p>
          <a:p>
            <a:pPr indent="0" lvl="0" marL="0" rtl="0" algn="l">
              <a:lnSpc>
                <a:spcPct val="130000"/>
              </a:lnSpc>
              <a:spcBef>
                <a:spcPts val="2000"/>
              </a:spcBef>
              <a:spcAft>
                <a:spcPts val="0"/>
              </a:spcAft>
              <a:buNone/>
            </a:pPr>
            <a:r>
              <a:rPr b="1" lang="en-GB" sz="3500">
                <a:latin typeface="Montserrat"/>
                <a:ea typeface="Montserrat"/>
                <a:cs typeface="Montserrat"/>
                <a:sym typeface="Montserrat"/>
              </a:rPr>
              <a:t>Mosque</a:t>
            </a:r>
            <a:r>
              <a:rPr b="1" lang="en-GB" sz="3500">
                <a:solidFill>
                  <a:schemeClr val="accent1"/>
                </a:solidFill>
                <a:latin typeface="Montserrat"/>
                <a:ea typeface="Montserrat"/>
                <a:cs typeface="Montserrat"/>
                <a:sym typeface="Montserrat"/>
              </a:rPr>
              <a:t> </a:t>
            </a:r>
            <a:r>
              <a:rPr lang="en-GB" sz="3500">
                <a:solidFill>
                  <a:schemeClr val="accent1"/>
                </a:solidFill>
                <a:latin typeface="Montserrat"/>
                <a:ea typeface="Montserrat"/>
                <a:cs typeface="Montserrat"/>
                <a:sym typeface="Montserrat"/>
              </a:rPr>
              <a:t>- </a:t>
            </a:r>
            <a:r>
              <a:rPr lang="en-GB" sz="3500">
                <a:solidFill>
                  <a:schemeClr val="dk2"/>
                </a:solidFill>
                <a:latin typeface="Montserrat"/>
                <a:ea typeface="Montserrat"/>
                <a:cs typeface="Montserrat"/>
                <a:sym typeface="Montserrat"/>
              </a:rPr>
              <a:t>Muslim place of learning (and worship)</a:t>
            </a:r>
            <a:endParaRPr sz="3500">
              <a:solidFill>
                <a:schemeClr val="dk2"/>
              </a:solidFill>
              <a:latin typeface="Montserrat"/>
              <a:ea typeface="Montserrat"/>
              <a:cs typeface="Montserrat"/>
              <a:sym typeface="Montserrat"/>
            </a:endParaRPr>
          </a:p>
          <a:p>
            <a:pPr indent="0" lvl="0" marL="0" rtl="0" algn="l">
              <a:lnSpc>
                <a:spcPct val="130000"/>
              </a:lnSpc>
              <a:spcBef>
                <a:spcPts val="2000"/>
              </a:spcBef>
              <a:spcAft>
                <a:spcPts val="0"/>
              </a:spcAft>
              <a:buNone/>
            </a:pPr>
            <a:r>
              <a:t/>
            </a:r>
            <a:endParaRPr sz="3500">
              <a:solidFill>
                <a:srgbClr val="434343"/>
              </a:solidFill>
              <a:latin typeface="Montserrat"/>
              <a:ea typeface="Montserrat"/>
              <a:cs typeface="Montserrat"/>
              <a:sym typeface="Montserrat"/>
            </a:endParaRPr>
          </a:p>
          <a:p>
            <a:pPr indent="0" lvl="0" marL="0" rtl="0" algn="l">
              <a:lnSpc>
                <a:spcPct val="130000"/>
              </a:lnSpc>
              <a:spcBef>
                <a:spcPts val="2000"/>
              </a:spcBef>
              <a:spcAft>
                <a:spcPts val="2000"/>
              </a:spcAft>
              <a:buNone/>
            </a:pPr>
            <a:r>
              <a:t/>
            </a:r>
            <a:endParaRPr sz="3500">
              <a:solidFill>
                <a:srgbClr val="434343"/>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