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19eaef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19eaef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c00c554b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c00c554b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24a3e1215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824a3e1215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20c2eb7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20c2eb7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20c2eb7f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20c2eb7f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20c2eb7f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c20c2eb7f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20c2eb7f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20c2eb7f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c00c554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c00c554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c00c554b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c00c554b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24a3e121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24a3e121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00c554b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00c554b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Balancing Equations - Higher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Combined Science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Quantitative Chemistry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Mrs. Begum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 - Question 2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>
                <a:solidFill>
                  <a:srgbClr val="000000"/>
                </a:solidFill>
              </a:rPr>
              <a:t>alcium oxide + hydrochloric acid               calcium chloride + water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Calcium oxide and hydrochloric acid</a:t>
            </a:r>
            <a:r>
              <a:rPr lang="en-GB">
                <a:solidFill>
                  <a:srgbClr val="000000"/>
                </a:solidFill>
              </a:rPr>
              <a:t> are the reactants. </a:t>
            </a:r>
            <a:r>
              <a:rPr lang="en-GB">
                <a:solidFill>
                  <a:srgbClr val="000000"/>
                </a:solidFill>
              </a:rPr>
              <a:t>Calcium chloride and water</a:t>
            </a:r>
            <a:r>
              <a:rPr lang="en-GB">
                <a:solidFill>
                  <a:srgbClr val="000000"/>
                </a:solidFill>
              </a:rPr>
              <a:t> are products.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Calcium oxide = CaO. Calcium chloride = CaCl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CaO  +   </a:t>
            </a:r>
            <a:r>
              <a:rPr b="1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HCl                     CaCl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   +   H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O</a:t>
            </a:r>
            <a:r>
              <a:rPr lang="en-GB">
                <a:solidFill>
                  <a:srgbClr val="000000"/>
                </a:solidFill>
              </a:rPr>
              <a:t>     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53" name="Google Shape;153;p23"/>
          <p:cNvCxnSpPr/>
          <p:nvPr/>
        </p:nvCxnSpPr>
        <p:spPr>
          <a:xfrm>
            <a:off x="8356200" y="2793075"/>
            <a:ext cx="111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p23"/>
          <p:cNvCxnSpPr/>
          <p:nvPr/>
        </p:nvCxnSpPr>
        <p:spPr>
          <a:xfrm>
            <a:off x="4652975" y="5332625"/>
            <a:ext cx="1120500" cy="18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 - Question 3</a:t>
            </a:r>
            <a:endParaRPr/>
          </a:p>
        </p:txBody>
      </p:sp>
      <p:sp>
        <p:nvSpPr>
          <p:cNvPr id="160" name="Google Shape;160;p2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Fe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O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   +  C                   Fe          +       CO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endParaRPr sz="3500" u="sng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 u="sng">
                <a:solidFill>
                  <a:srgbClr val="000000"/>
                </a:solidFill>
              </a:rPr>
              <a:t> 6.4</a:t>
            </a:r>
            <a:r>
              <a:rPr lang="en-GB" sz="3500">
                <a:solidFill>
                  <a:srgbClr val="000000"/>
                </a:solidFill>
              </a:rPr>
              <a:t>         	 </a:t>
            </a:r>
            <a:r>
              <a:rPr lang="en-GB" sz="3500" u="sng">
                <a:solidFill>
                  <a:srgbClr val="000000"/>
                </a:solidFill>
              </a:rPr>
              <a:t>0.72</a:t>
            </a:r>
            <a:r>
              <a:rPr lang="en-GB" sz="3500">
                <a:solidFill>
                  <a:srgbClr val="000000"/>
                </a:solidFill>
              </a:rPr>
              <a:t>            	</a:t>
            </a:r>
            <a:r>
              <a:rPr lang="en-GB" sz="3500" u="sng">
                <a:solidFill>
                  <a:srgbClr val="000000"/>
                </a:solidFill>
              </a:rPr>
              <a:t>4.48</a:t>
            </a:r>
            <a:r>
              <a:rPr lang="en-GB" sz="3500">
                <a:solidFill>
                  <a:srgbClr val="000000"/>
                </a:solidFill>
              </a:rPr>
              <a:t>            	</a:t>
            </a:r>
            <a:r>
              <a:rPr lang="en-GB" sz="3500" u="sng">
                <a:solidFill>
                  <a:srgbClr val="000000"/>
                </a:solidFill>
              </a:rPr>
              <a:t>2.64</a:t>
            </a:r>
            <a:endParaRPr sz="3500" u="sng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160            12               	  56               	 44	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0.04          0.06              0.08            	0.06 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2                  3                  	4                  	3</a:t>
            </a:r>
            <a:endParaRPr sz="3500">
              <a:solidFill>
                <a:srgbClr val="000000"/>
              </a:solidFill>
            </a:endParaRPr>
          </a:p>
          <a:p>
            <a:pPr indent="0" lvl="0" marL="457200" marR="723900" rtl="0" algn="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 </a:t>
            </a:r>
            <a:r>
              <a:rPr b="1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Fe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O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 + </a:t>
            </a:r>
            <a:r>
              <a:rPr b="1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C                </a:t>
            </a:r>
            <a:r>
              <a:rPr b="1" lang="en-GB" sz="3500">
                <a:solidFill>
                  <a:srgbClr val="000000"/>
                </a:solidFill>
              </a:rPr>
              <a:t>4</a:t>
            </a:r>
            <a:r>
              <a:rPr lang="en-GB" sz="3500">
                <a:solidFill>
                  <a:srgbClr val="000000"/>
                </a:solidFill>
              </a:rPr>
              <a:t>Fe         +     </a:t>
            </a:r>
            <a:r>
              <a:rPr b="1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CO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endParaRPr baseline="-25000" sz="3500">
              <a:solidFill>
                <a:srgbClr val="000000"/>
              </a:solidFill>
            </a:endParaRPr>
          </a:p>
          <a:p>
            <a:pPr indent="0" lvl="0" marL="457200" marR="723900" rtl="0" algn="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1" name="Google Shape;161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62" name="Google Shape;162;p24"/>
          <p:cNvCxnSpPr/>
          <p:nvPr/>
        </p:nvCxnSpPr>
        <p:spPr>
          <a:xfrm>
            <a:off x="4359050" y="2981325"/>
            <a:ext cx="1120500" cy="18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3" name="Google Shape;163;p24"/>
          <p:cNvCxnSpPr/>
          <p:nvPr/>
        </p:nvCxnSpPr>
        <p:spPr>
          <a:xfrm>
            <a:off x="4359050" y="7444950"/>
            <a:ext cx="1120500" cy="18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check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19050"/>
            <a:ext cx="149166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How many electrons do Group 2 elements have in their outer shell?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How many electrons do Group 7 elements have in their outer shell?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When an atom loses or gains electrons, what do they become?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is the charge on Group 1 ions?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is the charge on Group 6 ions? 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8000" y="1967975"/>
            <a:ext cx="16452000" cy="6610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Work out the formulae for the following compounds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Copper (II) sulphate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Sodium carbonate</a:t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Calcium nitrate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Work out the charge on the metal ions in these compounds</a:t>
            </a:r>
            <a:endParaRPr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Zn in ZnSO</a:t>
            </a:r>
            <a:r>
              <a:rPr baseline="-25000" lang="en-GB" sz="3500">
                <a:solidFill>
                  <a:srgbClr val="000000"/>
                </a:solidFill>
              </a:rPr>
              <a:t>4</a:t>
            </a:r>
            <a:endParaRPr baseline="-25000"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Cu in Cu(OH)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endParaRPr baseline="-25000"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Fe in FeCl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endParaRPr baseline="-25000"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28600" lvl="0" marL="317500" rtl="0" algn="l">
              <a:lnSpc>
                <a:spcPct val="229545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3500">
                <a:solidFill>
                  <a:srgbClr val="000000"/>
                </a:solidFill>
              </a:rPr>
              <a:t>1</a:t>
            </a:r>
            <a:r>
              <a:rPr lang="en-GB" sz="3500">
                <a:solidFill>
                  <a:srgbClr val="000000"/>
                </a:solidFill>
              </a:rPr>
              <a:t>      H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+   Br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                       	   HBr</a:t>
            </a:r>
            <a:endParaRPr sz="3500">
              <a:solidFill>
                <a:srgbClr val="000000"/>
              </a:solidFill>
            </a:endParaRPr>
          </a:p>
          <a:p>
            <a:pPr indent="-228600" lvl="0" marL="317500" rtl="0" algn="l">
              <a:lnSpc>
                <a:spcPct val="23545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   </a:t>
            </a:r>
            <a:r>
              <a:rPr b="1" lang="en-GB" sz="3700">
                <a:solidFill>
                  <a:srgbClr val="000000"/>
                </a:solidFill>
              </a:rPr>
              <a:t> </a:t>
            </a:r>
            <a:r>
              <a:rPr lang="en-GB" sz="3500">
                <a:solidFill>
                  <a:srgbClr val="000000"/>
                </a:solidFill>
              </a:rPr>
              <a:t>Ca  +   O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                   	    </a:t>
            </a:r>
            <a:r>
              <a:rPr b="1" lang="en-GB" sz="3700">
                <a:solidFill>
                  <a:srgbClr val="000000"/>
                </a:solidFill>
              </a:rPr>
              <a:t> </a:t>
            </a:r>
            <a:r>
              <a:rPr lang="en-GB" sz="3500">
                <a:solidFill>
                  <a:srgbClr val="000000"/>
                </a:solidFill>
              </a:rPr>
              <a:t>CaO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23545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 </a:t>
            </a:r>
            <a:r>
              <a:rPr b="1" i="1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      MgCO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   +   HCl                       	   MgCl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+   H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O  +   CO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</a:t>
            </a:r>
            <a:endParaRPr sz="3500">
              <a:solidFill>
                <a:srgbClr val="000000"/>
              </a:solidFill>
            </a:endParaRPr>
          </a:p>
          <a:p>
            <a:pPr indent="-228600" lvl="0" marL="317500" rtl="0" algn="l">
              <a:lnSpc>
                <a:spcPct val="23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3500">
                <a:solidFill>
                  <a:srgbClr val="000000"/>
                </a:solidFill>
              </a:rPr>
              <a:t>4</a:t>
            </a:r>
            <a:r>
              <a:rPr lang="en-GB" sz="3500">
                <a:solidFill>
                  <a:srgbClr val="000000"/>
                </a:solidFill>
              </a:rPr>
              <a:t>      Fe  +   O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                          	Fe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O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endParaRPr baseline="-25000" sz="3500">
              <a:solidFill>
                <a:srgbClr val="000000"/>
              </a:solidFill>
            </a:endParaRPr>
          </a:p>
          <a:p>
            <a:pPr indent="-228600" lvl="0" marL="317500" rtl="0" algn="l">
              <a:lnSpc>
                <a:spcPct val="23545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3500">
                <a:solidFill>
                  <a:srgbClr val="000000"/>
                </a:solidFill>
              </a:rPr>
              <a:t>5</a:t>
            </a:r>
            <a:r>
              <a:rPr lang="en-GB" sz="3500">
                <a:solidFill>
                  <a:srgbClr val="000000"/>
                </a:solidFill>
              </a:rPr>
              <a:t>      Fe  +   Cl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                             	FeCl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endParaRPr baseline="-25000"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4" name="Google Shape;104;p17"/>
          <p:cNvCxnSpPr/>
          <p:nvPr/>
        </p:nvCxnSpPr>
        <p:spPr>
          <a:xfrm>
            <a:off x="4377625" y="2962800"/>
            <a:ext cx="2552700" cy="7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7"/>
          <p:cNvCxnSpPr/>
          <p:nvPr/>
        </p:nvCxnSpPr>
        <p:spPr>
          <a:xfrm flipH="1" rot="10800000">
            <a:off x="4511050" y="4378488"/>
            <a:ext cx="2636400" cy="30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7"/>
          <p:cNvCxnSpPr/>
          <p:nvPr/>
        </p:nvCxnSpPr>
        <p:spPr>
          <a:xfrm>
            <a:off x="5638800" y="5817288"/>
            <a:ext cx="2590800" cy="13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7"/>
          <p:cNvCxnSpPr/>
          <p:nvPr/>
        </p:nvCxnSpPr>
        <p:spPr>
          <a:xfrm>
            <a:off x="4206250" y="7238975"/>
            <a:ext cx="2606100" cy="7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7"/>
          <p:cNvCxnSpPr/>
          <p:nvPr/>
        </p:nvCxnSpPr>
        <p:spPr>
          <a:xfrm flipH="1" rot="10800000">
            <a:off x="4335775" y="8481175"/>
            <a:ext cx="2636400" cy="7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918000" y="19837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Use the following masses of reactants and products to write balanced symbol equations.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-GB" sz="2800">
                <a:solidFill>
                  <a:srgbClr val="000000"/>
                </a:solidFill>
              </a:rPr>
              <a:t> 81.2 g of butane (C</a:t>
            </a:r>
            <a:r>
              <a:rPr baseline="-25000" lang="en-GB" sz="2800">
                <a:solidFill>
                  <a:srgbClr val="000000"/>
                </a:solidFill>
              </a:rPr>
              <a:t>4</a:t>
            </a:r>
            <a:r>
              <a:rPr lang="en-GB" sz="2800">
                <a:solidFill>
                  <a:srgbClr val="000000"/>
                </a:solidFill>
              </a:rPr>
              <a:t>H</a:t>
            </a:r>
            <a:r>
              <a:rPr baseline="-25000" lang="en-GB" sz="2800">
                <a:solidFill>
                  <a:srgbClr val="000000"/>
                </a:solidFill>
              </a:rPr>
              <a:t>10</a:t>
            </a:r>
            <a:r>
              <a:rPr lang="en-GB" sz="2800">
                <a:solidFill>
                  <a:srgbClr val="000000"/>
                </a:solidFill>
              </a:rPr>
              <a:t>) reacts with 291.2 g of oxygen to produce 246.4 g of carbon dioxide and 126.0 g of water.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-GB" sz="2800">
                <a:solidFill>
                  <a:srgbClr val="000000"/>
                </a:solidFill>
              </a:rPr>
              <a:t> 48.0 g of methanol (C­H</a:t>
            </a:r>
            <a:r>
              <a:rPr baseline="-25000" lang="en-GB" sz="2800">
                <a:solidFill>
                  <a:srgbClr val="000000"/>
                </a:solidFill>
              </a:rPr>
              <a:t>3</a:t>
            </a:r>
            <a:r>
              <a:rPr lang="en-GB" sz="2800">
                <a:solidFill>
                  <a:srgbClr val="000000"/>
                </a:solidFill>
              </a:rPr>
              <a:t>OH) reacts with 72.0 g of oxygen to produce 66.0 g of carbon dioxide and 54.0 g of water.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-GB" sz="2800">
                <a:solidFill>
                  <a:srgbClr val="000000"/>
                </a:solidFill>
              </a:rPr>
              <a:t>1.62 g of hydrogen bromide (HBr) reacts with 0.98 g of sulfuric acid (H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r>
              <a:rPr lang="en-GB" sz="2800">
                <a:solidFill>
                  <a:srgbClr val="000000"/>
                </a:solidFill>
              </a:rPr>
              <a:t>SO</a:t>
            </a:r>
            <a:r>
              <a:rPr baseline="-25000" lang="en-GB" sz="2800">
                <a:solidFill>
                  <a:srgbClr val="000000"/>
                </a:solidFill>
              </a:rPr>
              <a:t>4</a:t>
            </a:r>
            <a:r>
              <a:rPr lang="en-GB" sz="2800">
                <a:solidFill>
                  <a:srgbClr val="000000"/>
                </a:solidFill>
              </a:rPr>
              <a:t>) to produce 0.36 g of water, 0.64 g of sulfur dioxide (SO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r>
              <a:rPr lang="en-GB" sz="2800">
                <a:solidFill>
                  <a:srgbClr val="000000"/>
                </a:solidFill>
              </a:rPr>
              <a:t>) and 1.60 g of bromine (Br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r>
              <a:rPr lang="en-GB" sz="2800">
                <a:solidFill>
                  <a:srgbClr val="000000"/>
                </a:solidFill>
              </a:rPr>
              <a:t>).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1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918000" y="207820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In a reaction, copper sulfate and sodium hydroxide react together to form copper hydroxide and sodium sulfate.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a word equation for this reaction.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Name the reactants and the products.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the formulae of the reactants copper sulfate and sodium hydroxide.    Ions are Cu</a:t>
            </a:r>
            <a:r>
              <a:rPr baseline="30000" lang="en-GB">
                <a:solidFill>
                  <a:srgbClr val="000000"/>
                </a:solidFill>
              </a:rPr>
              <a:t>2+</a:t>
            </a:r>
            <a:r>
              <a:rPr lang="en-GB">
                <a:solidFill>
                  <a:srgbClr val="000000"/>
                </a:solidFill>
              </a:rPr>
              <a:t>, SO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baseline="30000" lang="en-GB">
                <a:solidFill>
                  <a:srgbClr val="000000"/>
                </a:solidFill>
              </a:rPr>
              <a:t>2-</a:t>
            </a:r>
            <a:r>
              <a:rPr lang="en-GB">
                <a:solidFill>
                  <a:srgbClr val="000000"/>
                </a:solidFill>
              </a:rPr>
              <a:t>, Na</a:t>
            </a:r>
            <a:r>
              <a:rPr baseline="30000" lang="en-GB">
                <a:solidFill>
                  <a:srgbClr val="000000"/>
                </a:solidFill>
              </a:rPr>
              <a:t>+</a:t>
            </a:r>
            <a:r>
              <a:rPr lang="en-GB">
                <a:solidFill>
                  <a:srgbClr val="000000"/>
                </a:solidFill>
              </a:rPr>
              <a:t> and OH</a:t>
            </a:r>
            <a:r>
              <a:rPr baseline="30000" lang="en-GB">
                <a:solidFill>
                  <a:srgbClr val="000000"/>
                </a:solidFill>
              </a:rPr>
              <a:t>-</a:t>
            </a:r>
            <a:r>
              <a:rPr lang="en-GB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a balanced symbol equation for this reaction. Formulae of products are copper hydroxide Cu(OH)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and sodium sulfate Na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SO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2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918000" y="207820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In a reaction, calcium oxide and hydrochloric acid (HCl) react together to form calcium chloride and water (H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O).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a word equation for this reaction.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Name the reactants and the products.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the formulae of the reactant calcium oxide and the product calcium chloride. Ions are Ca</a:t>
            </a:r>
            <a:r>
              <a:rPr baseline="30000" lang="en-GB">
                <a:solidFill>
                  <a:srgbClr val="000000"/>
                </a:solidFill>
              </a:rPr>
              <a:t>2+</a:t>
            </a:r>
            <a:r>
              <a:rPr lang="en-GB">
                <a:solidFill>
                  <a:srgbClr val="000000"/>
                </a:solidFill>
              </a:rPr>
              <a:t>, O</a:t>
            </a:r>
            <a:r>
              <a:rPr baseline="30000" lang="en-GB">
                <a:solidFill>
                  <a:srgbClr val="000000"/>
                </a:solidFill>
              </a:rPr>
              <a:t>2-</a:t>
            </a:r>
            <a:r>
              <a:rPr lang="en-GB">
                <a:solidFill>
                  <a:srgbClr val="000000"/>
                </a:solidFill>
              </a:rPr>
              <a:t>,  and Cl</a:t>
            </a:r>
            <a:r>
              <a:rPr baseline="30000" lang="en-GB">
                <a:solidFill>
                  <a:srgbClr val="000000"/>
                </a:solidFill>
              </a:rPr>
              <a:t>-</a:t>
            </a:r>
            <a:r>
              <a:rPr lang="en-GB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a balanced symbol equation for this reaction.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9" name="Google Shape;129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3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918000" y="207820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Iron can be extracted from its ores by heating it with carbon. Some students found that 6.4g of Fe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O</a:t>
            </a:r>
            <a:r>
              <a:rPr baseline="-25000" lang="en-GB" sz="3500">
                <a:solidFill>
                  <a:srgbClr val="000000"/>
                </a:solidFill>
              </a:rPr>
              <a:t>3</a:t>
            </a:r>
            <a:r>
              <a:rPr lang="en-GB" sz="3500">
                <a:solidFill>
                  <a:srgbClr val="000000"/>
                </a:solidFill>
              </a:rPr>
              <a:t> reacted with 0.72g of C to produce 4.48g of Fe and 2.64g of CO</a:t>
            </a:r>
            <a:r>
              <a:rPr baseline="-25000" lang="en-GB" sz="3500">
                <a:solidFill>
                  <a:srgbClr val="000000"/>
                </a:solidFill>
              </a:rPr>
              <a:t>2</a:t>
            </a:r>
            <a:r>
              <a:rPr lang="en-GB" sz="3500">
                <a:solidFill>
                  <a:srgbClr val="000000"/>
                </a:solidFill>
              </a:rPr>
              <a:t>. 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Use the molar masses to deduce the balanced equation. 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136" name="Google Shape;136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 - Question 1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copper sulfate + sodium hydroxide                copper hydroxide + sodium sulfate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Copper sulfate and sodium hydroxide are reactants. Copper hydroxide and sodium sulfate are products.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Copper sulfate = CuSO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. Sodium hydroxide = NaOH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CuSO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 +   </a:t>
            </a:r>
            <a:r>
              <a:rPr b="1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NaOH                       Cu(OH)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   +   Na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SO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       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3" name="Google Shape;14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44" name="Google Shape;144;p22"/>
          <p:cNvCxnSpPr/>
          <p:nvPr/>
        </p:nvCxnSpPr>
        <p:spPr>
          <a:xfrm>
            <a:off x="8707200" y="2792175"/>
            <a:ext cx="1120500" cy="18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5" name="Google Shape;145;p22"/>
          <p:cNvCxnSpPr/>
          <p:nvPr/>
        </p:nvCxnSpPr>
        <p:spPr>
          <a:xfrm>
            <a:off x="5497975" y="5351000"/>
            <a:ext cx="1120500" cy="18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