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0287000" cx="18288000"/>
  <p:notesSz cx="6858000" cy="9144000"/>
  <p:embeddedFontLst>
    <p:embeddedFont>
      <p:font typeface="Montserrat SemiBold"/>
      <p:regular r:id="rId18"/>
      <p:bold r:id="rId19"/>
      <p:italic r:id="rId20"/>
      <p:boldItalic r:id="rId21"/>
    </p:embeddedFont>
    <p:embeddedFont>
      <p:font typeface="Montserrat"/>
      <p:regular r:id="rId22"/>
      <p:bold r:id="rId23"/>
      <p:italic r:id="rId24"/>
      <p:boldItalic r:id="rId25"/>
    </p:embeddedFont>
    <p:embeddedFont>
      <p:font typeface="Montserrat Medium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DF1D36-E4E0-476E-B3C2-186BAA7F69BC}">
  <a:tblStyle styleId="{31DF1D36-E4E0-476E-B3C2-186BAA7F69B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italic.fntdata"/><Relationship Id="rId22" Type="http://schemas.openxmlformats.org/officeDocument/2006/relationships/font" Target="fonts/Montserrat-regular.fntdata"/><Relationship Id="rId21" Type="http://schemas.openxmlformats.org/officeDocument/2006/relationships/font" Target="fonts/MontserratSemiBold-boldItalic.fntdata"/><Relationship Id="rId24" Type="http://schemas.openxmlformats.org/officeDocument/2006/relationships/font" Target="fonts/Montserrat-italic.fntdata"/><Relationship Id="rId23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regular.fntdata"/><Relationship Id="rId25" Type="http://schemas.openxmlformats.org/officeDocument/2006/relationships/font" Target="fonts/Montserrat-boldItalic.fntdata"/><Relationship Id="rId28" Type="http://schemas.openxmlformats.org/officeDocument/2006/relationships/font" Target="fonts/MontserratMedium-italic.fntdata"/><Relationship Id="rId27" Type="http://schemas.openxmlformats.org/officeDocument/2006/relationships/font" Target="fonts/Montserrat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SemiBold-bold.fntdata"/><Relationship Id="rId1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55c66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55c66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955c66da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955c66da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c955c66da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c955c66d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Tell students there is a diagram in DLD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c955c66da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c955c66da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955c66d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955c66d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955c66d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955c66d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c955c66d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c955c66d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955c66d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c955c66d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c955c66da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c955c66d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c955c66d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c955c66d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c955c66da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c955c66da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c955c66da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c955c66da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Materials and the Earth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5: Fossils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5" name="Google Shape;155;p23"/>
          <p:cNvSpPr txBox="1"/>
          <p:nvPr>
            <p:ph type="title"/>
          </p:nvPr>
        </p:nvSpPr>
        <p:spPr>
          <a:xfrm>
            <a:off x="253100" y="3261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Gaps in the fossil record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253100" y="1340850"/>
            <a:ext cx="8310300" cy="85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Match up the ends of the sentences: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379025" y="3119950"/>
            <a:ext cx="5630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600">
                <a:latin typeface="Montserrat"/>
                <a:ea typeface="Montserrat"/>
                <a:cs typeface="Montserrat"/>
                <a:sym typeface="Montserrat"/>
              </a:rPr>
              <a:t>• Soft tissues…</a:t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4600">
                <a:latin typeface="Montserrat"/>
                <a:ea typeface="Montserrat"/>
                <a:cs typeface="Montserrat"/>
                <a:sym typeface="Montserrat"/>
              </a:rPr>
              <a:t>• Conditions…</a:t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GB" sz="4600">
                <a:latin typeface="Montserrat"/>
                <a:ea typeface="Montserrat"/>
                <a:cs typeface="Montserrat"/>
                <a:sym typeface="Montserrat"/>
              </a:rPr>
              <a:t>• Discovery…</a:t>
            </a:r>
            <a:endParaRPr sz="4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7417475" y="2632675"/>
            <a:ext cx="10476600" cy="5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... weren’t right, so minerals didn’t form the fossil in rock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… wasn’t possible, as the fossils might be too deep / broken in uplift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381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… decayed fully, so the remains were too sparse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5" name="Google Shape;165;p24"/>
          <p:cNvSpPr txBox="1"/>
          <p:nvPr>
            <p:ph idx="1" type="subTitle"/>
          </p:nvPr>
        </p:nvSpPr>
        <p:spPr>
          <a:xfrm>
            <a:off x="314400" y="1239200"/>
            <a:ext cx="17310300" cy="15483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Look carefully at the diagram (in the video and on the worksheet) and answer the questions:</a:t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66" name="Google Shape;166;p24"/>
          <p:cNvSpPr txBox="1"/>
          <p:nvPr>
            <p:ph type="title"/>
          </p:nvPr>
        </p:nvSpPr>
        <p:spPr>
          <a:xfrm>
            <a:off x="314400" y="335175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Bringing it all together..</a:t>
            </a:r>
            <a:endParaRPr/>
          </a:p>
        </p:txBody>
      </p:sp>
      <p:sp>
        <p:nvSpPr>
          <p:cNvPr id="167" name="Google Shape;167;p24"/>
          <p:cNvSpPr txBox="1"/>
          <p:nvPr/>
        </p:nvSpPr>
        <p:spPr>
          <a:xfrm>
            <a:off x="917950" y="3045325"/>
            <a:ext cx="17370000" cy="51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47700" lvl="0" marL="9144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"/>
              <a:buAutoNum type="arabicPeriod"/>
            </a:pPr>
            <a:r>
              <a:rPr lang="en-GB" sz="30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What type of rock is this?</a:t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"/>
              <a:buAutoNum type="arabicPeriod"/>
            </a:pPr>
            <a:r>
              <a:rPr lang="en-GB" sz="30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Which is the oldest fossil?</a:t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rPr lang="en-GB" sz="30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What can you tell about the age of ammonite and crinoid?</a:t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rPr lang="en-GB" sz="30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Which organism has the longest evolutionary history?</a:t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rPr lang="en-GB" sz="30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Why is the fern most likely to be discovered?</a:t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rPr lang="en-GB" sz="30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Why might the other fossils not be discovered?</a:t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314400" y="335175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Bringing it all together..</a:t>
            </a:r>
            <a:endParaRPr/>
          </a:p>
        </p:txBody>
      </p:sp>
      <p:sp>
        <p:nvSpPr>
          <p:cNvPr id="174" name="Google Shape;174;p25"/>
          <p:cNvSpPr txBox="1"/>
          <p:nvPr/>
        </p:nvSpPr>
        <p:spPr>
          <a:xfrm>
            <a:off x="314400" y="1339600"/>
            <a:ext cx="17055600" cy="74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47700" lvl="0" marL="9144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"/>
              <a:buAutoNum type="arabicPeriod"/>
            </a:pPr>
            <a:r>
              <a:t/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"/>
              <a:buAutoNum type="arabicPeriod"/>
            </a:pPr>
            <a:r>
              <a:t/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t/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t/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t/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6477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AutoNum type="arabicPeriod"/>
            </a:pPr>
            <a:r>
              <a:t/>
            </a:r>
            <a:endParaRPr sz="30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3456800" cy="677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conditions are needed to make metamorphic rock?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causes uplift of rock?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Which type of rock contains crystals?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idx="4294967295"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Whole body fossils: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519050" y="1284250"/>
            <a:ext cx="96054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Put the stages in the right order: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641575" y="2181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{31DF1D36-E4E0-476E-B3C2-186BAA7F69BC}</a:tableStyleId>
              </a:tblPr>
              <a:tblGrid>
                <a:gridCol w="11670700"/>
                <a:gridCol w="2242950"/>
              </a:tblGrid>
              <a:tr h="4476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creatures hard remains get covered by sediment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hard shell or bones get replaced by minerals, turns into a rock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layers of sediments are compressed over time - forming sedimentary rock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rock is worn away over time, perhaps exposed above sea level - the fossil can be discovered.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sea creature dies - sinks to the sea bed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soft parts rot away, hard shell or bones are left over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6"/>
          <p:cNvSpPr txBox="1"/>
          <p:nvPr/>
        </p:nvSpPr>
        <p:spPr>
          <a:xfrm>
            <a:off x="13064075" y="7456625"/>
            <a:ext cx="7500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b="1"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4" name="Google Shape;104;p17"/>
          <p:cNvSpPr txBox="1"/>
          <p:nvPr>
            <p:ph idx="4294967295"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Imprint fossils:</a:t>
            </a:r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519050" y="1284250"/>
            <a:ext cx="96054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True or false?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917950" y="2588375"/>
            <a:ext cx="13933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Imprints can be made from footprints only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755525" y="4775900"/>
            <a:ext cx="13933800" cy="14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Imprints can’t give us any information about soft tissue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755525" y="7798400"/>
            <a:ext cx="13933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Imprints can be left by animals or plants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 txBox="1"/>
          <p:nvPr>
            <p:ph idx="4294967295"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Amber fossils:</a:t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519050" y="1284250"/>
            <a:ext cx="96054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Correct the mistake!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917950" y="2337775"/>
            <a:ext cx="13933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Amber is tree bark from millions of years ago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917950" y="4944213"/>
            <a:ext cx="139338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Fossils in amber only tell us about hard tissue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8"/>
          <p:cNvSpPr txBox="1"/>
          <p:nvPr/>
        </p:nvSpPr>
        <p:spPr>
          <a:xfrm>
            <a:off x="917950" y="7248075"/>
            <a:ext cx="15047700" cy="10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Organisms can only be preserved in amber in this way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9"/>
          <p:cNvSpPr txBox="1"/>
          <p:nvPr>
            <p:ph type="title"/>
          </p:nvPr>
        </p:nvSpPr>
        <p:spPr>
          <a:xfrm>
            <a:off x="163725" y="363550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Formation of fossils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19"/>
          <p:cNvSpPr txBox="1"/>
          <p:nvPr>
            <p:ph idx="1" type="subTitle"/>
          </p:nvPr>
        </p:nvSpPr>
        <p:spPr>
          <a:xfrm>
            <a:off x="163725" y="4955700"/>
            <a:ext cx="12095100" cy="9603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000000"/>
                </a:solidFill>
              </a:rPr>
              <a:t>Q2) Describe how whole body fossils were formed:</a:t>
            </a:r>
            <a:endParaRPr sz="3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26" name="Google Shape;126;p19"/>
          <p:cNvSpPr txBox="1"/>
          <p:nvPr>
            <p:ph idx="3" type="body"/>
          </p:nvPr>
        </p:nvSpPr>
        <p:spPr>
          <a:xfrm>
            <a:off x="338675" y="1239150"/>
            <a:ext cx="5128500" cy="9603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2000"/>
              </a:spcAft>
              <a:buNone/>
            </a:pPr>
            <a:r>
              <a:rPr b="1" lang="en-GB" sz="3300">
                <a:solidFill>
                  <a:srgbClr val="000000"/>
                </a:solidFill>
              </a:rPr>
              <a:t>Q1) What are fossils?</a:t>
            </a:r>
            <a:endParaRPr b="1" sz="3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2" name="Google Shape;132;p20"/>
          <p:cNvSpPr txBox="1"/>
          <p:nvPr>
            <p:ph type="title"/>
          </p:nvPr>
        </p:nvSpPr>
        <p:spPr>
          <a:xfrm>
            <a:off x="163725" y="363550"/>
            <a:ext cx="13201200" cy="72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Formation of fossils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20"/>
          <p:cNvSpPr txBox="1"/>
          <p:nvPr>
            <p:ph idx="1" type="subTitle"/>
          </p:nvPr>
        </p:nvSpPr>
        <p:spPr>
          <a:xfrm>
            <a:off x="219175" y="1240075"/>
            <a:ext cx="10935300" cy="9603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000000"/>
                </a:solidFill>
              </a:rPr>
              <a:t>Q2) Describe how imprint fossils were formed</a:t>
            </a:r>
            <a:endParaRPr sz="3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000000"/>
              </a:solidFill>
            </a:endParaRPr>
          </a:p>
        </p:txBody>
      </p:sp>
      <p:sp>
        <p:nvSpPr>
          <p:cNvPr id="134" name="Google Shape;134;p20"/>
          <p:cNvSpPr txBox="1"/>
          <p:nvPr>
            <p:ph idx="1" type="subTitle"/>
          </p:nvPr>
        </p:nvSpPr>
        <p:spPr>
          <a:xfrm>
            <a:off x="219175" y="4663350"/>
            <a:ext cx="10935300" cy="9603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rgbClr val="000000"/>
                </a:solidFill>
              </a:rPr>
              <a:t>Q3) Describe how fossils in amber were formed</a:t>
            </a:r>
            <a:endParaRPr sz="3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0" name="Google Shape;140;p21"/>
          <p:cNvSpPr txBox="1"/>
          <p:nvPr>
            <p:ph type="title"/>
          </p:nvPr>
        </p:nvSpPr>
        <p:spPr>
          <a:xfrm>
            <a:off x="515450" y="495850"/>
            <a:ext cx="10741800" cy="7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Fossils and evolution</a:t>
            </a:r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519050" y="1284250"/>
            <a:ext cx="9605400" cy="8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latin typeface="Montserrat"/>
                <a:ea typeface="Montserrat"/>
                <a:cs typeface="Montserrat"/>
                <a:sym typeface="Montserrat"/>
              </a:rPr>
              <a:t>SPaG check!</a:t>
            </a:r>
            <a:endParaRPr b="1"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594000" y="2099550"/>
            <a:ext cx="16452000" cy="66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Fossils of the simplest organizms are found in the oldist rox, and fossils of more complex organizms in the newist rox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Similarities and diffrences between fossils in rox of diffrent ages allow us to see how speeshees have changed gradyully over billions of years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This supports the theree of evolution, witch states that simple lyfe forms gradyully evolved into more complex ones.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8" name="Google Shape;148;p22"/>
          <p:cNvSpPr txBox="1"/>
          <p:nvPr>
            <p:ph type="title"/>
          </p:nvPr>
        </p:nvSpPr>
        <p:spPr>
          <a:xfrm>
            <a:off x="407350" y="278325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Fossils and evolution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9" name="Google Shape;149;p22"/>
          <p:cNvSpPr txBox="1"/>
          <p:nvPr>
            <p:ph idx="1" type="subTitle"/>
          </p:nvPr>
        </p:nvSpPr>
        <p:spPr>
          <a:xfrm>
            <a:off x="393725" y="1102725"/>
            <a:ext cx="10652100" cy="13338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Use the keywords to explain how fossils can form evidence for evolution: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