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52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</p:sldIdLst>
  <p:sldSz cy="5143500" cx="9144000"/>
  <p:notesSz cx="6858000" cy="9144000"/>
  <p:embeddedFontLst>
    <p:embeddedFont>
      <p:font typeface="Montserrat SemiBold"/>
      <p:regular r:id="rId11"/>
      <p:bold r:id="rId12"/>
      <p:italic r:id="rId13"/>
      <p:boldItalic r:id="rId14"/>
    </p:embeddedFont>
    <p:embeddedFont>
      <p:font typeface="Montserrat"/>
      <p:regular r:id="rId15"/>
      <p:bold r:id="rId16"/>
      <p:italic r:id="rId17"/>
      <p:boldItalic r:id="rId18"/>
    </p:embeddedFont>
    <p:embeddedFont>
      <p:font typeface="Montserrat Medium"/>
      <p:regular r:id="rId19"/>
      <p:bold r:id="rId20"/>
      <p:italic r:id="rId21"/>
      <p:boldItalic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Medium-bold.fntdata"/><Relationship Id="rId11" Type="http://schemas.openxmlformats.org/officeDocument/2006/relationships/font" Target="fonts/MontserratSemiBold-regular.fntdata"/><Relationship Id="rId22" Type="http://schemas.openxmlformats.org/officeDocument/2006/relationships/font" Target="fonts/MontserratMedium-boldItalic.fntdata"/><Relationship Id="rId10" Type="http://schemas.openxmlformats.org/officeDocument/2006/relationships/slide" Target="slides/slide6.xml"/><Relationship Id="rId21" Type="http://schemas.openxmlformats.org/officeDocument/2006/relationships/font" Target="fonts/MontserratMedium-italic.fntdata"/><Relationship Id="rId13" Type="http://schemas.openxmlformats.org/officeDocument/2006/relationships/font" Target="fonts/MontserratSemiBold-italic.fntdata"/><Relationship Id="rId12" Type="http://schemas.openxmlformats.org/officeDocument/2006/relationships/font" Target="fonts/MontserratSemiBold-bold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Montserrat-regular.fntdata"/><Relationship Id="rId14" Type="http://schemas.openxmlformats.org/officeDocument/2006/relationships/font" Target="fonts/MontserratSemiBold-boldItalic.fntdata"/><Relationship Id="rId17" Type="http://schemas.openxmlformats.org/officeDocument/2006/relationships/font" Target="fonts/Montserrat-italic.fntdata"/><Relationship Id="rId16" Type="http://schemas.openxmlformats.org/officeDocument/2006/relationships/font" Target="fonts/Montserrat-bold.fntdata"/><Relationship Id="rId5" Type="http://schemas.openxmlformats.org/officeDocument/2006/relationships/slide" Target="slides/slide1.xml"/><Relationship Id="rId19" Type="http://schemas.openxmlformats.org/officeDocument/2006/relationships/font" Target="fonts/MontserratMedium-regular.fntdata"/><Relationship Id="rId6" Type="http://schemas.openxmlformats.org/officeDocument/2006/relationships/slide" Target="slides/slide2.xml"/><Relationship Id="rId18" Type="http://schemas.openxmlformats.org/officeDocument/2006/relationships/font" Target="fonts/Montserrat-boldItalic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8" name="Google Shape;28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6" name="Google Shape;36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8" name="Google Shape;48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7" name="Google Shape;67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4" name="Google Shape;74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8" name="Google Shape;98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accent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458975" y="1438150"/>
            <a:ext cx="8226000" cy="1861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Montserrat SemiBold"/>
              <a:buNone/>
              <a:defRPr b="0" sz="3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458975" y="445025"/>
            <a:ext cx="82260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/>
            </a:lvl5pPr>
            <a:lvl6pPr lvl="5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/>
            </a:lvl6pPr>
            <a:lvl7pPr lvl="6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SzPts val="800"/>
              <a:buNone/>
              <a:defRPr/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6315803" y="3617749"/>
            <a:ext cx="2359600" cy="128205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8699225" y="4459200"/>
            <a:ext cx="444900" cy="684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458975" y="446400"/>
            <a:ext cx="3951000" cy="813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8" name="Google Shape;18;p3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200"/>
              <a:buChar char="–"/>
              <a:defRPr sz="1200"/>
            </a:lvl5pPr>
            <a:lvl6pPr indent="-304800" lvl="5" marL="27432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6pPr>
            <a:lvl7pPr indent="-292100" lvl="6" marL="32004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458975" y="1438150"/>
            <a:ext cx="8226000" cy="31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Montserrat SemiBold"/>
              <a:buNone/>
              <a:defRPr b="0" sz="3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23" name="Google Shape;23;p4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idx="1" type="body"/>
          </p:nvPr>
        </p:nvSpPr>
        <p:spPr>
          <a:xfrm>
            <a:off x="468000" y="4626000"/>
            <a:ext cx="3942000" cy="320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1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Montserrat"/>
              <a:buNone/>
              <a:defRPr b="1" i="0" sz="22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8975" y="1438150"/>
            <a:ext cx="8226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●"/>
              <a:defRPr b="0" i="0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330200" lvl="1" marL="91440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–"/>
              <a:defRPr b="0" i="0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317500" lvl="2" marL="137160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b="0" i="0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317500" lvl="3" marL="1828800" marR="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b="0" i="0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304800" lvl="4" marL="2286000" marR="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Char char="–"/>
              <a:defRPr b="0" i="0" sz="1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304800" lvl="5" marL="2743200" marR="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Char char="–"/>
              <a:defRPr b="0" i="0" sz="1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292100" lvl="6" marL="3200400" marR="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Montserrat"/>
              <a:buChar char="–"/>
              <a:defRPr b="0" i="0" sz="1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292100" lvl="7" marL="3657600" marR="0" rtl="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Montserrat"/>
              <a:buChar char="–"/>
              <a:defRPr b="0" i="0" sz="1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279400" lvl="8" marL="4114800" marR="0" rtl="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Clr>
                <a:schemeClr val="dk2"/>
              </a:buClr>
              <a:buSzPts val="800"/>
              <a:buFont typeface="Montserrat"/>
              <a:buChar char="–"/>
              <a:defRPr b="0" i="0" sz="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289">
          <p15:clr>
            <a:srgbClr val="EA4335"/>
          </p15:clr>
        </p15:guide>
        <p15:guide id="2" pos="5471">
          <p15:clr>
            <a:srgbClr val="EA4335"/>
          </p15:clr>
        </p15:guide>
        <p15:guide id="3" orient="horz" pos="280">
          <p15:clr>
            <a:srgbClr val="EA4335"/>
          </p15:clr>
        </p15:guide>
        <p15:guide id="4" orient="horz" pos="906">
          <p15:clr>
            <a:srgbClr val="EA4335"/>
          </p15:clr>
        </p15:guide>
        <p15:guide id="5" orient="horz" pos="2784">
          <p15:clr>
            <a:srgbClr val="EA4335"/>
          </p15:clr>
        </p15:guide>
        <p15:guide id="6" orient="horz" pos="3019">
          <p15:clr>
            <a:srgbClr val="EA4335"/>
          </p15:clr>
        </p15:guide>
        <p15:guide id="7" orient="horz" pos="693">
          <p15:clr>
            <a:srgbClr val="EA4335"/>
          </p15:clr>
        </p15:guide>
        <p15:guide id="8" pos="2778">
          <p15:clr>
            <a:srgbClr val="EA4335"/>
          </p15:clr>
        </p15:guide>
        <p15:guide id="9" pos="2982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458975" y="446400"/>
            <a:ext cx="8226300" cy="813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-GB">
                <a:solidFill>
                  <a:srgbClr val="473340"/>
                </a:solidFill>
              </a:rPr>
              <a:t>Manipulating powers</a:t>
            </a:r>
            <a:endParaRPr>
              <a:solidFill>
                <a:srgbClr val="473340"/>
              </a:solidFill>
            </a:endParaRPr>
          </a:p>
        </p:txBody>
      </p:sp>
      <p:sp>
        <p:nvSpPr>
          <p:cNvPr id="31" name="Google Shape;31;p6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GB">
                <a:solidFill>
                  <a:srgbClr val="473340"/>
                </a:solidFill>
              </a:rPr>
              <a:t>Maths</a:t>
            </a:r>
            <a:endParaRPr>
              <a:solidFill>
                <a:srgbClr val="473340"/>
              </a:solidFill>
            </a:endParaRPr>
          </a:p>
        </p:txBody>
      </p:sp>
      <p:sp>
        <p:nvSpPr>
          <p:cNvPr id="32" name="Google Shape;32;p6"/>
          <p:cNvSpPr txBox="1"/>
          <p:nvPr>
            <p:ph idx="4294967295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>
                <a:solidFill>
                  <a:srgbClr val="473340"/>
                </a:solidFill>
              </a:rPr>
              <a:t>Mr Clasper</a:t>
            </a:r>
            <a:endParaRPr>
              <a:solidFill>
                <a:srgbClr val="473340"/>
              </a:solidFill>
            </a:endParaRPr>
          </a:p>
        </p:txBody>
      </p:sp>
      <p:sp>
        <p:nvSpPr>
          <p:cNvPr id="33" name="Google Shape;33;p6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7"/>
          <p:cNvSpPr txBox="1"/>
          <p:nvPr>
            <p:ph type="title"/>
          </p:nvPr>
        </p:nvSpPr>
        <p:spPr>
          <a:xfrm>
            <a:off x="458974" y="446400"/>
            <a:ext cx="6944008" cy="47840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GB">
                <a:solidFill>
                  <a:srgbClr val="434343"/>
                </a:solidFill>
              </a:rPr>
              <a:t>Manipulating powers</a:t>
            </a:r>
            <a:endParaRPr>
              <a:solidFill>
                <a:srgbClr val="434343"/>
              </a:solidFill>
            </a:endParaRPr>
          </a:p>
        </p:txBody>
      </p:sp>
      <p:sp>
        <p:nvSpPr>
          <p:cNvPr id="39" name="Google Shape;39;p7"/>
          <p:cNvSpPr txBox="1"/>
          <p:nvPr>
            <p:ph idx="1" type="body"/>
          </p:nvPr>
        </p:nvSpPr>
        <p:spPr>
          <a:xfrm>
            <a:off x="458975" y="924806"/>
            <a:ext cx="4022714" cy="377229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>
                <a:solidFill>
                  <a:srgbClr val="434343"/>
                </a:solidFill>
              </a:rPr>
              <a:t>1.  Write each number as a single 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>
                <a:solidFill>
                  <a:srgbClr val="434343"/>
                </a:solidFill>
              </a:rPr>
              <a:t>power of 2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800">
              <a:solidFill>
                <a:srgbClr val="434343"/>
              </a:solidFill>
            </a:endParaRPr>
          </a:p>
          <a:p>
            <a:pPr indent="-342900" lvl="0" marL="3429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AutoNum type="alphaLcParenR"/>
            </a:pPr>
            <a:r>
              <a:rPr lang="en-GB">
                <a:solidFill>
                  <a:srgbClr val="434343"/>
                </a:solidFill>
              </a:rPr>
              <a:t>8</a:t>
            </a:r>
            <a:endParaRPr/>
          </a:p>
          <a:p>
            <a:pPr indent="-241300" lvl="0" marL="3429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1000">
              <a:solidFill>
                <a:srgbClr val="434343"/>
              </a:solidFill>
            </a:endParaRPr>
          </a:p>
          <a:p>
            <a:pPr indent="-342900" lvl="0" marL="3429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AutoNum type="alphaLcParenR"/>
            </a:pPr>
            <a:r>
              <a:rPr lang="en-GB">
                <a:solidFill>
                  <a:srgbClr val="434343"/>
                </a:solidFill>
              </a:rPr>
              <a:t>32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solidFill>
                <a:srgbClr val="434343"/>
              </a:solidFill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>
                <a:solidFill>
                  <a:srgbClr val="434343"/>
                </a:solidFill>
              </a:rPr>
              <a:t>2. For each equation find the value of p.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800">
              <a:solidFill>
                <a:srgbClr val="434343"/>
              </a:solidFill>
            </a:endParaRPr>
          </a:p>
          <a:p>
            <a:pPr indent="-342900" lvl="0" marL="3429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AutoNum type="alphaLcParenR"/>
            </a:pPr>
            <a:r>
              <a:rPr lang="en-GB">
                <a:solidFill>
                  <a:srgbClr val="434343"/>
                </a:solidFill>
              </a:rPr>
              <a:t>3</a:t>
            </a:r>
            <a:r>
              <a:rPr baseline="30000" lang="en-GB">
                <a:solidFill>
                  <a:srgbClr val="434343"/>
                </a:solidFill>
              </a:rPr>
              <a:t>p </a:t>
            </a:r>
            <a:r>
              <a:rPr lang="en-GB">
                <a:solidFill>
                  <a:srgbClr val="434343"/>
                </a:solidFill>
              </a:rPr>
              <a:t>= 27</a:t>
            </a:r>
            <a:endParaRPr/>
          </a:p>
          <a:p>
            <a:pPr indent="-241300" lvl="0" marL="3429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1000">
              <a:solidFill>
                <a:srgbClr val="434343"/>
              </a:solidFill>
            </a:endParaRPr>
          </a:p>
          <a:p>
            <a:pPr indent="-342900" lvl="0" marL="3429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AutoNum type="alphaLcParenR"/>
            </a:pPr>
            <a:r>
              <a:rPr lang="en-GB">
                <a:solidFill>
                  <a:srgbClr val="434343"/>
                </a:solidFill>
              </a:rPr>
              <a:t>p</a:t>
            </a:r>
            <a:r>
              <a:rPr baseline="30000" lang="en-GB">
                <a:solidFill>
                  <a:srgbClr val="434343"/>
                </a:solidFill>
              </a:rPr>
              <a:t>4</a:t>
            </a:r>
            <a:r>
              <a:rPr lang="en-GB">
                <a:solidFill>
                  <a:srgbClr val="434343"/>
                </a:solidFill>
              </a:rPr>
              <a:t> = 625</a:t>
            </a:r>
            <a:endParaRPr/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>
              <a:solidFill>
                <a:srgbClr val="434343"/>
              </a:solidFill>
            </a:endParaRPr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>
              <a:solidFill>
                <a:srgbClr val="434343"/>
              </a:solidFill>
            </a:endParaRPr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>
              <a:solidFill>
                <a:srgbClr val="434343"/>
              </a:solidFill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>
              <a:solidFill>
                <a:srgbClr val="434343"/>
              </a:solidFill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1200">
              <a:solidFill>
                <a:srgbClr val="434343"/>
              </a:solidFill>
            </a:endParaRPr>
          </a:p>
          <a:p>
            <a:pPr indent="0" lvl="0" marL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solidFill>
                <a:srgbClr val="434343"/>
              </a:solidFill>
            </a:endParaRPr>
          </a:p>
          <a:p>
            <a:pPr indent="0" lvl="0" marL="0" rtl="0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SzPts val="1600"/>
              <a:buNone/>
            </a:pPr>
            <a:r>
              <a:t/>
            </a:r>
            <a:endParaRPr>
              <a:solidFill>
                <a:srgbClr val="434343"/>
              </a:solidFill>
            </a:endParaRPr>
          </a:p>
        </p:txBody>
      </p:sp>
      <p:sp>
        <p:nvSpPr>
          <p:cNvPr id="40" name="Google Shape;40;p7"/>
          <p:cNvSpPr txBox="1"/>
          <p:nvPr/>
        </p:nvSpPr>
        <p:spPr>
          <a:xfrm>
            <a:off x="4793425" y="924806"/>
            <a:ext cx="3891600" cy="4218694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-3129" r="0" t="-577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41" name="Google Shape;41;p7"/>
          <p:cNvSpPr txBox="1"/>
          <p:nvPr/>
        </p:nvSpPr>
        <p:spPr>
          <a:xfrm>
            <a:off x="1958247" y="1722510"/>
            <a:ext cx="970308" cy="109925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c) 128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000" u="none" cap="none" strike="noStrike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d) 512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2000" u="none" cap="none" strike="noStrike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2000" u="none" cap="none" strike="noStrike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2000" u="none" cap="none" strike="noStrike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2000" u="none" cap="none" strike="noStrike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2000" u="none" cap="none" strike="noStrike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200" u="none" cap="none" strike="noStrike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42" name="Google Shape;42;p7"/>
          <p:cNvSpPr txBox="1"/>
          <p:nvPr/>
        </p:nvSpPr>
        <p:spPr>
          <a:xfrm>
            <a:off x="3267222" y="1722510"/>
            <a:ext cx="875800" cy="109925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e) 2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2000" u="none" cap="none" strike="noStrike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2000" u="none" cap="none" strike="noStrike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2000" u="none" cap="none" strike="noStrike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2000" u="none" cap="none" strike="noStrike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2000" u="none" cap="none" strike="noStrike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200" u="none" cap="none" strike="noStrike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43" name="Google Shape;43;p7"/>
          <p:cNvSpPr txBox="1"/>
          <p:nvPr/>
        </p:nvSpPr>
        <p:spPr>
          <a:xfrm>
            <a:off x="2452756" y="3360769"/>
            <a:ext cx="1250000" cy="109925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c) 4</a:t>
            </a:r>
            <a:r>
              <a:rPr b="0" baseline="30000" i="0" lang="en-GB" sz="16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p</a:t>
            </a:r>
            <a:r>
              <a:rPr b="0" i="0" lang="en-GB" sz="16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 = 256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900" u="none" cap="none" strike="noStrike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d) p</a:t>
            </a:r>
            <a:r>
              <a:rPr b="0" baseline="30000" i="0" lang="en-GB" sz="16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3 </a:t>
            </a:r>
            <a:r>
              <a:rPr b="0" i="0" lang="en-GB" sz="16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= 0.125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2000" u="none" cap="none" strike="noStrike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2000" u="none" cap="none" strike="noStrike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2000" u="none" cap="none" strike="noStrike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2000" u="none" cap="none" strike="noStrike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2000" u="none" cap="none" strike="noStrike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200" u="none" cap="none" strike="noStrike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44" name="Google Shape;44;p7"/>
          <p:cNvSpPr txBox="1"/>
          <p:nvPr/>
        </p:nvSpPr>
        <p:spPr>
          <a:xfrm>
            <a:off x="468400" y="4793325"/>
            <a:ext cx="3305400" cy="15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t/>
            </a:r>
            <a:endParaRPr b="0" i="0" sz="800" u="none" cap="none" strike="noStrike">
              <a:solidFill>
                <a:srgbClr val="FFFFFF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45" name="Google Shape;45;p7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fld id="{00000000-1234-1234-1234-123412341234}" type="slidenum">
              <a:rPr lang="en-GB">
                <a:solidFill>
                  <a:srgbClr val="434343"/>
                </a:solidFill>
              </a:rPr>
              <a:t>‹#›</a:t>
            </a:fld>
            <a:endParaRPr>
              <a:solidFill>
                <a:srgbClr val="434343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/>
          <p:nvPr>
            <p:ph type="title"/>
          </p:nvPr>
        </p:nvSpPr>
        <p:spPr>
          <a:xfrm>
            <a:off x="458974" y="446400"/>
            <a:ext cx="6739183" cy="47840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GB">
                <a:solidFill>
                  <a:srgbClr val="434343"/>
                </a:solidFill>
              </a:rPr>
              <a:t>Manipulating powers</a:t>
            </a:r>
            <a:endParaRPr>
              <a:solidFill>
                <a:srgbClr val="434343"/>
              </a:solidFill>
            </a:endParaRPr>
          </a:p>
        </p:txBody>
      </p:sp>
      <p:sp>
        <p:nvSpPr>
          <p:cNvPr id="51" name="Google Shape;51;p8"/>
          <p:cNvSpPr txBox="1"/>
          <p:nvPr>
            <p:ph idx="1" type="body"/>
          </p:nvPr>
        </p:nvSpPr>
        <p:spPr>
          <a:xfrm>
            <a:off x="458974" y="924806"/>
            <a:ext cx="3893569" cy="4218694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-3129" r="0" t="-577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 </a:t>
            </a:r>
            <a:endParaRPr/>
          </a:p>
        </p:txBody>
      </p:sp>
      <p:sp>
        <p:nvSpPr>
          <p:cNvPr id="52" name="Google Shape;52;p8"/>
          <p:cNvSpPr txBox="1"/>
          <p:nvPr/>
        </p:nvSpPr>
        <p:spPr>
          <a:xfrm>
            <a:off x="4791459" y="924806"/>
            <a:ext cx="3988697" cy="31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7. Write (8</a:t>
            </a:r>
            <a:r>
              <a:rPr b="0" baseline="3000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2</a:t>
            </a: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)</a:t>
            </a:r>
            <a:r>
              <a:rPr b="0" baseline="3000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3 </a:t>
            </a: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as a single power of 2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8. Here are some number cards.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42900" lvl="0" marL="3429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AutoNum type="alphaLcParenR"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Which two cards are equal?</a:t>
            </a:r>
            <a:endParaRPr/>
          </a:p>
          <a:p>
            <a:pPr indent="-241300" lvl="0" marL="3429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42900" lvl="0" marL="3429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AutoNum type="alphaLcParenR"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Which two cards have a product equal to 2</a:t>
            </a:r>
            <a:r>
              <a:rPr b="0" baseline="3000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9</a:t>
            </a: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?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53" name="Google Shape;53;p8"/>
          <p:cNvSpPr/>
          <p:nvPr/>
        </p:nvSpPr>
        <p:spPr>
          <a:xfrm>
            <a:off x="5003596" y="2055568"/>
            <a:ext cx="666045" cy="880533"/>
          </a:xfrm>
          <a:prstGeom prst="roundRect">
            <a:avLst>
              <a:gd fmla="val 16667" name="adj"/>
            </a:avLst>
          </a:prstGeom>
          <a:solidFill>
            <a:srgbClr val="D9F3F8"/>
          </a:solidFill>
          <a:ln cap="flat" cmpd="sng" w="25400">
            <a:solidFill>
              <a:srgbClr val="21212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" name="Google Shape;54;p8"/>
          <p:cNvSpPr txBox="1"/>
          <p:nvPr/>
        </p:nvSpPr>
        <p:spPr>
          <a:xfrm>
            <a:off x="5099551" y="2295779"/>
            <a:ext cx="474134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20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16</a:t>
            </a:r>
            <a:endParaRPr/>
          </a:p>
        </p:txBody>
      </p:sp>
      <p:sp>
        <p:nvSpPr>
          <p:cNvPr id="55" name="Google Shape;55;p8"/>
          <p:cNvSpPr/>
          <p:nvPr/>
        </p:nvSpPr>
        <p:spPr>
          <a:xfrm>
            <a:off x="5793144" y="2055568"/>
            <a:ext cx="666045" cy="880533"/>
          </a:xfrm>
          <a:prstGeom prst="roundRect">
            <a:avLst>
              <a:gd fmla="val 16667" name="adj"/>
            </a:avLst>
          </a:prstGeom>
          <a:solidFill>
            <a:srgbClr val="D9F3F8"/>
          </a:solidFill>
          <a:ln cap="flat" cmpd="sng" w="25400">
            <a:solidFill>
              <a:srgbClr val="21212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" name="Google Shape;56;p8"/>
          <p:cNvSpPr txBox="1"/>
          <p:nvPr/>
        </p:nvSpPr>
        <p:spPr>
          <a:xfrm>
            <a:off x="5934255" y="2295779"/>
            <a:ext cx="474134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20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4</a:t>
            </a:r>
            <a:r>
              <a:rPr b="0" baseline="30000" i="0" lang="en-GB" sz="20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3</a:t>
            </a:r>
            <a:endParaRPr b="0" i="0" sz="20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57" name="Google Shape;57;p8"/>
          <p:cNvSpPr/>
          <p:nvPr/>
        </p:nvSpPr>
        <p:spPr>
          <a:xfrm>
            <a:off x="6610241" y="2055568"/>
            <a:ext cx="666045" cy="880533"/>
          </a:xfrm>
          <a:prstGeom prst="roundRect">
            <a:avLst>
              <a:gd fmla="val 16667" name="adj"/>
            </a:avLst>
          </a:prstGeom>
          <a:solidFill>
            <a:srgbClr val="D9F3F8"/>
          </a:solidFill>
          <a:ln cap="flat" cmpd="sng" w="25400">
            <a:solidFill>
              <a:srgbClr val="21212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" name="Google Shape;58;p8"/>
          <p:cNvSpPr txBox="1"/>
          <p:nvPr/>
        </p:nvSpPr>
        <p:spPr>
          <a:xfrm>
            <a:off x="6719970" y="2295779"/>
            <a:ext cx="570090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20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32</a:t>
            </a:r>
            <a:endParaRPr/>
          </a:p>
        </p:txBody>
      </p:sp>
      <p:sp>
        <p:nvSpPr>
          <p:cNvPr id="59" name="Google Shape;59;p8"/>
          <p:cNvSpPr/>
          <p:nvPr/>
        </p:nvSpPr>
        <p:spPr>
          <a:xfrm>
            <a:off x="7399789" y="2055568"/>
            <a:ext cx="666045" cy="880533"/>
          </a:xfrm>
          <a:prstGeom prst="roundRect">
            <a:avLst>
              <a:gd fmla="val 16667" name="adj"/>
            </a:avLst>
          </a:prstGeom>
          <a:solidFill>
            <a:srgbClr val="D9F3F8"/>
          </a:solidFill>
          <a:ln cap="flat" cmpd="sng" w="25400">
            <a:solidFill>
              <a:srgbClr val="21212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" name="Google Shape;60;p8"/>
          <p:cNvSpPr txBox="1"/>
          <p:nvPr/>
        </p:nvSpPr>
        <p:spPr>
          <a:xfrm>
            <a:off x="7503692" y="2307068"/>
            <a:ext cx="474134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20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 8</a:t>
            </a:r>
            <a:endParaRPr/>
          </a:p>
        </p:txBody>
      </p:sp>
      <p:sp>
        <p:nvSpPr>
          <p:cNvPr id="61" name="Google Shape;61;p8"/>
          <p:cNvSpPr/>
          <p:nvPr/>
        </p:nvSpPr>
        <p:spPr>
          <a:xfrm>
            <a:off x="8209894" y="2055568"/>
            <a:ext cx="666045" cy="880533"/>
          </a:xfrm>
          <a:prstGeom prst="roundRect">
            <a:avLst>
              <a:gd fmla="val 16667" name="adj"/>
            </a:avLst>
          </a:prstGeom>
          <a:solidFill>
            <a:srgbClr val="D9F3F8"/>
          </a:solidFill>
          <a:ln cap="flat" cmpd="sng" w="25400">
            <a:solidFill>
              <a:srgbClr val="21212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" name="Google Shape;62;p8"/>
          <p:cNvSpPr txBox="1"/>
          <p:nvPr/>
        </p:nvSpPr>
        <p:spPr>
          <a:xfrm>
            <a:off x="8184379" y="2307068"/>
            <a:ext cx="766971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20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(2</a:t>
            </a:r>
            <a:r>
              <a:rPr b="0" baseline="30000" i="0" lang="en-GB" sz="20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3</a:t>
            </a:r>
            <a:r>
              <a:rPr b="0" i="0" lang="en-GB" sz="20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)</a:t>
            </a:r>
            <a:r>
              <a:rPr b="0" baseline="30000" i="0" lang="en-GB" sz="20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2</a:t>
            </a:r>
            <a:endParaRPr/>
          </a:p>
        </p:txBody>
      </p:sp>
      <p:sp>
        <p:nvSpPr>
          <p:cNvPr id="63" name="Google Shape;63;p8"/>
          <p:cNvSpPr txBox="1"/>
          <p:nvPr/>
        </p:nvSpPr>
        <p:spPr>
          <a:xfrm>
            <a:off x="468400" y="4793325"/>
            <a:ext cx="3305400" cy="15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t/>
            </a:r>
            <a:endParaRPr b="0" i="0" sz="800" u="none" cap="none" strike="noStrike">
              <a:solidFill>
                <a:srgbClr val="FFFFFF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64" name="Google Shape;64;p8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fld id="{00000000-1234-1234-1234-123412341234}" type="slidenum">
              <a:rPr lang="en-GB">
                <a:solidFill>
                  <a:srgbClr val="434343"/>
                </a:solidFill>
              </a:rPr>
              <a:t>‹#›</a:t>
            </a:fld>
            <a:endParaRPr>
              <a:solidFill>
                <a:srgbClr val="434343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9"/>
          <p:cNvSpPr txBox="1"/>
          <p:nvPr/>
        </p:nvSpPr>
        <p:spPr>
          <a:xfrm>
            <a:off x="457200" y="1431700"/>
            <a:ext cx="6224100" cy="1914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0" i="0" lang="en-GB" sz="3000" u="none" cap="none" strike="noStrike">
                <a:solidFill>
                  <a:srgbClr val="434343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Answers</a:t>
            </a:r>
            <a:endParaRPr b="0" i="0" sz="3000" u="none" cap="none" strike="noStrike">
              <a:solidFill>
                <a:srgbClr val="434343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70" name="Google Shape;70;p9"/>
          <p:cNvSpPr txBox="1"/>
          <p:nvPr/>
        </p:nvSpPr>
        <p:spPr>
          <a:xfrm>
            <a:off x="468400" y="4793325"/>
            <a:ext cx="3305400" cy="15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t/>
            </a:r>
            <a:endParaRPr b="0" i="0" sz="800" u="none" cap="none" strike="noStrike">
              <a:solidFill>
                <a:srgbClr val="FFFFFF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71" name="Google Shape;71;p9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lang="en-GB">
                <a:solidFill>
                  <a:schemeClr val="dk1"/>
                </a:solidFill>
              </a:rPr>
              <a:t>‹#›</a:t>
            </a:fld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0"/>
          <p:cNvSpPr txBox="1"/>
          <p:nvPr>
            <p:ph idx="1" type="body"/>
          </p:nvPr>
        </p:nvSpPr>
        <p:spPr>
          <a:xfrm>
            <a:off x="458975" y="924806"/>
            <a:ext cx="4022714" cy="377229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>
                <a:solidFill>
                  <a:srgbClr val="434343"/>
                </a:solidFill>
              </a:rPr>
              <a:t>1.  Write each number as a single 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>
                <a:solidFill>
                  <a:srgbClr val="434343"/>
                </a:solidFill>
              </a:rPr>
              <a:t>power of 2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800">
              <a:solidFill>
                <a:srgbClr val="434343"/>
              </a:solidFill>
            </a:endParaRPr>
          </a:p>
          <a:p>
            <a:pPr indent="-342900" lvl="0" marL="3429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AutoNum type="alphaLcParenR"/>
            </a:pPr>
            <a:r>
              <a:rPr lang="en-GB">
                <a:solidFill>
                  <a:srgbClr val="434343"/>
                </a:solidFill>
              </a:rPr>
              <a:t>8</a:t>
            </a:r>
            <a:endParaRPr/>
          </a:p>
          <a:p>
            <a:pPr indent="-241300" lvl="0" marL="3429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1000">
              <a:solidFill>
                <a:srgbClr val="434343"/>
              </a:solidFill>
            </a:endParaRPr>
          </a:p>
          <a:p>
            <a:pPr indent="-342900" lvl="0" marL="3429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AutoNum type="alphaLcParenR"/>
            </a:pPr>
            <a:r>
              <a:rPr lang="en-GB">
                <a:solidFill>
                  <a:srgbClr val="434343"/>
                </a:solidFill>
              </a:rPr>
              <a:t>32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solidFill>
                <a:srgbClr val="434343"/>
              </a:solidFill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>
                <a:solidFill>
                  <a:srgbClr val="434343"/>
                </a:solidFill>
              </a:rPr>
              <a:t>2. For each equation find the value of p.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800">
              <a:solidFill>
                <a:srgbClr val="434343"/>
              </a:solidFill>
            </a:endParaRPr>
          </a:p>
          <a:p>
            <a:pPr indent="-342900" lvl="0" marL="3429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AutoNum type="alphaLcParenR"/>
            </a:pPr>
            <a:r>
              <a:rPr lang="en-GB">
                <a:solidFill>
                  <a:srgbClr val="434343"/>
                </a:solidFill>
              </a:rPr>
              <a:t>3</a:t>
            </a:r>
            <a:r>
              <a:rPr baseline="30000" lang="en-GB">
                <a:solidFill>
                  <a:srgbClr val="434343"/>
                </a:solidFill>
              </a:rPr>
              <a:t>p </a:t>
            </a:r>
            <a:r>
              <a:rPr lang="en-GB">
                <a:solidFill>
                  <a:srgbClr val="434343"/>
                </a:solidFill>
              </a:rPr>
              <a:t>= 27</a:t>
            </a:r>
            <a:endParaRPr/>
          </a:p>
          <a:p>
            <a:pPr indent="-241300" lvl="0" marL="3429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1000">
              <a:solidFill>
                <a:srgbClr val="434343"/>
              </a:solidFill>
            </a:endParaRPr>
          </a:p>
          <a:p>
            <a:pPr indent="-342900" lvl="0" marL="3429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AutoNum type="alphaLcParenR"/>
            </a:pPr>
            <a:r>
              <a:rPr lang="en-GB">
                <a:solidFill>
                  <a:srgbClr val="434343"/>
                </a:solidFill>
              </a:rPr>
              <a:t>p</a:t>
            </a:r>
            <a:r>
              <a:rPr baseline="30000" lang="en-GB">
                <a:solidFill>
                  <a:srgbClr val="434343"/>
                </a:solidFill>
              </a:rPr>
              <a:t>4</a:t>
            </a:r>
            <a:r>
              <a:rPr lang="en-GB">
                <a:solidFill>
                  <a:srgbClr val="434343"/>
                </a:solidFill>
              </a:rPr>
              <a:t> = 625</a:t>
            </a:r>
            <a:endParaRPr/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>
              <a:solidFill>
                <a:srgbClr val="434343"/>
              </a:solidFill>
            </a:endParaRPr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>
              <a:solidFill>
                <a:srgbClr val="434343"/>
              </a:solidFill>
            </a:endParaRPr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>
              <a:solidFill>
                <a:srgbClr val="434343"/>
              </a:solidFill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>
              <a:solidFill>
                <a:srgbClr val="434343"/>
              </a:solidFill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1200">
              <a:solidFill>
                <a:srgbClr val="434343"/>
              </a:solidFill>
            </a:endParaRPr>
          </a:p>
          <a:p>
            <a:pPr indent="0" lvl="0" marL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solidFill>
                <a:srgbClr val="434343"/>
              </a:solidFill>
            </a:endParaRPr>
          </a:p>
          <a:p>
            <a:pPr indent="0" lvl="0" marL="0" rtl="0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SzPts val="1600"/>
              <a:buNone/>
            </a:pPr>
            <a:r>
              <a:t/>
            </a:r>
            <a:endParaRPr>
              <a:solidFill>
                <a:srgbClr val="434343"/>
              </a:solidFill>
            </a:endParaRPr>
          </a:p>
        </p:txBody>
      </p:sp>
      <p:sp>
        <p:nvSpPr>
          <p:cNvPr id="77" name="Google Shape;77;p10"/>
          <p:cNvSpPr txBox="1"/>
          <p:nvPr/>
        </p:nvSpPr>
        <p:spPr>
          <a:xfrm>
            <a:off x="4793425" y="924806"/>
            <a:ext cx="3891600" cy="4218694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-3129" r="0" t="-577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78" name="Google Shape;78;p10"/>
          <p:cNvSpPr txBox="1"/>
          <p:nvPr/>
        </p:nvSpPr>
        <p:spPr>
          <a:xfrm>
            <a:off x="1958247" y="1722510"/>
            <a:ext cx="970308" cy="109925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c) 128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000" u="none" cap="none" strike="noStrike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d) 512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2000" u="none" cap="none" strike="noStrike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2000" u="none" cap="none" strike="noStrike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2000" u="none" cap="none" strike="noStrike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2000" u="none" cap="none" strike="noStrike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2000" u="none" cap="none" strike="noStrike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200" u="none" cap="none" strike="noStrike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79" name="Google Shape;79;p10"/>
          <p:cNvSpPr txBox="1"/>
          <p:nvPr/>
        </p:nvSpPr>
        <p:spPr>
          <a:xfrm>
            <a:off x="3267222" y="1722510"/>
            <a:ext cx="875800" cy="109925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e) 2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2000" u="none" cap="none" strike="noStrike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2000" u="none" cap="none" strike="noStrike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2000" u="none" cap="none" strike="noStrike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2000" u="none" cap="none" strike="noStrike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2000" u="none" cap="none" strike="noStrike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200" u="none" cap="none" strike="noStrike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0" name="Google Shape;80;p10"/>
          <p:cNvSpPr txBox="1"/>
          <p:nvPr/>
        </p:nvSpPr>
        <p:spPr>
          <a:xfrm>
            <a:off x="2452756" y="3360769"/>
            <a:ext cx="1250000" cy="109925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c) 4</a:t>
            </a:r>
            <a:r>
              <a:rPr b="0" baseline="30000" i="0" lang="en-GB" sz="16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p</a:t>
            </a:r>
            <a:r>
              <a:rPr b="0" i="0" lang="en-GB" sz="16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 = 256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900" u="none" cap="none" strike="noStrike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d) p</a:t>
            </a:r>
            <a:r>
              <a:rPr b="0" baseline="30000" i="0" lang="en-GB" sz="16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3 </a:t>
            </a:r>
            <a:r>
              <a:rPr b="0" i="0" lang="en-GB" sz="16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= 0.125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2000" u="none" cap="none" strike="noStrike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2000" u="none" cap="none" strike="noStrike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2000" u="none" cap="none" strike="noStrike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2000" u="none" cap="none" strike="noStrike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2000" u="none" cap="none" strike="noStrike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200" u="none" cap="none" strike="noStrike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1" name="Google Shape;81;p10"/>
          <p:cNvSpPr txBox="1"/>
          <p:nvPr>
            <p:ph type="title"/>
          </p:nvPr>
        </p:nvSpPr>
        <p:spPr>
          <a:xfrm>
            <a:off x="458974" y="446400"/>
            <a:ext cx="6944008" cy="47840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GB"/>
              <a:t>Manipulating powers</a:t>
            </a:r>
            <a:endParaRPr/>
          </a:p>
        </p:txBody>
      </p:sp>
      <p:sp>
        <p:nvSpPr>
          <p:cNvPr id="82" name="Google Shape;82;p10"/>
          <p:cNvSpPr txBox="1"/>
          <p:nvPr/>
        </p:nvSpPr>
        <p:spPr>
          <a:xfrm>
            <a:off x="1360204" y="1722510"/>
            <a:ext cx="970308" cy="30339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2</a:t>
            </a:r>
            <a:r>
              <a:rPr b="0" baseline="3000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3</a:t>
            </a:r>
            <a:endParaRPr b="0" i="0" sz="1600" u="none" cap="none" strike="noStrike">
              <a:solidFill>
                <a:srgbClr val="FF0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2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2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2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2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2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2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3" name="Google Shape;83;p10"/>
          <p:cNvSpPr txBox="1"/>
          <p:nvPr/>
        </p:nvSpPr>
        <p:spPr>
          <a:xfrm>
            <a:off x="1360204" y="2235689"/>
            <a:ext cx="970308" cy="30339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2</a:t>
            </a:r>
            <a:r>
              <a:rPr b="0" baseline="3000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5</a:t>
            </a:r>
            <a:endParaRPr b="0" i="0" sz="1600" u="none" cap="none" strike="noStrike">
              <a:solidFill>
                <a:srgbClr val="FF0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2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2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2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2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2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2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4" name="Google Shape;84;p10"/>
          <p:cNvSpPr txBox="1"/>
          <p:nvPr/>
        </p:nvSpPr>
        <p:spPr>
          <a:xfrm>
            <a:off x="2784957" y="1745386"/>
            <a:ext cx="970308" cy="30339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2</a:t>
            </a:r>
            <a:r>
              <a:rPr b="0" baseline="3000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7</a:t>
            </a:r>
            <a:endParaRPr b="0" i="0" sz="1600" u="none" cap="none" strike="noStrike">
              <a:solidFill>
                <a:srgbClr val="FF0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2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2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2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2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2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2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5" name="Google Shape;85;p10"/>
          <p:cNvSpPr txBox="1"/>
          <p:nvPr/>
        </p:nvSpPr>
        <p:spPr>
          <a:xfrm>
            <a:off x="2755137" y="2249687"/>
            <a:ext cx="970308" cy="30339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2</a:t>
            </a:r>
            <a:r>
              <a:rPr b="0" baseline="3000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9</a:t>
            </a:r>
            <a:endParaRPr b="0" i="0" sz="1600" u="none" cap="none" strike="noStrike">
              <a:solidFill>
                <a:srgbClr val="FF0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2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2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2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2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2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2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6" name="Google Shape;86;p10"/>
          <p:cNvSpPr txBox="1"/>
          <p:nvPr/>
        </p:nvSpPr>
        <p:spPr>
          <a:xfrm>
            <a:off x="3906492" y="1745386"/>
            <a:ext cx="970308" cy="30339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2</a:t>
            </a:r>
            <a:r>
              <a:rPr b="0" baseline="3000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1 </a:t>
            </a: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= 2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2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2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2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2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2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2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7" name="Google Shape;87;p10"/>
          <p:cNvSpPr txBox="1"/>
          <p:nvPr/>
        </p:nvSpPr>
        <p:spPr>
          <a:xfrm>
            <a:off x="1676880" y="3330255"/>
            <a:ext cx="970308" cy="30339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p = 3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2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2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2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2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2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2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8" name="Google Shape;88;p10"/>
          <p:cNvSpPr txBox="1"/>
          <p:nvPr/>
        </p:nvSpPr>
        <p:spPr>
          <a:xfrm>
            <a:off x="1762776" y="3861982"/>
            <a:ext cx="970308" cy="30339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p = 5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2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2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2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2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2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2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9" name="Google Shape;89;p10"/>
          <p:cNvSpPr txBox="1"/>
          <p:nvPr/>
        </p:nvSpPr>
        <p:spPr>
          <a:xfrm>
            <a:off x="3719288" y="3350797"/>
            <a:ext cx="970308" cy="30339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p = 4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2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2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2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2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2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2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0" name="Google Shape;90;p10"/>
          <p:cNvSpPr txBox="1"/>
          <p:nvPr/>
        </p:nvSpPr>
        <p:spPr>
          <a:xfrm>
            <a:off x="3800781" y="3838392"/>
            <a:ext cx="970308" cy="30339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p = 0.5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2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2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2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2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2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2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1" name="Google Shape;91;p10"/>
          <p:cNvSpPr txBox="1"/>
          <p:nvPr/>
        </p:nvSpPr>
        <p:spPr>
          <a:xfrm>
            <a:off x="6267536" y="1459179"/>
            <a:ext cx="970308" cy="30339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(2</a:t>
            </a:r>
            <a:r>
              <a:rPr b="0" baseline="3000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4</a:t>
            </a: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)</a:t>
            </a:r>
            <a:r>
              <a:rPr b="0" baseline="3000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3</a:t>
            </a: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 = 2</a:t>
            </a:r>
            <a:r>
              <a:rPr b="0" baseline="3000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12</a:t>
            </a:r>
            <a:endParaRPr b="0" i="0" sz="1600" u="none" cap="none" strike="noStrike">
              <a:solidFill>
                <a:srgbClr val="FF0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2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2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2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2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2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2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2" name="Google Shape;92;p10"/>
          <p:cNvSpPr txBox="1"/>
          <p:nvPr/>
        </p:nvSpPr>
        <p:spPr>
          <a:xfrm>
            <a:off x="5907899" y="2539079"/>
            <a:ext cx="970308" cy="30339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(3</a:t>
            </a:r>
            <a:r>
              <a:rPr b="0" baseline="3000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4</a:t>
            </a: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)</a:t>
            </a:r>
            <a:r>
              <a:rPr b="0" baseline="3000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3</a:t>
            </a: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 = 3</a:t>
            </a:r>
            <a:r>
              <a:rPr b="0" baseline="3000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12</a:t>
            </a:r>
            <a:endParaRPr b="0" i="0" sz="1600" u="none" cap="none" strike="noStrike">
              <a:solidFill>
                <a:srgbClr val="FF0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2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2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2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2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2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2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3" name="Google Shape;93;p10"/>
          <p:cNvSpPr txBox="1"/>
          <p:nvPr/>
        </p:nvSpPr>
        <p:spPr>
          <a:xfrm>
            <a:off x="5815083" y="3392745"/>
            <a:ext cx="1320774" cy="749037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 b="0" l="-9676" r="0" t="-3276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94" name="Google Shape;94;p10"/>
          <p:cNvSpPr txBox="1"/>
          <p:nvPr/>
        </p:nvSpPr>
        <p:spPr>
          <a:xfrm>
            <a:off x="468400" y="4793325"/>
            <a:ext cx="3305400" cy="15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t/>
            </a:r>
            <a:endParaRPr b="0" i="0" sz="800" u="none" cap="none" strike="noStrike">
              <a:solidFill>
                <a:srgbClr val="FFFFFF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95" name="Google Shape;95;p10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fld id="{00000000-1234-1234-1234-123412341234}" type="slidenum">
              <a:rPr lang="en-GB">
                <a:solidFill>
                  <a:srgbClr val="434343"/>
                </a:solidFill>
              </a:rPr>
              <a:t>‹#›</a:t>
            </a:fld>
            <a:endParaRPr>
              <a:solidFill>
                <a:srgbClr val="434343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1"/>
          <p:cNvSpPr txBox="1"/>
          <p:nvPr>
            <p:ph idx="1" type="body"/>
          </p:nvPr>
        </p:nvSpPr>
        <p:spPr>
          <a:xfrm>
            <a:off x="458974" y="924806"/>
            <a:ext cx="3893569" cy="4218694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-3129" r="0" t="-577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 </a:t>
            </a:r>
            <a:endParaRPr/>
          </a:p>
        </p:txBody>
      </p:sp>
      <p:sp>
        <p:nvSpPr>
          <p:cNvPr id="101" name="Google Shape;101;p11"/>
          <p:cNvSpPr txBox="1"/>
          <p:nvPr>
            <p:ph type="title"/>
          </p:nvPr>
        </p:nvSpPr>
        <p:spPr>
          <a:xfrm>
            <a:off x="458974" y="446400"/>
            <a:ext cx="6739183" cy="47840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GB"/>
              <a:t>Manipulating powers</a:t>
            </a:r>
            <a:endParaRPr/>
          </a:p>
        </p:txBody>
      </p:sp>
      <p:sp>
        <p:nvSpPr>
          <p:cNvPr id="102" name="Google Shape;102;p11"/>
          <p:cNvSpPr txBox="1"/>
          <p:nvPr/>
        </p:nvSpPr>
        <p:spPr>
          <a:xfrm>
            <a:off x="4791459" y="924806"/>
            <a:ext cx="3988697" cy="31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7. Write (8</a:t>
            </a:r>
            <a:r>
              <a:rPr b="0" baseline="3000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2</a:t>
            </a: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)</a:t>
            </a:r>
            <a:r>
              <a:rPr b="0" baseline="3000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3 </a:t>
            </a: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as a single power of 2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8. Here are some number cards.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42900" lvl="0" marL="3429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AutoNum type="alphaLcParenR"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Which two cards are equal?</a:t>
            </a:r>
            <a:endParaRPr/>
          </a:p>
          <a:p>
            <a:pPr indent="-241300" lvl="0" marL="3429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42900" lvl="0" marL="3429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AutoNum type="alphaLcParenR"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Which two cards have a product equal to 2</a:t>
            </a:r>
            <a:r>
              <a:rPr b="0" baseline="3000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9</a:t>
            </a: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?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3" name="Google Shape;103;p11"/>
          <p:cNvSpPr/>
          <p:nvPr/>
        </p:nvSpPr>
        <p:spPr>
          <a:xfrm>
            <a:off x="5003596" y="2055568"/>
            <a:ext cx="666045" cy="880533"/>
          </a:xfrm>
          <a:prstGeom prst="roundRect">
            <a:avLst>
              <a:gd fmla="val 16667" name="adj"/>
            </a:avLst>
          </a:prstGeom>
          <a:solidFill>
            <a:srgbClr val="D9F3F8"/>
          </a:solidFill>
          <a:ln cap="flat" cmpd="sng" w="25400">
            <a:solidFill>
              <a:srgbClr val="21212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" name="Google Shape;104;p11"/>
          <p:cNvSpPr txBox="1"/>
          <p:nvPr/>
        </p:nvSpPr>
        <p:spPr>
          <a:xfrm>
            <a:off x="5099551" y="2295779"/>
            <a:ext cx="474134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20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16</a:t>
            </a:r>
            <a:endParaRPr/>
          </a:p>
        </p:txBody>
      </p:sp>
      <p:sp>
        <p:nvSpPr>
          <p:cNvPr id="105" name="Google Shape;105;p11"/>
          <p:cNvSpPr/>
          <p:nvPr/>
        </p:nvSpPr>
        <p:spPr>
          <a:xfrm>
            <a:off x="5793144" y="2055568"/>
            <a:ext cx="666045" cy="880533"/>
          </a:xfrm>
          <a:prstGeom prst="roundRect">
            <a:avLst>
              <a:gd fmla="val 16667" name="adj"/>
            </a:avLst>
          </a:prstGeom>
          <a:solidFill>
            <a:srgbClr val="D9F3F8"/>
          </a:solidFill>
          <a:ln cap="flat" cmpd="sng" w="25400">
            <a:solidFill>
              <a:srgbClr val="21212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p11"/>
          <p:cNvSpPr txBox="1"/>
          <p:nvPr/>
        </p:nvSpPr>
        <p:spPr>
          <a:xfrm>
            <a:off x="5934255" y="2295779"/>
            <a:ext cx="474134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20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4</a:t>
            </a:r>
            <a:r>
              <a:rPr b="0" baseline="30000" i="0" lang="en-GB" sz="20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3</a:t>
            </a:r>
            <a:endParaRPr b="0" i="0" sz="20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7" name="Google Shape;107;p11"/>
          <p:cNvSpPr/>
          <p:nvPr/>
        </p:nvSpPr>
        <p:spPr>
          <a:xfrm>
            <a:off x="6610241" y="2055568"/>
            <a:ext cx="666045" cy="880533"/>
          </a:xfrm>
          <a:prstGeom prst="roundRect">
            <a:avLst>
              <a:gd fmla="val 16667" name="adj"/>
            </a:avLst>
          </a:prstGeom>
          <a:solidFill>
            <a:srgbClr val="D9F3F8"/>
          </a:solidFill>
          <a:ln cap="flat" cmpd="sng" w="25400">
            <a:solidFill>
              <a:srgbClr val="21212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" name="Google Shape;108;p11"/>
          <p:cNvSpPr txBox="1"/>
          <p:nvPr/>
        </p:nvSpPr>
        <p:spPr>
          <a:xfrm>
            <a:off x="6719970" y="2295779"/>
            <a:ext cx="570090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20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32</a:t>
            </a:r>
            <a:endParaRPr/>
          </a:p>
        </p:txBody>
      </p:sp>
      <p:sp>
        <p:nvSpPr>
          <p:cNvPr id="109" name="Google Shape;109;p11"/>
          <p:cNvSpPr/>
          <p:nvPr/>
        </p:nvSpPr>
        <p:spPr>
          <a:xfrm>
            <a:off x="7399789" y="2055568"/>
            <a:ext cx="666045" cy="880533"/>
          </a:xfrm>
          <a:prstGeom prst="roundRect">
            <a:avLst>
              <a:gd fmla="val 16667" name="adj"/>
            </a:avLst>
          </a:prstGeom>
          <a:solidFill>
            <a:srgbClr val="D9F3F8"/>
          </a:solidFill>
          <a:ln cap="flat" cmpd="sng" w="25400">
            <a:solidFill>
              <a:srgbClr val="21212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Google Shape;110;p11"/>
          <p:cNvSpPr txBox="1"/>
          <p:nvPr/>
        </p:nvSpPr>
        <p:spPr>
          <a:xfrm>
            <a:off x="7482426" y="2307068"/>
            <a:ext cx="562142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20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 2</a:t>
            </a:r>
            <a:r>
              <a:rPr b="0" baseline="30000" i="0" lang="en-GB" sz="20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2</a:t>
            </a:r>
            <a:endParaRPr b="0" i="0" sz="20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1" name="Google Shape;111;p11"/>
          <p:cNvSpPr/>
          <p:nvPr/>
        </p:nvSpPr>
        <p:spPr>
          <a:xfrm>
            <a:off x="8209894" y="2055568"/>
            <a:ext cx="666045" cy="880533"/>
          </a:xfrm>
          <a:prstGeom prst="roundRect">
            <a:avLst>
              <a:gd fmla="val 16667" name="adj"/>
            </a:avLst>
          </a:prstGeom>
          <a:solidFill>
            <a:srgbClr val="D9F3F8"/>
          </a:solidFill>
          <a:ln cap="flat" cmpd="sng" w="25400">
            <a:solidFill>
              <a:srgbClr val="21212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" name="Google Shape;112;p11"/>
          <p:cNvSpPr txBox="1"/>
          <p:nvPr/>
        </p:nvSpPr>
        <p:spPr>
          <a:xfrm>
            <a:off x="8184379" y="2307068"/>
            <a:ext cx="766971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20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(2</a:t>
            </a:r>
            <a:r>
              <a:rPr b="0" baseline="30000" i="0" lang="en-GB" sz="20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3</a:t>
            </a:r>
            <a:r>
              <a:rPr b="0" i="0" lang="en-GB" sz="20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)</a:t>
            </a:r>
            <a:r>
              <a:rPr b="0" baseline="30000" i="0" lang="en-GB" sz="20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2</a:t>
            </a:r>
            <a:endParaRPr/>
          </a:p>
        </p:txBody>
      </p:sp>
      <p:sp>
        <p:nvSpPr>
          <p:cNvPr id="113" name="Google Shape;113;p11"/>
          <p:cNvSpPr txBox="1"/>
          <p:nvPr/>
        </p:nvSpPr>
        <p:spPr>
          <a:xfrm>
            <a:off x="1792796" y="1732488"/>
            <a:ext cx="970308" cy="30339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3</a:t>
            </a:r>
            <a:r>
              <a:rPr b="0" baseline="3000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4</a:t>
            </a:r>
            <a:endParaRPr b="0" i="0" sz="1600" u="none" cap="none" strike="noStrike">
              <a:solidFill>
                <a:srgbClr val="FF0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2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2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2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2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2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2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4" name="Google Shape;114;p11"/>
          <p:cNvSpPr txBox="1"/>
          <p:nvPr/>
        </p:nvSpPr>
        <p:spPr>
          <a:xfrm>
            <a:off x="1817134" y="2246634"/>
            <a:ext cx="970308" cy="30339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3</a:t>
            </a:r>
            <a:r>
              <a:rPr b="0" baseline="3000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5</a:t>
            </a:r>
            <a:endParaRPr b="0" i="0" sz="1600" u="none" cap="none" strike="noStrike">
              <a:solidFill>
                <a:srgbClr val="FF0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2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2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2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2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2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2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5" name="Google Shape;115;p11"/>
          <p:cNvSpPr txBox="1"/>
          <p:nvPr/>
        </p:nvSpPr>
        <p:spPr>
          <a:xfrm>
            <a:off x="1817134" y="2760780"/>
            <a:ext cx="970308" cy="30339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3</a:t>
            </a:r>
            <a:r>
              <a:rPr b="0" baseline="3000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6</a:t>
            </a:r>
            <a:endParaRPr b="0" i="0" sz="1600" u="none" cap="none" strike="noStrike">
              <a:solidFill>
                <a:srgbClr val="FF0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2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2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2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2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2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2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6" name="Google Shape;116;p11"/>
          <p:cNvSpPr txBox="1"/>
          <p:nvPr/>
        </p:nvSpPr>
        <p:spPr>
          <a:xfrm>
            <a:off x="1920604" y="3274926"/>
            <a:ext cx="970308" cy="30339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3</a:t>
            </a:r>
            <a:r>
              <a:rPr b="0" baseline="3000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9</a:t>
            </a:r>
            <a:endParaRPr b="0" i="0" sz="1600" u="none" cap="none" strike="noStrike">
              <a:solidFill>
                <a:srgbClr val="FF0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2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2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2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2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2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2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7" name="Google Shape;117;p11"/>
          <p:cNvSpPr txBox="1"/>
          <p:nvPr/>
        </p:nvSpPr>
        <p:spPr>
          <a:xfrm>
            <a:off x="1817134" y="3779430"/>
            <a:ext cx="970308" cy="30339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3</a:t>
            </a:r>
            <a:r>
              <a:rPr b="0" baseline="3000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6</a:t>
            </a:r>
            <a:endParaRPr b="0" i="0" sz="1600" u="none" cap="none" strike="noStrike">
              <a:solidFill>
                <a:srgbClr val="FF0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2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2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2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2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2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2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8" name="Google Shape;118;p11"/>
          <p:cNvSpPr txBox="1"/>
          <p:nvPr/>
        </p:nvSpPr>
        <p:spPr>
          <a:xfrm>
            <a:off x="8404253" y="924806"/>
            <a:ext cx="970308" cy="30339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2</a:t>
            </a:r>
            <a:r>
              <a:rPr b="0" baseline="3000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18</a:t>
            </a:r>
            <a:endParaRPr b="0" i="0" sz="1600" u="none" cap="none" strike="noStrike">
              <a:solidFill>
                <a:srgbClr val="FF0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2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2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2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2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2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2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9" name="Google Shape;119;p11"/>
          <p:cNvSpPr txBox="1"/>
          <p:nvPr/>
        </p:nvSpPr>
        <p:spPr>
          <a:xfrm>
            <a:off x="7977826" y="3146951"/>
            <a:ext cx="1190724" cy="30339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4</a:t>
            </a:r>
            <a:r>
              <a:rPr b="0" baseline="3000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3 </a:t>
            </a: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and (2</a:t>
            </a:r>
            <a:r>
              <a:rPr b="0" baseline="3000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3</a:t>
            </a: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)</a:t>
            </a:r>
            <a:r>
              <a:rPr b="0" baseline="3000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2</a:t>
            </a:r>
            <a:endParaRPr b="0" i="0" sz="1600" u="none" cap="none" strike="noStrike">
              <a:solidFill>
                <a:srgbClr val="FF0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2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2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2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2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2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2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0" name="Google Shape;120;p11"/>
          <p:cNvSpPr txBox="1"/>
          <p:nvPr/>
        </p:nvSpPr>
        <p:spPr>
          <a:xfrm>
            <a:off x="6459185" y="4082820"/>
            <a:ext cx="1190724" cy="30339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16 and 32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2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2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2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2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2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2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1" name="Google Shape;121;p11"/>
          <p:cNvSpPr txBox="1"/>
          <p:nvPr/>
        </p:nvSpPr>
        <p:spPr>
          <a:xfrm>
            <a:off x="468400" y="4793325"/>
            <a:ext cx="3305400" cy="15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t/>
            </a:r>
            <a:endParaRPr b="0" i="0" sz="800" u="none" cap="none" strike="noStrike">
              <a:solidFill>
                <a:srgbClr val="FFFFFF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22" name="Google Shape;122;p11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fld id="{00000000-1234-1234-1234-123412341234}" type="slidenum">
              <a:rPr lang="en-GB">
                <a:solidFill>
                  <a:srgbClr val="434343"/>
                </a:solidFill>
              </a:rPr>
              <a:t>‹#›</a:t>
            </a:fld>
            <a:endParaRPr>
              <a:solidFill>
                <a:srgbClr val="434343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69BE4B"/>
      </a:accent1>
      <a:accent2>
        <a:srgbClr val="46C7E1"/>
      </a:accent2>
      <a:accent3>
        <a:srgbClr val="FA9B23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