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5"/>
    <p:sldMasterId id="2147483687" r:id="rId6"/>
    <p:sldMasterId id="214748368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DA9D9B-5C5C-42CF-832F-58F62549ACB6}">
  <a:tblStyle styleId="{E9DA9D9B-5C5C-42CF-832F-58F62549ACB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3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2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4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ontserrat-bold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c9d1c46f4_0_1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8c9d1c46f4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c9d1c46f4_0_2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8c9d1c46f4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c9d1c46f4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8c9d1c46f4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c9d1cc13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8c9d1cc1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There is a copy of this slide on the worksheet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2">
  <p:cSld name="TITLE_ONLY_1_1_1_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 1">
  <p:cSld name="TITLE_ONLY_1_1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1" name="Google Shape;151;p2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0" name="Google Shape;160;p30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1" name="Google Shape;161;p30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62" name="Google Shape;162;p30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2" name="Google Shape;172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3" name="Google Shape;173;p3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" name="Google Shape;180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3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6" name="Google Shape;186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87" name="Google Shape;187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" name="Google Shape;190;p3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1" name="Google Shape;191;p3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2" name="Google Shape;192;p3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3" name="Google Shape;193;p3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4" name="Google Shape;194;p3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5" name="Google Shape;195;p3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6" name="Google Shape;196;p3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7" name="Google Shape;197;p3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8" name="Google Shape;198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Multiple choice option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02" name="Google Shape;202;p3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3" name="Google Shape;203;p3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04" name="Google Shape;204;p3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5" name="Google Shape;205;p3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06" name="Google Shape;206;p3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7" name="Google Shape;207;p3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9" name="Google Shape;209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4" name="Google Shape;214;p4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5" name="Google Shape;215;p4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6" name="Google Shape;216;p4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7" name="Google Shape;217;p4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8" name="Google Shape;218;p4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9" name="Google Shape;219;p4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20" name="Google Shape;220;p4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21" name="Google Shape;221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4" name="Google Shape;224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7" name="Google Shape;157;p2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B3241"/>
                </a:solidFill>
              </a:rPr>
              <a:t>How well does the media hold those in power to account?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30" name="Google Shape;230;p42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Citizenship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31" name="Google Shape;231;p42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B3241"/>
                </a:solidFill>
              </a:rPr>
              <a:t>Mrs Blachford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/>
          <p:nvPr>
            <p:ph idx="1" type="subTitle"/>
          </p:nvPr>
        </p:nvSpPr>
        <p:spPr>
          <a:xfrm>
            <a:off x="458975" y="1111425"/>
            <a:ext cx="3128400" cy="45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Scenario 1</a:t>
            </a:r>
            <a:endParaRPr sz="1800"/>
          </a:p>
        </p:txBody>
      </p:sp>
      <p:sp>
        <p:nvSpPr>
          <p:cNvPr id="237" name="Google Shape;237;p43"/>
          <p:cNvSpPr txBox="1"/>
          <p:nvPr>
            <p:ph idx="2" type="body"/>
          </p:nvPr>
        </p:nvSpPr>
        <p:spPr>
          <a:xfrm>
            <a:off x="458975" y="17905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ts val="1600"/>
              <a:buNone/>
            </a:pPr>
            <a:r>
              <a:rPr lang="en-GB" sz="1800"/>
              <a:t>A company testing medicine is suspected of cruelty to animals</a:t>
            </a:r>
            <a:endParaRPr sz="1800"/>
          </a:p>
        </p:txBody>
      </p:sp>
      <p:sp>
        <p:nvSpPr>
          <p:cNvPr id="238" name="Google Shape;238;p43"/>
          <p:cNvSpPr txBox="1"/>
          <p:nvPr>
            <p:ph idx="3" type="subTitle"/>
          </p:nvPr>
        </p:nvSpPr>
        <p:spPr>
          <a:xfrm>
            <a:off x="4734000" y="1099350"/>
            <a:ext cx="3128400" cy="45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Scenario 2</a:t>
            </a:r>
            <a:endParaRPr sz="1800"/>
          </a:p>
        </p:txBody>
      </p:sp>
      <p:sp>
        <p:nvSpPr>
          <p:cNvPr id="239" name="Google Shape;239;p43"/>
          <p:cNvSpPr txBox="1"/>
          <p:nvPr>
            <p:ph idx="4" type="body"/>
          </p:nvPr>
        </p:nvSpPr>
        <p:spPr>
          <a:xfrm>
            <a:off x="4734000" y="17905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ts val="1600"/>
              <a:buNone/>
            </a:pPr>
            <a:r>
              <a:rPr lang="en-GB" sz="1800"/>
              <a:t>A reformed criminal wins the lottery</a:t>
            </a:r>
            <a:endParaRPr sz="1800"/>
          </a:p>
        </p:txBody>
      </p:sp>
      <p:sp>
        <p:nvSpPr>
          <p:cNvPr id="240" name="Google Shape;240;p43"/>
          <p:cNvSpPr txBox="1"/>
          <p:nvPr>
            <p:ph idx="5" type="subTitle"/>
          </p:nvPr>
        </p:nvSpPr>
        <p:spPr>
          <a:xfrm>
            <a:off x="458975" y="2552875"/>
            <a:ext cx="3128400" cy="45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>
                <a:solidFill>
                  <a:srgbClr val="FFFFFF"/>
                </a:solidFill>
              </a:rPr>
              <a:t>Scenario 3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41" name="Google Shape;241;p43"/>
          <p:cNvSpPr txBox="1"/>
          <p:nvPr>
            <p:ph idx="6" type="body"/>
          </p:nvPr>
        </p:nvSpPr>
        <p:spPr>
          <a:xfrm>
            <a:off x="458788" y="3291913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ts val="1600"/>
              <a:buNone/>
            </a:pPr>
            <a:r>
              <a:rPr lang="en-GB" sz="1800"/>
              <a:t>A celebrity has a drastic new hairstyle</a:t>
            </a:r>
            <a:endParaRPr sz="1800"/>
          </a:p>
        </p:txBody>
      </p:sp>
      <p:sp>
        <p:nvSpPr>
          <p:cNvPr id="242" name="Google Shape;242;p43"/>
          <p:cNvSpPr txBox="1"/>
          <p:nvPr>
            <p:ph idx="7" type="subTitle"/>
          </p:nvPr>
        </p:nvSpPr>
        <p:spPr>
          <a:xfrm>
            <a:off x="4734000" y="2549463"/>
            <a:ext cx="3128400" cy="45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/>
              <a:t>Scenario 4</a:t>
            </a:r>
            <a:endParaRPr sz="1800"/>
          </a:p>
        </p:txBody>
      </p:sp>
      <p:sp>
        <p:nvSpPr>
          <p:cNvPr id="243" name="Google Shape;243;p43"/>
          <p:cNvSpPr txBox="1"/>
          <p:nvPr>
            <p:ph idx="8" type="body"/>
          </p:nvPr>
        </p:nvSpPr>
        <p:spPr>
          <a:xfrm>
            <a:off x="4734000" y="323822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ts val="1600"/>
              <a:buNone/>
            </a:pPr>
            <a:r>
              <a:rPr lang="en-GB" sz="1800"/>
              <a:t>Products sold by a supermarket have been contaminated with bacteria</a:t>
            </a:r>
            <a:endParaRPr sz="1800"/>
          </a:p>
        </p:txBody>
      </p:sp>
      <p:sp>
        <p:nvSpPr>
          <p:cNvPr id="244" name="Google Shape;244;p43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5" name="Google Shape;245;p4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‘In the Public Interest?’ scenarios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/>
          <p:nvPr>
            <p:ph type="title"/>
          </p:nvPr>
        </p:nvSpPr>
        <p:spPr>
          <a:xfrm>
            <a:off x="458800" y="284850"/>
            <a:ext cx="8493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100">
                <a:solidFill>
                  <a:schemeClr val="dk2"/>
                </a:solidFill>
              </a:rPr>
              <a:t>Task 2: </a:t>
            </a:r>
            <a:r>
              <a:rPr lang="en-GB" sz="1900">
                <a:solidFill>
                  <a:schemeClr val="dk2"/>
                </a:solidFill>
              </a:rPr>
              <a:t>How does the media hold those in power to account?</a:t>
            </a:r>
            <a:endParaRPr sz="2100">
              <a:solidFill>
                <a:schemeClr val="dk2"/>
              </a:solidFill>
            </a:endParaRPr>
          </a:p>
        </p:txBody>
      </p:sp>
      <p:graphicFrame>
        <p:nvGraphicFramePr>
          <p:cNvPr id="251" name="Google Shape;251;p44"/>
          <p:cNvGraphicFramePr/>
          <p:nvPr/>
        </p:nvGraphicFramePr>
        <p:xfrm>
          <a:off x="459000" y="341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{E9DA9D9B-5C5C-42CF-832F-58F62549ACB6}</a:tableStyleId>
              </a:tblPr>
              <a:tblGrid>
                <a:gridCol w="2056500"/>
                <a:gridCol w="2056500"/>
                <a:gridCol w="2056500"/>
                <a:gridCol w="2056500"/>
              </a:tblGrid>
              <a:tr h="50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democracy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scrutinise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debate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awareness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</a:tr>
              <a:tr h="50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question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government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decisions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political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  <p:sp>
        <p:nvSpPr>
          <p:cNvPr id="252" name="Google Shape;252;p4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3" name="Google Shape;253;p44"/>
          <p:cNvSpPr txBox="1"/>
          <p:nvPr/>
        </p:nvSpPr>
        <p:spPr>
          <a:xfrm>
            <a:off x="408675" y="796550"/>
            <a:ext cx="8002800" cy="25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a paragraph to explain 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the media hold those in power to account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added challenge is to see if you can include all of key words at the bottom of this page.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is a copy of this task on the worksheet.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Good luck!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9" name="Google Shape;259;p45"/>
          <p:cNvSpPr txBox="1"/>
          <p:nvPr>
            <p:ph type="title"/>
          </p:nvPr>
        </p:nvSpPr>
        <p:spPr>
          <a:xfrm>
            <a:off x="468400" y="220325"/>
            <a:ext cx="69558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1900">
                <a:solidFill>
                  <a:schemeClr val="dk2"/>
                </a:solidFill>
              </a:rPr>
              <a:t>Task 3: Were The Daily Telegraph justified in publishing information on MPs’ expenses? 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260" name="Google Shape;260;p45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1" name="Google Shape;261;p45"/>
          <p:cNvSpPr txBox="1"/>
          <p:nvPr/>
        </p:nvSpPr>
        <p:spPr>
          <a:xfrm>
            <a:off x="465750" y="947175"/>
            <a:ext cx="7888800" cy="3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Make a case </a:t>
            </a: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against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The Daily Telegraph’s publication of information about MPs’ expenses.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You could consider the following questions to help you shape your response: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228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Was the story in the public interest?  Why?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Does it matter that The Daily Telegraph paid to obtain the information?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How are MPs’ expenses funded?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Were the expenses used to fund items necessary for MPs to carry out their roles effectively?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