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e76c2171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e76c2171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6186fe53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6186fe53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80349204db_0_25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8" name="Google Shape;168;g80349204db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86186fe533_0_3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g86186fe533_0_3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80349204db_0_3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80349204db_0_3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86186fe533_0_3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86186fe533_0_3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9" name="Google Shape;39;p7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2"/>
                </a:solidFill>
              </a:rPr>
              <a:t>Shape and Symmetry: </a:t>
            </a:r>
            <a:endParaRPr sz="3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2"/>
                </a:solidFill>
              </a:rPr>
              <a:t>To compare and classify quadrilaterals. </a:t>
            </a:r>
            <a:endParaRPr sz="3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>
                <a:solidFill>
                  <a:schemeClr val="dk2"/>
                </a:solidFill>
              </a:rPr>
              <a:t>Maths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400">
                <a:solidFill>
                  <a:schemeClr val="dk2"/>
                </a:solidFill>
              </a:rPr>
              <a:t>Mr Critchlow</a:t>
            </a:r>
            <a:endParaRPr sz="1400">
              <a:solidFill>
                <a:schemeClr val="dk2"/>
              </a:solidFill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89" name="Google Shape;89;p15"/>
          <p:cNvGrpSpPr/>
          <p:nvPr/>
        </p:nvGrpSpPr>
        <p:grpSpPr>
          <a:xfrm>
            <a:off x="147400" y="1099725"/>
            <a:ext cx="2007600" cy="2327125"/>
            <a:chOff x="1539150" y="1485250"/>
            <a:chExt cx="2007600" cy="2327125"/>
          </a:xfrm>
        </p:grpSpPr>
        <p:sp>
          <p:nvSpPr>
            <p:cNvPr id="90" name="Google Shape;90;p15"/>
            <p:cNvSpPr/>
            <p:nvPr/>
          </p:nvSpPr>
          <p:spPr>
            <a:xfrm>
              <a:off x="2430600" y="3276275"/>
              <a:ext cx="224700" cy="536100"/>
            </a:xfrm>
            <a:prstGeom prst="roundRect">
              <a:avLst>
                <a:gd fmla="val 16667" name="adj"/>
              </a:avLst>
            </a:prstGeom>
            <a:solidFill>
              <a:srgbClr val="B45F06"/>
            </a:solidFill>
            <a:ln cap="flat" cmpd="sng" w="9525">
              <a:solidFill>
                <a:srgbClr val="B45F0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5"/>
            <p:cNvSpPr/>
            <p:nvPr/>
          </p:nvSpPr>
          <p:spPr>
            <a:xfrm rot="5400000">
              <a:off x="2253300" y="15239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5"/>
            <p:cNvSpPr/>
            <p:nvPr/>
          </p:nvSpPr>
          <p:spPr>
            <a:xfrm rot="5400000">
              <a:off x="2002350" y="1997675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5"/>
            <p:cNvSpPr/>
            <p:nvPr/>
          </p:nvSpPr>
          <p:spPr>
            <a:xfrm rot="5400000">
              <a:off x="2504250" y="1997675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5"/>
            <p:cNvSpPr/>
            <p:nvPr/>
          </p:nvSpPr>
          <p:spPr>
            <a:xfrm rot="5400000">
              <a:off x="1751400" y="24424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5"/>
            <p:cNvSpPr/>
            <p:nvPr/>
          </p:nvSpPr>
          <p:spPr>
            <a:xfrm rot="5400000">
              <a:off x="2253300" y="24424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5"/>
            <p:cNvSpPr/>
            <p:nvPr/>
          </p:nvSpPr>
          <p:spPr>
            <a:xfrm rot="5400000">
              <a:off x="2755200" y="24424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5"/>
            <p:cNvSpPr/>
            <p:nvPr/>
          </p:nvSpPr>
          <p:spPr>
            <a:xfrm rot="5400000">
              <a:off x="1500450" y="28996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5"/>
            <p:cNvSpPr/>
            <p:nvPr/>
          </p:nvSpPr>
          <p:spPr>
            <a:xfrm rot="5400000">
              <a:off x="3006150" y="28996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5"/>
            <p:cNvSpPr/>
            <p:nvPr/>
          </p:nvSpPr>
          <p:spPr>
            <a:xfrm rot="5400000">
              <a:off x="2505825" y="28996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5"/>
            <p:cNvSpPr/>
            <p:nvPr/>
          </p:nvSpPr>
          <p:spPr>
            <a:xfrm rot="5400000">
              <a:off x="2002350" y="28996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1" name="Google Shape;101;p15"/>
          <p:cNvGrpSpPr/>
          <p:nvPr/>
        </p:nvGrpSpPr>
        <p:grpSpPr>
          <a:xfrm>
            <a:off x="2402400" y="1589275"/>
            <a:ext cx="2007600" cy="2327125"/>
            <a:chOff x="1539150" y="1485250"/>
            <a:chExt cx="2007600" cy="2327125"/>
          </a:xfrm>
        </p:grpSpPr>
        <p:sp>
          <p:nvSpPr>
            <p:cNvPr id="102" name="Google Shape;102;p15"/>
            <p:cNvSpPr/>
            <p:nvPr/>
          </p:nvSpPr>
          <p:spPr>
            <a:xfrm>
              <a:off x="2430600" y="3276275"/>
              <a:ext cx="224700" cy="536100"/>
            </a:xfrm>
            <a:prstGeom prst="roundRect">
              <a:avLst>
                <a:gd fmla="val 16667" name="adj"/>
              </a:avLst>
            </a:prstGeom>
            <a:solidFill>
              <a:srgbClr val="B45F06"/>
            </a:solidFill>
            <a:ln cap="flat" cmpd="sng" w="9525">
              <a:solidFill>
                <a:srgbClr val="B45F0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5"/>
            <p:cNvSpPr/>
            <p:nvPr/>
          </p:nvSpPr>
          <p:spPr>
            <a:xfrm rot="5400000">
              <a:off x="2253300" y="15239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5"/>
            <p:cNvSpPr/>
            <p:nvPr/>
          </p:nvSpPr>
          <p:spPr>
            <a:xfrm rot="5400000">
              <a:off x="2002350" y="1997675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5"/>
            <p:cNvSpPr/>
            <p:nvPr/>
          </p:nvSpPr>
          <p:spPr>
            <a:xfrm rot="5400000">
              <a:off x="2504250" y="1997675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5"/>
            <p:cNvSpPr/>
            <p:nvPr/>
          </p:nvSpPr>
          <p:spPr>
            <a:xfrm rot="5400000">
              <a:off x="1751400" y="24424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5"/>
            <p:cNvSpPr/>
            <p:nvPr/>
          </p:nvSpPr>
          <p:spPr>
            <a:xfrm rot="5400000">
              <a:off x="2253300" y="24424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5"/>
            <p:cNvSpPr/>
            <p:nvPr/>
          </p:nvSpPr>
          <p:spPr>
            <a:xfrm rot="5400000">
              <a:off x="2755200" y="24424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5"/>
            <p:cNvSpPr/>
            <p:nvPr/>
          </p:nvSpPr>
          <p:spPr>
            <a:xfrm rot="5400000">
              <a:off x="1500450" y="28996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5"/>
            <p:cNvSpPr/>
            <p:nvPr/>
          </p:nvSpPr>
          <p:spPr>
            <a:xfrm rot="5400000">
              <a:off x="3006150" y="28996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5"/>
            <p:cNvSpPr/>
            <p:nvPr/>
          </p:nvSpPr>
          <p:spPr>
            <a:xfrm rot="5400000">
              <a:off x="2505825" y="28996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5"/>
            <p:cNvSpPr/>
            <p:nvPr/>
          </p:nvSpPr>
          <p:spPr>
            <a:xfrm rot="5400000">
              <a:off x="2002350" y="28996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3" name="Google Shape;113;p15"/>
          <p:cNvGrpSpPr/>
          <p:nvPr/>
        </p:nvGrpSpPr>
        <p:grpSpPr>
          <a:xfrm>
            <a:off x="4723788" y="1099725"/>
            <a:ext cx="2007600" cy="2327125"/>
            <a:chOff x="1539150" y="1485250"/>
            <a:chExt cx="2007600" cy="2327125"/>
          </a:xfrm>
        </p:grpSpPr>
        <p:sp>
          <p:nvSpPr>
            <p:cNvPr id="114" name="Google Shape;114;p15"/>
            <p:cNvSpPr/>
            <p:nvPr/>
          </p:nvSpPr>
          <p:spPr>
            <a:xfrm>
              <a:off x="2430600" y="3276275"/>
              <a:ext cx="224700" cy="536100"/>
            </a:xfrm>
            <a:prstGeom prst="roundRect">
              <a:avLst>
                <a:gd fmla="val 16667" name="adj"/>
              </a:avLst>
            </a:prstGeom>
            <a:solidFill>
              <a:srgbClr val="B45F06"/>
            </a:solidFill>
            <a:ln cap="flat" cmpd="sng" w="9525">
              <a:solidFill>
                <a:srgbClr val="B45F0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5"/>
            <p:cNvSpPr/>
            <p:nvPr/>
          </p:nvSpPr>
          <p:spPr>
            <a:xfrm rot="5400000">
              <a:off x="2253300" y="15239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5"/>
            <p:cNvSpPr/>
            <p:nvPr/>
          </p:nvSpPr>
          <p:spPr>
            <a:xfrm rot="5400000">
              <a:off x="2002350" y="1997675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5"/>
            <p:cNvSpPr/>
            <p:nvPr/>
          </p:nvSpPr>
          <p:spPr>
            <a:xfrm rot="5400000">
              <a:off x="2504250" y="1997675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5"/>
            <p:cNvSpPr/>
            <p:nvPr/>
          </p:nvSpPr>
          <p:spPr>
            <a:xfrm rot="5400000">
              <a:off x="1751400" y="24424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5"/>
            <p:cNvSpPr/>
            <p:nvPr/>
          </p:nvSpPr>
          <p:spPr>
            <a:xfrm rot="5400000">
              <a:off x="2253300" y="24424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5"/>
            <p:cNvSpPr/>
            <p:nvPr/>
          </p:nvSpPr>
          <p:spPr>
            <a:xfrm rot="5400000">
              <a:off x="2755200" y="24424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5"/>
            <p:cNvSpPr/>
            <p:nvPr/>
          </p:nvSpPr>
          <p:spPr>
            <a:xfrm rot="5400000">
              <a:off x="1500450" y="28996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5"/>
            <p:cNvSpPr/>
            <p:nvPr/>
          </p:nvSpPr>
          <p:spPr>
            <a:xfrm rot="5400000">
              <a:off x="3006150" y="28996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5"/>
            <p:cNvSpPr/>
            <p:nvPr/>
          </p:nvSpPr>
          <p:spPr>
            <a:xfrm rot="5400000">
              <a:off x="2505825" y="28996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5"/>
            <p:cNvSpPr/>
            <p:nvPr/>
          </p:nvSpPr>
          <p:spPr>
            <a:xfrm rot="5400000">
              <a:off x="2002350" y="28996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5" name="Google Shape;125;p15"/>
          <p:cNvGrpSpPr/>
          <p:nvPr/>
        </p:nvGrpSpPr>
        <p:grpSpPr>
          <a:xfrm>
            <a:off x="6880550" y="1721175"/>
            <a:ext cx="2007600" cy="2327125"/>
            <a:chOff x="1539150" y="1485250"/>
            <a:chExt cx="2007600" cy="2327125"/>
          </a:xfrm>
        </p:grpSpPr>
        <p:sp>
          <p:nvSpPr>
            <p:cNvPr id="126" name="Google Shape;126;p15"/>
            <p:cNvSpPr/>
            <p:nvPr/>
          </p:nvSpPr>
          <p:spPr>
            <a:xfrm>
              <a:off x="2430600" y="3276275"/>
              <a:ext cx="224700" cy="536100"/>
            </a:xfrm>
            <a:prstGeom prst="roundRect">
              <a:avLst>
                <a:gd fmla="val 16667" name="adj"/>
              </a:avLst>
            </a:prstGeom>
            <a:solidFill>
              <a:srgbClr val="B45F06"/>
            </a:solidFill>
            <a:ln cap="flat" cmpd="sng" w="9525">
              <a:solidFill>
                <a:srgbClr val="B45F0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5"/>
            <p:cNvSpPr/>
            <p:nvPr/>
          </p:nvSpPr>
          <p:spPr>
            <a:xfrm rot="5400000">
              <a:off x="2253300" y="15239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5"/>
            <p:cNvSpPr/>
            <p:nvPr/>
          </p:nvSpPr>
          <p:spPr>
            <a:xfrm rot="5400000">
              <a:off x="2002350" y="1997675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5"/>
            <p:cNvSpPr/>
            <p:nvPr/>
          </p:nvSpPr>
          <p:spPr>
            <a:xfrm rot="5400000">
              <a:off x="2504250" y="1997675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5"/>
            <p:cNvSpPr/>
            <p:nvPr/>
          </p:nvSpPr>
          <p:spPr>
            <a:xfrm rot="5400000">
              <a:off x="1751400" y="24424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5"/>
            <p:cNvSpPr/>
            <p:nvPr/>
          </p:nvSpPr>
          <p:spPr>
            <a:xfrm rot="5400000">
              <a:off x="2253300" y="24424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5"/>
            <p:cNvSpPr/>
            <p:nvPr/>
          </p:nvSpPr>
          <p:spPr>
            <a:xfrm rot="5400000">
              <a:off x="2755200" y="24424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5"/>
            <p:cNvSpPr/>
            <p:nvPr/>
          </p:nvSpPr>
          <p:spPr>
            <a:xfrm rot="5400000">
              <a:off x="1500450" y="28996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5"/>
            <p:cNvSpPr/>
            <p:nvPr/>
          </p:nvSpPr>
          <p:spPr>
            <a:xfrm rot="5400000">
              <a:off x="3006150" y="28996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5"/>
            <p:cNvSpPr/>
            <p:nvPr/>
          </p:nvSpPr>
          <p:spPr>
            <a:xfrm rot="5400000">
              <a:off x="2505825" y="28996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5"/>
            <p:cNvSpPr/>
            <p:nvPr/>
          </p:nvSpPr>
          <p:spPr>
            <a:xfrm rot="5400000">
              <a:off x="2002350" y="2899650"/>
              <a:ext cx="579300" cy="5019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7" name="Google Shape;137;p15"/>
          <p:cNvSpPr txBox="1"/>
          <p:nvPr/>
        </p:nvSpPr>
        <p:spPr>
          <a:xfrm>
            <a:off x="23200" y="3731725"/>
            <a:ext cx="2256000" cy="9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This one has been ALMOST completed for you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38" name="Google Shape;138;p15"/>
          <p:cNvCxnSpPr>
            <a:stCxn id="137" idx="0"/>
            <a:endCxn id="90" idx="2"/>
          </p:cNvCxnSpPr>
          <p:nvPr/>
        </p:nvCxnSpPr>
        <p:spPr>
          <a:xfrm rot="10800000">
            <a:off x="1151200" y="3426925"/>
            <a:ext cx="0" cy="30480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9" name="Google Shape;139;p15"/>
          <p:cNvSpPr txBox="1"/>
          <p:nvPr/>
        </p:nvSpPr>
        <p:spPr>
          <a:xfrm>
            <a:off x="3185700" y="1719300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60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15"/>
          <p:cNvSpPr txBox="1"/>
          <p:nvPr/>
        </p:nvSpPr>
        <p:spPr>
          <a:xfrm>
            <a:off x="3185700" y="2622800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14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15"/>
          <p:cNvSpPr txBox="1"/>
          <p:nvPr/>
        </p:nvSpPr>
        <p:spPr>
          <a:xfrm>
            <a:off x="2675700" y="2614175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12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15"/>
          <p:cNvSpPr txBox="1"/>
          <p:nvPr/>
        </p:nvSpPr>
        <p:spPr>
          <a:xfrm>
            <a:off x="3941275" y="3068675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14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3" name="Google Shape;143;p15"/>
          <p:cNvSpPr txBox="1"/>
          <p:nvPr/>
        </p:nvSpPr>
        <p:spPr>
          <a:xfrm>
            <a:off x="3433975" y="3068663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15"/>
          <p:cNvSpPr txBox="1"/>
          <p:nvPr/>
        </p:nvSpPr>
        <p:spPr>
          <a:xfrm>
            <a:off x="2402400" y="3060613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Google Shape;145;p15"/>
          <p:cNvSpPr txBox="1"/>
          <p:nvPr/>
        </p:nvSpPr>
        <p:spPr>
          <a:xfrm>
            <a:off x="5520963" y="1233763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68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6" name="Google Shape;146;p15"/>
          <p:cNvSpPr txBox="1"/>
          <p:nvPr/>
        </p:nvSpPr>
        <p:spPr>
          <a:xfrm>
            <a:off x="5520963" y="2137263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17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7" name="Google Shape;147;p15"/>
          <p:cNvSpPr txBox="1"/>
          <p:nvPr/>
        </p:nvSpPr>
        <p:spPr>
          <a:xfrm>
            <a:off x="5010963" y="2128638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18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15"/>
          <p:cNvSpPr txBox="1"/>
          <p:nvPr/>
        </p:nvSpPr>
        <p:spPr>
          <a:xfrm>
            <a:off x="5769238" y="2583125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7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15"/>
          <p:cNvSpPr txBox="1"/>
          <p:nvPr/>
        </p:nvSpPr>
        <p:spPr>
          <a:xfrm>
            <a:off x="5261938" y="2583125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10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15"/>
          <p:cNvSpPr txBox="1"/>
          <p:nvPr/>
        </p:nvSpPr>
        <p:spPr>
          <a:xfrm>
            <a:off x="7924525" y="2294325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46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1" name="Google Shape;151;p15"/>
          <p:cNvSpPr txBox="1"/>
          <p:nvPr/>
        </p:nvSpPr>
        <p:spPr>
          <a:xfrm>
            <a:off x="7676250" y="2746075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23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" name="Google Shape;152;p15"/>
          <p:cNvSpPr txBox="1"/>
          <p:nvPr/>
        </p:nvSpPr>
        <p:spPr>
          <a:xfrm>
            <a:off x="7166250" y="2737450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22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3" name="Google Shape;153;p15"/>
          <p:cNvSpPr txBox="1"/>
          <p:nvPr/>
        </p:nvSpPr>
        <p:spPr>
          <a:xfrm>
            <a:off x="8431825" y="3191950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11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4" name="Google Shape;154;p15"/>
          <p:cNvSpPr txBox="1"/>
          <p:nvPr/>
        </p:nvSpPr>
        <p:spPr>
          <a:xfrm>
            <a:off x="7417225" y="3191938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11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5" name="Google Shape;155;p15"/>
          <p:cNvSpPr txBox="1"/>
          <p:nvPr/>
        </p:nvSpPr>
        <p:spPr>
          <a:xfrm>
            <a:off x="930700" y="1233775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30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15"/>
          <p:cNvSpPr txBox="1"/>
          <p:nvPr/>
        </p:nvSpPr>
        <p:spPr>
          <a:xfrm>
            <a:off x="1178975" y="1685525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19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15"/>
          <p:cNvSpPr txBox="1"/>
          <p:nvPr/>
        </p:nvSpPr>
        <p:spPr>
          <a:xfrm>
            <a:off x="710200" y="1685525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11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8" name="Google Shape;158;p15"/>
          <p:cNvSpPr txBox="1"/>
          <p:nvPr/>
        </p:nvSpPr>
        <p:spPr>
          <a:xfrm>
            <a:off x="930700" y="2137275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9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9" name="Google Shape;159;p15"/>
          <p:cNvSpPr txBox="1"/>
          <p:nvPr/>
        </p:nvSpPr>
        <p:spPr>
          <a:xfrm>
            <a:off x="420700" y="2128650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0" name="Google Shape;160;p15"/>
          <p:cNvSpPr txBox="1"/>
          <p:nvPr/>
        </p:nvSpPr>
        <p:spPr>
          <a:xfrm>
            <a:off x="1411550" y="2128650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10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1" name="Google Shape;161;p15"/>
          <p:cNvSpPr txBox="1"/>
          <p:nvPr/>
        </p:nvSpPr>
        <p:spPr>
          <a:xfrm>
            <a:off x="1686275" y="2583150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2" name="Google Shape;162;p15"/>
          <p:cNvSpPr txBox="1"/>
          <p:nvPr/>
        </p:nvSpPr>
        <p:spPr>
          <a:xfrm>
            <a:off x="1178975" y="2583138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8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3" name="Google Shape;163;p15"/>
          <p:cNvSpPr txBox="1"/>
          <p:nvPr/>
        </p:nvSpPr>
        <p:spPr>
          <a:xfrm>
            <a:off x="671675" y="2583138"/>
            <a:ext cx="4410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4" name="Google Shape;164;p15"/>
          <p:cNvSpPr txBox="1"/>
          <p:nvPr>
            <p:ph type="title"/>
          </p:nvPr>
        </p:nvSpPr>
        <p:spPr>
          <a:xfrm>
            <a:off x="458975" y="445025"/>
            <a:ext cx="8226000" cy="453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To Start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65" name="Google Shape;165;p15"/>
          <p:cNvSpPr txBox="1"/>
          <p:nvPr>
            <p:ph idx="1" type="subTitle"/>
          </p:nvPr>
        </p:nvSpPr>
        <p:spPr>
          <a:xfrm>
            <a:off x="1825050" y="388300"/>
            <a:ext cx="5817900" cy="5541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2"/>
                </a:solidFill>
              </a:rPr>
              <a:t>Complete the number trees. The number at the top is the sum of the two numbers below it.</a:t>
            </a:r>
            <a:endParaRPr sz="14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6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71" name="Google Shape;171;p16"/>
          <p:cNvSpPr txBox="1"/>
          <p:nvPr>
            <p:ph type="title"/>
          </p:nvPr>
        </p:nvSpPr>
        <p:spPr>
          <a:xfrm>
            <a:off x="458975" y="445025"/>
            <a:ext cx="8226000" cy="5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Mov</a:t>
            </a:r>
            <a:r>
              <a:rPr lang="en-GB">
                <a:solidFill>
                  <a:schemeClr val="dk2"/>
                </a:solidFill>
              </a:rPr>
              <a:t>ing 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72" name="Google Shape;172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3" name="Google Shape;173;p16"/>
          <p:cNvSpPr txBox="1"/>
          <p:nvPr>
            <p:ph idx="1" type="body"/>
          </p:nvPr>
        </p:nvSpPr>
        <p:spPr>
          <a:xfrm>
            <a:off x="468400" y="797750"/>
            <a:ext cx="8176200" cy="3021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400"/>
              <a:t>Name the shape and explain how you know:</a:t>
            </a:r>
            <a:endParaRPr sz="1400"/>
          </a:p>
        </p:txBody>
      </p:sp>
      <p:sp>
        <p:nvSpPr>
          <p:cNvPr id="174" name="Google Shape;174;p16"/>
          <p:cNvSpPr/>
          <p:nvPr/>
        </p:nvSpPr>
        <p:spPr>
          <a:xfrm rot="4391190">
            <a:off x="696169" y="994218"/>
            <a:ext cx="1210340" cy="1374531"/>
          </a:xfrm>
          <a:prstGeom prst="parallelogram">
            <a:avLst>
              <a:gd fmla="val 36544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6"/>
          <p:cNvSpPr txBox="1"/>
          <p:nvPr/>
        </p:nvSpPr>
        <p:spPr>
          <a:xfrm>
            <a:off x="2187050" y="1244825"/>
            <a:ext cx="6498000" cy="976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This is a _____________________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I know because: __________________________________________________________________________________________________________________________________________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6" name="Google Shape;176;p16"/>
          <p:cNvSpPr txBox="1"/>
          <p:nvPr/>
        </p:nvSpPr>
        <p:spPr>
          <a:xfrm>
            <a:off x="468400" y="2322200"/>
            <a:ext cx="6498000" cy="976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This is a _____________________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I know because: __________________________________________________________________________________________________________________________________________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7" name="Google Shape;177;p16"/>
          <p:cNvSpPr txBox="1"/>
          <p:nvPr/>
        </p:nvSpPr>
        <p:spPr>
          <a:xfrm>
            <a:off x="2187050" y="3399575"/>
            <a:ext cx="6498000" cy="976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This is a _____________________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I know because: __________________________________________________________________________________________________________________________________________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8" name="Google Shape;178;p16"/>
          <p:cNvSpPr/>
          <p:nvPr/>
        </p:nvSpPr>
        <p:spPr>
          <a:xfrm>
            <a:off x="756850" y="3442450"/>
            <a:ext cx="1089000" cy="976800"/>
          </a:xfrm>
          <a:prstGeom prst="trapezoid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6"/>
          <p:cNvSpPr/>
          <p:nvPr/>
        </p:nvSpPr>
        <p:spPr>
          <a:xfrm>
            <a:off x="7123100" y="2429125"/>
            <a:ext cx="1521600" cy="748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85" name="Google Shape;185;p17"/>
          <p:cNvSpPr txBox="1"/>
          <p:nvPr>
            <p:ph type="title"/>
          </p:nvPr>
        </p:nvSpPr>
        <p:spPr>
          <a:xfrm>
            <a:off x="458975" y="445025"/>
            <a:ext cx="8226000" cy="5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Moving 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86" name="Google Shape;186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7" name="Google Shape;187;p17"/>
          <p:cNvSpPr txBox="1"/>
          <p:nvPr>
            <p:ph idx="1" type="body"/>
          </p:nvPr>
        </p:nvSpPr>
        <p:spPr>
          <a:xfrm>
            <a:off x="468400" y="797750"/>
            <a:ext cx="8176200" cy="3021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400"/>
              <a:t>Name the shape and explain how you know:</a:t>
            </a:r>
            <a:endParaRPr sz="1400"/>
          </a:p>
        </p:txBody>
      </p:sp>
      <p:sp>
        <p:nvSpPr>
          <p:cNvPr id="188" name="Google Shape;188;p17"/>
          <p:cNvSpPr txBox="1"/>
          <p:nvPr/>
        </p:nvSpPr>
        <p:spPr>
          <a:xfrm>
            <a:off x="2187050" y="1244825"/>
            <a:ext cx="6498000" cy="976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This is a _____________________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I know because: __________________________________________________________________________________________________________________________________________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9" name="Google Shape;189;p17"/>
          <p:cNvSpPr txBox="1"/>
          <p:nvPr/>
        </p:nvSpPr>
        <p:spPr>
          <a:xfrm>
            <a:off x="468400" y="2322200"/>
            <a:ext cx="6498000" cy="976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This is a _____________________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I know because: __________________________________________________________________________________________________________________________________________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0" name="Google Shape;190;p17"/>
          <p:cNvSpPr txBox="1"/>
          <p:nvPr/>
        </p:nvSpPr>
        <p:spPr>
          <a:xfrm>
            <a:off x="2187050" y="3399575"/>
            <a:ext cx="6498000" cy="976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This is a _____________________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I know because: __________________________________________________________________________________________________________________________________________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1" name="Google Shape;191;p17"/>
          <p:cNvSpPr/>
          <p:nvPr/>
        </p:nvSpPr>
        <p:spPr>
          <a:xfrm>
            <a:off x="829875" y="1261475"/>
            <a:ext cx="899100" cy="8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7"/>
          <p:cNvSpPr/>
          <p:nvPr/>
        </p:nvSpPr>
        <p:spPr>
          <a:xfrm rot="-2849127">
            <a:off x="1057980" y="3552376"/>
            <a:ext cx="772888" cy="814297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7"/>
          <p:cNvSpPr/>
          <p:nvPr/>
        </p:nvSpPr>
        <p:spPr>
          <a:xfrm>
            <a:off x="7183600" y="2593350"/>
            <a:ext cx="1339800" cy="570600"/>
          </a:xfrm>
          <a:prstGeom prst="parallelogram">
            <a:avLst>
              <a:gd fmla="val 159073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8"/>
          <p:cNvSpPr txBox="1"/>
          <p:nvPr>
            <p:ph type="title"/>
          </p:nvPr>
        </p:nvSpPr>
        <p:spPr>
          <a:xfrm>
            <a:off x="458975" y="445025"/>
            <a:ext cx="8226000" cy="52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Main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99" name="Google Shape;199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0" name="Google Shape;200;p18"/>
          <p:cNvSpPr txBox="1"/>
          <p:nvPr/>
        </p:nvSpPr>
        <p:spPr>
          <a:xfrm>
            <a:off x="458975" y="807500"/>
            <a:ext cx="8125200" cy="584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Using the dotty grids, how many different </a:t>
            </a: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quadrilaterals</a:t>
            </a: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can you make by joining 4 dots together with straight lines?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201" name="Google Shape;201;p18"/>
          <p:cNvGrpSpPr/>
          <p:nvPr/>
        </p:nvGrpSpPr>
        <p:grpSpPr>
          <a:xfrm>
            <a:off x="1775974" y="1391890"/>
            <a:ext cx="6598389" cy="3228633"/>
            <a:chOff x="1214900" y="1518433"/>
            <a:chExt cx="6429925" cy="3148350"/>
          </a:xfrm>
        </p:grpSpPr>
        <p:pic>
          <p:nvPicPr>
            <p:cNvPr id="202" name="Google Shape;202;p18"/>
            <p:cNvPicPr preferRelativeResize="0"/>
            <p:nvPr/>
          </p:nvPicPr>
          <p:blipFill rotWithShape="1">
            <a:blip r:embed="rId3">
              <a:alphaModFix/>
            </a:blip>
            <a:srcRect b="0" l="35316" r="0" t="0"/>
            <a:stretch/>
          </p:blipFill>
          <p:spPr>
            <a:xfrm rot="-5400000">
              <a:off x="1145675" y="1587658"/>
              <a:ext cx="3148350" cy="3009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3" name="Google Shape;203;p18"/>
            <p:cNvPicPr preferRelativeResize="0"/>
            <p:nvPr/>
          </p:nvPicPr>
          <p:blipFill rotWithShape="1">
            <a:blip r:embed="rId3">
              <a:alphaModFix/>
            </a:blip>
            <a:srcRect b="0" l="35316" r="0" t="0"/>
            <a:stretch/>
          </p:blipFill>
          <p:spPr>
            <a:xfrm rot="-5400000">
              <a:off x="4565700" y="1587658"/>
              <a:ext cx="3148350" cy="30099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9"/>
          <p:cNvSpPr txBox="1"/>
          <p:nvPr>
            <p:ph type="title"/>
          </p:nvPr>
        </p:nvSpPr>
        <p:spPr>
          <a:xfrm>
            <a:off x="458975" y="445025"/>
            <a:ext cx="8226000" cy="52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Main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09" name="Google Shape;209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0" name="Google Shape;210;p19"/>
          <p:cNvSpPr txBox="1"/>
          <p:nvPr/>
        </p:nvSpPr>
        <p:spPr>
          <a:xfrm>
            <a:off x="458975" y="807500"/>
            <a:ext cx="8125200" cy="584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Using the dotty grids, how many different quadrilaterals can you make by joining 4 dots together with straight lines?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211" name="Google Shape;211;p19"/>
          <p:cNvGrpSpPr/>
          <p:nvPr/>
        </p:nvGrpSpPr>
        <p:grpSpPr>
          <a:xfrm>
            <a:off x="458974" y="1438140"/>
            <a:ext cx="6598389" cy="3228633"/>
            <a:chOff x="1214900" y="1518433"/>
            <a:chExt cx="6429925" cy="3148350"/>
          </a:xfrm>
        </p:grpSpPr>
        <p:pic>
          <p:nvPicPr>
            <p:cNvPr id="212" name="Google Shape;212;p19"/>
            <p:cNvPicPr preferRelativeResize="0"/>
            <p:nvPr/>
          </p:nvPicPr>
          <p:blipFill rotWithShape="1">
            <a:blip r:embed="rId3">
              <a:alphaModFix/>
            </a:blip>
            <a:srcRect b="0" l="35316" r="0" t="0"/>
            <a:stretch/>
          </p:blipFill>
          <p:spPr>
            <a:xfrm rot="-5400000">
              <a:off x="1145675" y="1587658"/>
              <a:ext cx="3148350" cy="3009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3" name="Google Shape;213;p19"/>
            <p:cNvPicPr preferRelativeResize="0"/>
            <p:nvPr/>
          </p:nvPicPr>
          <p:blipFill rotWithShape="1">
            <a:blip r:embed="rId3">
              <a:alphaModFix/>
            </a:blip>
            <a:srcRect b="0" l="35316" r="0" t="0"/>
            <a:stretch/>
          </p:blipFill>
          <p:spPr>
            <a:xfrm rot="-5400000">
              <a:off x="4565700" y="1587658"/>
              <a:ext cx="3148350" cy="30099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