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10287000" cx="18288000"/>
  <p:notesSz cx="6858000" cy="9144000"/>
  <p:embeddedFontLst>
    <p:embeddedFont>
      <p:font typeface="Montserrat SemiBold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Montserrat Medium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57813F-EC0F-4FF0-8E1B-7245C8917F63}">
  <a:tblStyle styleId="{3757813F-EC0F-4FF0-8E1B-7245C8917F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.fntdata"/><Relationship Id="rId22" Type="http://schemas.openxmlformats.org/officeDocument/2006/relationships/font" Target="fonts/MontserratSemiBold-boldItalic.fntdata"/><Relationship Id="rId21" Type="http://schemas.openxmlformats.org/officeDocument/2006/relationships/font" Target="fonts/MontserratSemiBold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MontserratMedium-bold.fntdata"/><Relationship Id="rId27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MontserratMedium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SemiBold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a1c90a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a1c90a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c789da14b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c789da14b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789da14b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c789da14b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8c789da14b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8c789da14b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c789da14b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8c789da14b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54446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54446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b544463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b544463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cb544463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cb544463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c789da1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c789da1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c789da14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c789da14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c789da14b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c789da14b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c789da14b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c789da14b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c789da14b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c789da14b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Effect of Changing Temperature 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Rate of Reaction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78563"/>
            <a:ext cx="16452000" cy="55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Chemistry - Key Stage 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Rate and Extent of Chemical Change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Dr Deng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917950" y="890050"/>
            <a:ext cx="10394100" cy="8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1 answer</a:t>
            </a:r>
            <a:endParaRPr/>
          </a:p>
        </p:txBody>
      </p:sp>
      <p:sp>
        <p:nvSpPr>
          <p:cNvPr id="163" name="Google Shape;163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64" name="Google Shape;164;p23"/>
          <p:cNvGrpSpPr/>
          <p:nvPr/>
        </p:nvGrpSpPr>
        <p:grpSpPr>
          <a:xfrm>
            <a:off x="2183688" y="1730948"/>
            <a:ext cx="13920616" cy="7877949"/>
            <a:chOff x="4219750" y="2483875"/>
            <a:chExt cx="13046501" cy="6897775"/>
          </a:xfrm>
        </p:grpSpPr>
        <p:pic>
          <p:nvPicPr>
            <p:cNvPr id="165" name="Google Shape;165;p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25350" y="2483875"/>
              <a:ext cx="10840901" cy="6537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Google Shape;166;p23"/>
            <p:cNvSpPr txBox="1"/>
            <p:nvPr/>
          </p:nvSpPr>
          <p:spPr>
            <a:xfrm>
              <a:off x="10345800" y="9021650"/>
              <a:ext cx="3000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>
                  <a:latin typeface="Montserrat"/>
                  <a:ea typeface="Montserrat"/>
                  <a:cs typeface="Montserrat"/>
                  <a:sym typeface="Montserrat"/>
                </a:rPr>
                <a:t>Temperature (</a:t>
              </a:r>
              <a:r>
                <a:rPr lang="en-GB" sz="15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℃)</a:t>
              </a:r>
              <a:endParaRPr sz="1500"/>
            </a:p>
          </p:txBody>
        </p:sp>
        <p:sp>
          <p:nvSpPr>
            <p:cNvPr id="167" name="Google Shape;167;p23"/>
            <p:cNvSpPr txBox="1"/>
            <p:nvPr/>
          </p:nvSpPr>
          <p:spPr>
            <a:xfrm>
              <a:off x="4219750" y="5457113"/>
              <a:ext cx="2205600" cy="59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Montserrat"/>
                  <a:ea typeface="Montserrat"/>
                  <a:cs typeface="Montserrat"/>
                  <a:sym typeface="Montserrat"/>
                </a:rPr>
                <a:t>Mean time taken for cross to disappear (s)</a:t>
              </a:r>
              <a:endParaRPr/>
            </a:p>
          </p:txBody>
        </p:sp>
        <p:sp>
          <p:nvSpPr>
            <p:cNvPr id="168" name="Google Shape;168;p23"/>
            <p:cNvSpPr txBox="1"/>
            <p:nvPr/>
          </p:nvSpPr>
          <p:spPr>
            <a:xfrm>
              <a:off x="9619175" y="2792399"/>
              <a:ext cx="275700" cy="47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9" name="Google Shape;169;p23"/>
            <p:cNvSpPr txBox="1"/>
            <p:nvPr/>
          </p:nvSpPr>
          <p:spPr>
            <a:xfrm>
              <a:off x="11046671" y="4690613"/>
              <a:ext cx="275700" cy="47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0" name="Google Shape;170;p23"/>
            <p:cNvSpPr txBox="1"/>
            <p:nvPr/>
          </p:nvSpPr>
          <p:spPr>
            <a:xfrm>
              <a:off x="12499217" y="6469820"/>
              <a:ext cx="275700" cy="47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1" name="Google Shape;171;p23"/>
            <p:cNvSpPr txBox="1"/>
            <p:nvPr/>
          </p:nvSpPr>
          <p:spPr>
            <a:xfrm>
              <a:off x="13938125" y="7505724"/>
              <a:ext cx="275700" cy="47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2" name="Google Shape;172;p23"/>
            <p:cNvSpPr txBox="1"/>
            <p:nvPr/>
          </p:nvSpPr>
          <p:spPr>
            <a:xfrm>
              <a:off x="15372275" y="8086725"/>
              <a:ext cx="275700" cy="47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3" name="Google Shape;173;p23"/>
            <p:cNvSpPr/>
            <p:nvPr/>
          </p:nvSpPr>
          <p:spPr>
            <a:xfrm>
              <a:off x="9741153" y="3010735"/>
              <a:ext cx="5791825" cy="5324475"/>
            </a:xfrm>
            <a:custGeom>
              <a:rect b="b" l="l" r="r" t="t"/>
              <a:pathLst>
                <a:path extrusionOk="0" h="212979" w="231673">
                  <a:moveTo>
                    <a:pt x="0" y="0"/>
                  </a:moveTo>
                  <a:cubicBezTo>
                    <a:pt x="9775" y="12838"/>
                    <a:pt x="39480" y="52488"/>
                    <a:pt x="58652" y="77028"/>
                  </a:cubicBezTo>
                  <a:cubicBezTo>
                    <a:pt x="77824" y="101568"/>
                    <a:pt x="95816" y="128552"/>
                    <a:pt x="115031" y="147238"/>
                  </a:cubicBezTo>
                  <a:cubicBezTo>
                    <a:pt x="134246" y="165924"/>
                    <a:pt x="154500" y="178188"/>
                    <a:pt x="173940" y="189145"/>
                  </a:cubicBezTo>
                  <a:cubicBezTo>
                    <a:pt x="193380" y="200102"/>
                    <a:pt x="222051" y="209007"/>
                    <a:pt x="231673" y="212979"/>
                  </a:cubicBezTo>
                </a:path>
              </a:pathLst>
            </a:cu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917950" y="890050"/>
            <a:ext cx="13201200" cy="8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2 answer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917950" y="21994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From the graph plotted in the previous question, describe the trend of the graph. Use figures from the graph.</a:t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As temperature increases, mean time taken for cross to disappear decreases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Faster rate of reaction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Comparison of two values from graph (e.g at 20</a:t>
            </a:r>
            <a:r>
              <a:rPr lang="en-GB" sz="3500"/>
              <a:t>℃, mean time taken for cross to disappear is 85 second. At 60℃, mean time taken for cross to disappear is only 4 seconds)</a:t>
            </a:r>
            <a:endParaRPr sz="3500"/>
          </a:p>
        </p:txBody>
      </p:sp>
      <p:sp>
        <p:nvSpPr>
          <p:cNvPr id="180" name="Google Shape;180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917950" y="890050"/>
            <a:ext cx="13201200" cy="8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3 answer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917950" y="21994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For the investigation of the effect of changing temperature of sodium thiosulphate with hydrochloric acid, give two control variables.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3500"/>
              <a:t>Any two of the following:</a:t>
            </a:r>
            <a:endParaRPr i="1"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Volume of sodium thiosulphate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Volume of hydrochloric acid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Concentration of sodium thiosulphate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Concentration of hydrochloric acid</a:t>
            </a:r>
            <a:endParaRPr sz="3500"/>
          </a:p>
        </p:txBody>
      </p:sp>
      <p:sp>
        <p:nvSpPr>
          <p:cNvPr id="187" name="Google Shape;187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917950" y="890050"/>
            <a:ext cx="13201200" cy="8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4 answer</a:t>
            </a:r>
            <a:endParaRPr/>
          </a:p>
        </p:txBody>
      </p:sp>
      <p:sp>
        <p:nvSpPr>
          <p:cNvPr id="193" name="Google Shape;193;p26"/>
          <p:cNvSpPr txBox="1"/>
          <p:nvPr>
            <p:ph idx="1" type="body"/>
          </p:nvPr>
        </p:nvSpPr>
        <p:spPr>
          <a:xfrm>
            <a:off x="917950" y="21994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Using collision theory, explain</a:t>
            </a:r>
            <a:r>
              <a:rPr lang="en-GB" sz="3500"/>
              <a:t> how increasing the temperature of sodium thiosulphate for the reaction with hydrochloric acid increases the rate of reaction.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Increasing temperature, reacting particles gain more energy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Reacting particles move more quickly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➔"/>
            </a:pPr>
            <a:r>
              <a:rPr lang="en-GB" sz="3500"/>
              <a:t>Particles collide more frequently with more energy</a:t>
            </a:r>
            <a:endParaRPr sz="3500"/>
          </a:p>
        </p:txBody>
      </p:sp>
      <p:sp>
        <p:nvSpPr>
          <p:cNvPr id="194" name="Google Shape;194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14400" y="2863400"/>
            <a:ext cx="164556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Graph paper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4200" y="922162"/>
            <a:ext cx="13999601" cy="844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/>
        </p:nvSpPr>
        <p:spPr>
          <a:xfrm>
            <a:off x="914400" y="2863400"/>
            <a:ext cx="164556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Exam style questions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917950" y="890050"/>
            <a:ext cx="13201200" cy="79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1 (information)</a:t>
            </a:r>
            <a:endParaRPr/>
          </a:p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2977063" y="392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{3757813F-EC0F-4FF0-8E1B-7245C8917F63}</a:tableStyleId>
              </a:tblPr>
              <a:tblGrid>
                <a:gridCol w="3473800"/>
                <a:gridCol w="8860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(</a:t>
                      </a: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℃)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 time taken for cross to disappear (s)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85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56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29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963738" y="2073550"/>
            <a:ext cx="16360500" cy="5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The table shows the results from investigating the effect of changing temperature of sodium thiosulphate with hydrochloric acid.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917950" y="890050"/>
            <a:ext cx="8973300" cy="84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1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918000" y="1730950"/>
            <a:ext cx="10930200" cy="5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000"/>
              <a:t>Task: Plot a graph using data from table of results</a:t>
            </a:r>
            <a:endParaRPr sz="3000"/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18" name="Google Shape;118;p19"/>
          <p:cNvGrpSpPr/>
          <p:nvPr/>
        </p:nvGrpSpPr>
        <p:grpSpPr>
          <a:xfrm>
            <a:off x="2469407" y="2484019"/>
            <a:ext cx="13349180" cy="7102639"/>
            <a:chOff x="4219750" y="2483875"/>
            <a:chExt cx="13046501" cy="6897775"/>
          </a:xfrm>
        </p:grpSpPr>
        <p:pic>
          <p:nvPicPr>
            <p:cNvPr id="119" name="Google Shape;119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25350" y="2483875"/>
              <a:ext cx="10840901" cy="6537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9"/>
            <p:cNvSpPr txBox="1"/>
            <p:nvPr/>
          </p:nvSpPr>
          <p:spPr>
            <a:xfrm>
              <a:off x="10345800" y="9021650"/>
              <a:ext cx="3000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500">
                  <a:latin typeface="Montserrat"/>
                  <a:ea typeface="Montserrat"/>
                  <a:cs typeface="Montserrat"/>
                  <a:sym typeface="Montserrat"/>
                </a:rPr>
                <a:t>Temperature (</a:t>
              </a:r>
              <a:r>
                <a:rPr lang="en-GB" sz="15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℃)</a:t>
              </a:r>
              <a:endParaRPr sz="1500"/>
            </a:p>
          </p:txBody>
        </p:sp>
        <p:sp>
          <p:nvSpPr>
            <p:cNvPr id="121" name="Google Shape;121;p19"/>
            <p:cNvSpPr txBox="1"/>
            <p:nvPr/>
          </p:nvSpPr>
          <p:spPr>
            <a:xfrm>
              <a:off x="4219750" y="5457113"/>
              <a:ext cx="2205600" cy="59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Montserrat"/>
                  <a:ea typeface="Montserrat"/>
                  <a:cs typeface="Montserrat"/>
                  <a:sym typeface="Montserrat"/>
                </a:rPr>
                <a:t>Mean time taken for cross to disappear (s)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2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917950" y="2199450"/>
            <a:ext cx="16452000" cy="148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From the graph plotted in the previous question, describe the trend of the graph. Use figures from the graph.</a:t>
            </a:r>
            <a:endParaRPr sz="3500"/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29" name="Google Shape;129;p20"/>
          <p:cNvCxnSpPr/>
          <p:nvPr/>
        </p:nvCxnSpPr>
        <p:spPr>
          <a:xfrm>
            <a:off x="934200" y="449612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20"/>
          <p:cNvCxnSpPr/>
          <p:nvPr/>
        </p:nvCxnSpPr>
        <p:spPr>
          <a:xfrm>
            <a:off x="934200" y="540385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20"/>
          <p:cNvCxnSpPr/>
          <p:nvPr/>
        </p:nvCxnSpPr>
        <p:spPr>
          <a:xfrm>
            <a:off x="934150" y="631157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20"/>
          <p:cNvCxnSpPr/>
          <p:nvPr/>
        </p:nvCxnSpPr>
        <p:spPr>
          <a:xfrm>
            <a:off x="934200" y="721930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20"/>
          <p:cNvCxnSpPr/>
          <p:nvPr/>
        </p:nvCxnSpPr>
        <p:spPr>
          <a:xfrm>
            <a:off x="934200" y="812702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917950" y="890050"/>
            <a:ext cx="13201200" cy="8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3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917950" y="21994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For the investigation of the</a:t>
            </a:r>
            <a:r>
              <a:rPr lang="en-GB" sz="3500"/>
              <a:t> effect of changing temperature of sodium thiosulphate with hydrochloric acid, give two control variables.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41" name="Google Shape;141;p21"/>
          <p:cNvCxnSpPr/>
          <p:nvPr/>
        </p:nvCxnSpPr>
        <p:spPr>
          <a:xfrm>
            <a:off x="934200" y="449612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21"/>
          <p:cNvCxnSpPr/>
          <p:nvPr/>
        </p:nvCxnSpPr>
        <p:spPr>
          <a:xfrm>
            <a:off x="934200" y="540385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1"/>
          <p:cNvCxnSpPr/>
          <p:nvPr/>
        </p:nvCxnSpPr>
        <p:spPr>
          <a:xfrm>
            <a:off x="934150" y="631157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21"/>
          <p:cNvCxnSpPr/>
          <p:nvPr/>
        </p:nvCxnSpPr>
        <p:spPr>
          <a:xfrm>
            <a:off x="934200" y="721930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21"/>
          <p:cNvCxnSpPr/>
          <p:nvPr/>
        </p:nvCxnSpPr>
        <p:spPr>
          <a:xfrm>
            <a:off x="934200" y="812702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4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917950" y="2199450"/>
            <a:ext cx="16452000" cy="148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Using collision theory, explain how increasing the temperature of sodium thiosulphate for the reaction with hydrochloric acid increases the rate of reaction.</a:t>
            </a:r>
            <a:endParaRPr sz="3500"/>
          </a:p>
        </p:txBody>
      </p:sp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53" name="Google Shape;153;p22"/>
          <p:cNvCxnSpPr/>
          <p:nvPr/>
        </p:nvCxnSpPr>
        <p:spPr>
          <a:xfrm>
            <a:off x="934175" y="482130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22"/>
          <p:cNvCxnSpPr/>
          <p:nvPr/>
        </p:nvCxnSpPr>
        <p:spPr>
          <a:xfrm>
            <a:off x="934175" y="572902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22"/>
          <p:cNvCxnSpPr/>
          <p:nvPr/>
        </p:nvCxnSpPr>
        <p:spPr>
          <a:xfrm>
            <a:off x="934125" y="663675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22"/>
          <p:cNvCxnSpPr/>
          <p:nvPr/>
        </p:nvCxnSpPr>
        <p:spPr>
          <a:xfrm>
            <a:off x="934175" y="7544475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22"/>
          <p:cNvCxnSpPr/>
          <p:nvPr/>
        </p:nvCxnSpPr>
        <p:spPr>
          <a:xfrm>
            <a:off x="934175" y="8452200"/>
            <a:ext cx="16419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