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2186d64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g8c2186d64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24da718c5_0_13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24da718c5_0_1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349fb42c9_0_2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349fb42c9_0_2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rgbClr val="4B3241"/>
                </a:solidFill>
              </a:rPr>
              <a:t>Ecological relationships and classification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rgbClr val="4B3241"/>
                </a:solidFill>
              </a:rPr>
              <a:t>Lesson 3 - Decay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Biology - Key Stage 3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Miss Lewis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917950" y="890050"/>
            <a:ext cx="157458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Are these statements true or false?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If false, rewrite the statements so they are correct.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GB" sz="3500"/>
              <a:t>Decay depends on temperature, water and oxygen. </a:t>
            </a:r>
            <a:r>
              <a:rPr b="1" lang="en-GB" sz="4000">
                <a:solidFill>
                  <a:srgbClr val="FFFFFF"/>
                </a:solidFill>
              </a:rPr>
              <a:t>T</a:t>
            </a:r>
            <a:endParaRPr b="1" sz="4000">
              <a:solidFill>
                <a:srgbClr val="FFFFFF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GB" sz="3500"/>
              <a:t>The higher the temperature, the slower the rate of decay. </a:t>
            </a:r>
            <a:r>
              <a:rPr b="1" lang="en-GB" sz="4000">
                <a:solidFill>
                  <a:srgbClr val="FFFFFF"/>
                </a:solidFill>
              </a:rPr>
              <a:t>F</a:t>
            </a:r>
            <a:endParaRPr sz="3500">
              <a:solidFill>
                <a:srgbClr val="FFFFFF"/>
              </a:solidFill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The temperature can keep on increasing and rate will continue to increase.</a:t>
            </a:r>
            <a:r>
              <a:rPr lang="en-GB" sz="3500">
                <a:solidFill>
                  <a:srgbClr val="FFFFFF"/>
                </a:solidFill>
              </a:rPr>
              <a:t> </a:t>
            </a:r>
            <a:r>
              <a:rPr b="1" lang="en-GB" sz="4000">
                <a:solidFill>
                  <a:srgbClr val="FFFFFF"/>
                </a:solidFill>
              </a:rPr>
              <a:t>F</a:t>
            </a:r>
            <a:endParaRPr sz="3500">
              <a:solidFill>
                <a:srgbClr val="FFFFFF"/>
              </a:solidFill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With little water, decomposers cannot survive. </a:t>
            </a:r>
            <a:r>
              <a:rPr b="1" lang="en-GB" sz="4000">
                <a:solidFill>
                  <a:srgbClr val="FFFFFF"/>
                </a:solidFill>
              </a:rPr>
              <a:t>T</a:t>
            </a:r>
            <a:endParaRPr sz="3500">
              <a:solidFill>
                <a:srgbClr val="FFFFFF"/>
              </a:solidFill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Cling film helps stop decomposition by stopping carbon dioxide getting in. </a:t>
            </a:r>
            <a:r>
              <a:rPr b="1" lang="en-GB" sz="4000">
                <a:solidFill>
                  <a:srgbClr val="FFFFFF"/>
                </a:solidFill>
              </a:rPr>
              <a:t>F</a:t>
            </a:r>
            <a:endParaRPr sz="3500">
              <a:solidFill>
                <a:srgbClr val="FFFFFF"/>
              </a:solidFill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Decomposers use oxygen for respiration. </a:t>
            </a:r>
            <a:r>
              <a:rPr b="1" lang="en-GB" sz="4000">
                <a:solidFill>
                  <a:srgbClr val="FFFFFF"/>
                </a:solidFill>
              </a:rPr>
              <a:t>T</a:t>
            </a:r>
            <a:endParaRPr sz="3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idx="1" type="subTitle"/>
          </p:nvPr>
        </p:nvSpPr>
        <p:spPr>
          <a:xfrm>
            <a:off x="917950" y="3010350"/>
            <a:ext cx="10976400" cy="906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Compost bins are usually black. Explain why.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6"/>
          <p:cNvSpPr txBox="1"/>
          <p:nvPr>
            <p:ph idx="3" type="body"/>
          </p:nvPr>
        </p:nvSpPr>
        <p:spPr>
          <a:xfrm>
            <a:off x="917950" y="4140150"/>
            <a:ext cx="157716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Black is used because...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Keywords: </a:t>
            </a:r>
            <a:r>
              <a:rPr lang="en-GB" sz="3500"/>
              <a:t>absorb</a:t>
            </a:r>
            <a:r>
              <a:rPr lang="en-GB" sz="3500"/>
              <a:t>, heat, temperature, active, rate</a:t>
            </a:r>
            <a:endParaRPr sz="3500"/>
          </a:p>
        </p:txBody>
      </p:sp>
      <p:sp>
        <p:nvSpPr>
          <p:cNvPr id="97" name="Google Shape;97;p16"/>
          <p:cNvSpPr txBox="1"/>
          <p:nvPr>
            <p:ph idx="4" type="subTitle"/>
          </p:nvPr>
        </p:nvSpPr>
        <p:spPr>
          <a:xfrm>
            <a:off x="917950" y="5799600"/>
            <a:ext cx="15771600" cy="16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Compost bins will </a:t>
            </a:r>
            <a:r>
              <a:rPr lang="en-GB" sz="3500">
                <a:solidFill>
                  <a:srgbClr val="434343"/>
                </a:solidFill>
              </a:rPr>
              <a:t>normally</a:t>
            </a:r>
            <a:r>
              <a:rPr lang="en-GB" sz="3500">
                <a:solidFill>
                  <a:srgbClr val="434343"/>
                </a:solidFill>
              </a:rPr>
              <a:t> have small holes or gaps all over them. </a:t>
            </a:r>
            <a:r>
              <a:rPr lang="en-GB" sz="3500">
                <a:solidFill>
                  <a:srgbClr val="434343"/>
                </a:solidFill>
              </a:rPr>
              <a:t>Explain</a:t>
            </a:r>
            <a:r>
              <a:rPr lang="en-GB" sz="3500">
                <a:solidFill>
                  <a:srgbClr val="434343"/>
                </a:solidFill>
              </a:rPr>
              <a:t> why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6"/>
          <p:cNvSpPr txBox="1"/>
          <p:nvPr>
            <p:ph idx="5" type="body"/>
          </p:nvPr>
        </p:nvSpPr>
        <p:spPr>
          <a:xfrm>
            <a:off x="917950" y="7764125"/>
            <a:ext cx="86142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Small holes allow...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Keywords</a:t>
            </a:r>
            <a:r>
              <a:rPr lang="en-GB" sz="3500"/>
              <a:t>: oxygen, </a:t>
            </a:r>
            <a:r>
              <a:rPr lang="en-GB" sz="3500"/>
              <a:t>respiration</a:t>
            </a:r>
            <a:r>
              <a:rPr lang="en-GB" sz="3500"/>
              <a:t>, rate</a:t>
            </a:r>
            <a:endParaRPr sz="3500"/>
          </a:p>
        </p:txBody>
      </p:sp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0" name="Google Shape;100;p16"/>
          <p:cNvSpPr txBox="1"/>
          <p:nvPr>
            <p:ph type="title"/>
          </p:nvPr>
        </p:nvSpPr>
        <p:spPr>
          <a:xfrm>
            <a:off x="917950" y="890050"/>
            <a:ext cx="157716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Many gardeners use compost bins to turn rotting vegetable waste into nutrient rich compost. There are designed to speed up the rate of decay.</a:t>
            </a:r>
            <a:endParaRPr sz="35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