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52F6B32-1781-4205-BC07-F9F0AF5AD73D}">
  <a:tblStyle styleId="{A52F6B32-1781-4205-BC07-F9F0AF5AD7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ec5c206fa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ec5c206fa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ec5c206fa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ec5c206fa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 assume you wL</a:t>
            </a: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i="1" sz="2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E.g. les grands événements</a:t>
            </a:r>
            <a:endParaRPr b="1" sz="2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ec5c206fa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ec5c206fa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ec5c206fa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ec5c206fa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ec5c206fa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ec5c206fa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ec5c206fa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ec5c206fa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ec5c206fa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ec5c206fa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ec5c206fa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ec5c206fa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ec5c206fa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ec5c206fa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ec5c206fa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ec5c206fa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ctrTitle"/>
          </p:nvPr>
        </p:nvSpPr>
        <p:spPr>
          <a:xfrm>
            <a:off x="458975" y="1438150"/>
            <a:ext cx="79671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Guided Writing:  Foundation </a:t>
            </a:r>
            <a:br>
              <a:rPr lang="en-GB">
                <a:solidFill>
                  <a:srgbClr val="4B3241"/>
                </a:solidFill>
              </a:rPr>
            </a:br>
            <a:r>
              <a:rPr i="1" lang="en-GB">
                <a:solidFill>
                  <a:srgbClr val="4B3241"/>
                </a:solidFill>
              </a:rPr>
              <a:t>Protéger</a:t>
            </a:r>
            <a:r>
              <a:rPr lang="en-GB">
                <a:solidFill>
                  <a:srgbClr val="4B3241"/>
                </a:solidFill>
              </a:rPr>
              <a:t> </a:t>
            </a:r>
            <a:r>
              <a:rPr i="1" lang="en-GB">
                <a:solidFill>
                  <a:srgbClr val="4B3241"/>
                </a:solidFill>
              </a:rPr>
              <a:t>l’environnement</a:t>
            </a:r>
            <a:endParaRPr i="1"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Williams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/>
        </p:nvSpPr>
        <p:spPr>
          <a:xfrm>
            <a:off x="308163" y="368825"/>
            <a:ext cx="8376900" cy="55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 </a:t>
            </a:r>
            <a:endParaRPr sz="2200">
              <a:solidFill>
                <a:schemeClr val="accent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600863" y="1755400"/>
            <a:ext cx="7616700" cy="15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Accuracy:</a:t>
            </a:r>
            <a:br>
              <a:rPr lang="en-GB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Actu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elle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ment /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en ce</a:t>
            </a: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 moment - currently / at the moment</a:t>
            </a:r>
            <a:br>
              <a:rPr lang="en-GB" sz="18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Verbs should be in the present tense - largely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je + ………...e</a:t>
            </a:r>
            <a:b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Je fais = I do      Je vais = I go</a:t>
            </a: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Content:</a:t>
            </a: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ne fais pas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beaucoup - I don’t do a lot.</a:t>
            </a:r>
            <a:b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ne fais pas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assez - I don’t do enough.</a:t>
            </a:r>
            <a:b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5"/>
          <p:cNvSpPr txBox="1"/>
          <p:nvPr/>
        </p:nvSpPr>
        <p:spPr>
          <a:xfrm>
            <a:off x="346263" y="1222000"/>
            <a:ext cx="77979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 Vos actions actuelles</a:t>
            </a:r>
            <a:b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458975" y="445025"/>
            <a:ext cx="8082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are writing a blog about the environment.</a:t>
            </a:r>
            <a:endParaRPr/>
          </a:p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8975" y="11333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Votre opinion - est-il important de protéger l’environnement?</a:t>
            </a:r>
            <a:br>
              <a:rPr lang="en-GB" sz="2000"/>
            </a:br>
            <a:endParaRPr sz="2000"/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Ce que tu as fait récemment pour protéger l’environnement.</a:t>
            </a:r>
            <a:br>
              <a:rPr lang="en-GB" sz="2000"/>
            </a:br>
            <a:endParaRPr sz="2000"/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Vos actions actuelles.</a:t>
            </a:r>
            <a:br>
              <a:rPr lang="en-GB" sz="2000"/>
            </a:br>
            <a:endParaRPr sz="2000"/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Une activité que tu feras à l’avenir pour protéger l’environnement.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/>
        </p:nvSpPr>
        <p:spPr>
          <a:xfrm>
            <a:off x="1618875" y="340025"/>
            <a:ext cx="6604200" cy="55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Basic answer to the bullet point</a:t>
            </a:r>
            <a:endParaRPr sz="22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2395775" y="1094050"/>
            <a:ext cx="5806500" cy="55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Opinion </a:t>
            </a:r>
            <a:endParaRPr sz="2200">
              <a:solidFill>
                <a:schemeClr val="accen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1653675" y="3954275"/>
            <a:ext cx="6604200" cy="55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</a:t>
            </a:r>
            <a:endParaRPr sz="2200">
              <a:solidFill>
                <a:schemeClr val="accent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2451425" y="3217963"/>
            <a:ext cx="5806500" cy="55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4"/>
                </a:solidFill>
                <a:highlight>
                  <a:schemeClr val="lt1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Extra example :)</a:t>
            </a:r>
            <a:endParaRPr sz="2200">
              <a:solidFill>
                <a:schemeClr val="accent4"/>
              </a:solidFill>
              <a:highlight>
                <a:schemeClr val="lt1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4"/>
              </a:solidFill>
              <a:highlight>
                <a:schemeClr val="lt1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4"/>
              </a:solidFill>
              <a:highlight>
                <a:schemeClr val="lt1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2440350" y="2512138"/>
            <a:ext cx="5806500" cy="55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Development</a:t>
            </a:r>
            <a:endParaRPr sz="2200">
              <a:solidFill>
                <a:schemeClr val="accent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2430750" y="1790400"/>
            <a:ext cx="5806500" cy="55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Reason </a:t>
            </a:r>
            <a:endParaRPr sz="22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3" name="Google Shape;143;p28"/>
          <p:cNvSpPr txBox="1"/>
          <p:nvPr/>
        </p:nvSpPr>
        <p:spPr>
          <a:xfrm>
            <a:off x="1675350" y="1499225"/>
            <a:ext cx="528000" cy="55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FA9B23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1400">
              <a:solidFill>
                <a:srgbClr val="FA9B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8"/>
          <p:cNvSpPr txBox="1"/>
          <p:nvPr/>
        </p:nvSpPr>
        <p:spPr>
          <a:xfrm>
            <a:off x="1675350" y="2146925"/>
            <a:ext cx="528000" cy="55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FA9B23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1400">
              <a:solidFill>
                <a:srgbClr val="FA9B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1675350" y="2794625"/>
            <a:ext cx="528000" cy="55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FA9B23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1400">
              <a:solidFill>
                <a:srgbClr val="FA9B2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6" name="Google Shape;146;p28"/>
          <p:cNvCxnSpPr/>
          <p:nvPr/>
        </p:nvCxnSpPr>
        <p:spPr>
          <a:xfrm>
            <a:off x="1196050" y="242500"/>
            <a:ext cx="0" cy="451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90500"/>
            <a:ext cx="662225" cy="4485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Google Shape;152;p29"/>
          <p:cNvGraphicFramePr/>
          <p:nvPr/>
        </p:nvGraphicFramePr>
        <p:xfrm>
          <a:off x="382775" y="58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{A52F6B32-1781-4205-BC07-F9F0AF5AD73D}</a:tableStyleId>
              </a:tblPr>
              <a:tblGrid>
                <a:gridCol w="3510425"/>
                <a:gridCol w="3411575"/>
              </a:tblGrid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faire du recyclage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do the recycling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créer moins de déchets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generate less waste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trier les déchets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sort the rubbish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utiliser moins d’énergie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use less energy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utiliser les transports en commun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use public transport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éviter le plastique jetable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avoid single use plastic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prendre une douche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take a shower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8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baisser le chauffage</a:t>
                      </a:r>
                      <a:endParaRPr sz="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turn down the heating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53" name="Google Shape;153;p29"/>
          <p:cNvGrpSpPr/>
          <p:nvPr/>
        </p:nvGrpSpPr>
        <p:grpSpPr>
          <a:xfrm>
            <a:off x="8147070" y="228905"/>
            <a:ext cx="684000" cy="1055839"/>
            <a:chOff x="1222738" y="5053324"/>
            <a:chExt cx="1440001" cy="2154774"/>
          </a:xfrm>
        </p:grpSpPr>
        <p:pic>
          <p:nvPicPr>
            <p:cNvPr id="154" name="Google Shape;154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55" name="Google Shape;155;p29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29"/>
          <p:cNvSpPr txBox="1"/>
          <p:nvPr/>
        </p:nvSpPr>
        <p:spPr>
          <a:xfrm>
            <a:off x="7523350" y="1601913"/>
            <a:ext cx="1317000" cy="24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The infinitive can also be translated by the gerund.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Faire du recyclage = to do the recycling </a:t>
            </a:r>
            <a:r>
              <a:rPr b="1" lang="en-GB" sz="14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doing the recycling.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/>
          <p:nvPr/>
        </p:nvSpPr>
        <p:spPr>
          <a:xfrm>
            <a:off x="201125" y="1066800"/>
            <a:ext cx="8742000" cy="15453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62" name="Google Shape;162;p30"/>
          <p:cNvSpPr/>
          <p:nvPr/>
        </p:nvSpPr>
        <p:spPr>
          <a:xfrm>
            <a:off x="614225" y="1541325"/>
            <a:ext cx="1430700" cy="596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Perfect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30"/>
          <p:cNvSpPr/>
          <p:nvPr/>
        </p:nvSpPr>
        <p:spPr>
          <a:xfrm>
            <a:off x="2360325" y="1541400"/>
            <a:ext cx="1430700" cy="596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 sz="2200"/>
          </a:p>
        </p:txBody>
      </p:sp>
      <p:sp>
        <p:nvSpPr>
          <p:cNvPr id="164" name="Google Shape;164;p30"/>
          <p:cNvSpPr/>
          <p:nvPr/>
        </p:nvSpPr>
        <p:spPr>
          <a:xfrm>
            <a:off x="4215125" y="1541400"/>
            <a:ext cx="1860600" cy="596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Future</a:t>
            </a:r>
            <a:endParaRPr sz="2200"/>
          </a:p>
        </p:txBody>
      </p:sp>
      <p:sp>
        <p:nvSpPr>
          <p:cNvPr id="165" name="Google Shape;165;p30"/>
          <p:cNvSpPr/>
          <p:nvPr/>
        </p:nvSpPr>
        <p:spPr>
          <a:xfrm>
            <a:off x="6266025" y="1541325"/>
            <a:ext cx="1899000" cy="5961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latin typeface="Montserrat"/>
                <a:ea typeface="Montserrat"/>
                <a:cs typeface="Montserrat"/>
                <a:sym typeface="Montserrat"/>
              </a:rPr>
              <a:t>Conditional</a:t>
            </a:r>
            <a:endParaRPr sz="2200"/>
          </a:p>
        </p:txBody>
      </p:sp>
      <p:sp>
        <p:nvSpPr>
          <p:cNvPr id="166" name="Google Shape;166;p30"/>
          <p:cNvSpPr txBox="1"/>
          <p:nvPr/>
        </p:nvSpPr>
        <p:spPr>
          <a:xfrm>
            <a:off x="996650" y="280150"/>
            <a:ext cx="69411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Using Multiple Tenses Together - ER VERBS.  “I”</a:t>
            </a:r>
            <a:br>
              <a:rPr b="1" lang="en-GB" sz="2000">
                <a:latin typeface="Montserrat"/>
                <a:ea typeface="Montserrat"/>
                <a:cs typeface="Montserrat"/>
                <a:sym typeface="Montserrat"/>
              </a:rPr>
            </a:b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30"/>
          <p:cNvSpPr/>
          <p:nvPr/>
        </p:nvSpPr>
        <p:spPr>
          <a:xfrm>
            <a:off x="1119025" y="2500575"/>
            <a:ext cx="314700" cy="673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549075" y="3367050"/>
            <a:ext cx="16260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J’ai …... é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30"/>
          <p:cNvSpPr/>
          <p:nvPr/>
        </p:nvSpPr>
        <p:spPr>
          <a:xfrm>
            <a:off x="2947825" y="2500575"/>
            <a:ext cx="314700" cy="673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70" name="Google Shape;170;p30"/>
          <p:cNvSpPr txBox="1"/>
          <p:nvPr/>
        </p:nvSpPr>
        <p:spPr>
          <a:xfrm>
            <a:off x="2218975" y="3410750"/>
            <a:ext cx="16260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Je    ……e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0"/>
          <p:cNvSpPr/>
          <p:nvPr/>
        </p:nvSpPr>
        <p:spPr>
          <a:xfrm rot="2082331">
            <a:off x="4509476" y="2407050"/>
            <a:ext cx="314564" cy="67314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3690025" y="3273525"/>
            <a:ext cx="16260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Je vais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30"/>
          <p:cNvSpPr/>
          <p:nvPr/>
        </p:nvSpPr>
        <p:spPr>
          <a:xfrm>
            <a:off x="7138825" y="2500575"/>
            <a:ext cx="314700" cy="673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4985425" y="3273525"/>
            <a:ext cx="16260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Je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30"/>
          <p:cNvSpPr txBox="1"/>
          <p:nvPr/>
        </p:nvSpPr>
        <p:spPr>
          <a:xfrm>
            <a:off x="6433225" y="3273525"/>
            <a:ext cx="16260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Je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ais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0"/>
          <p:cNvSpPr/>
          <p:nvPr/>
        </p:nvSpPr>
        <p:spPr>
          <a:xfrm rot="-1731809">
            <a:off x="5576255" y="2407134"/>
            <a:ext cx="314465" cy="67298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accent3"/>
              </a:solidFill>
            </a:endParaRPr>
          </a:p>
        </p:txBody>
      </p:sp>
      <p:cxnSp>
        <p:nvCxnSpPr>
          <p:cNvPr id="177" name="Google Shape;177;p30"/>
          <p:cNvCxnSpPr/>
          <p:nvPr/>
        </p:nvCxnSpPr>
        <p:spPr>
          <a:xfrm flipH="1">
            <a:off x="2223025" y="2561775"/>
            <a:ext cx="8700" cy="22293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30"/>
          <p:cNvCxnSpPr/>
          <p:nvPr/>
        </p:nvCxnSpPr>
        <p:spPr>
          <a:xfrm flipH="1">
            <a:off x="3899425" y="2561775"/>
            <a:ext cx="8700" cy="22293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30"/>
          <p:cNvCxnSpPr/>
          <p:nvPr/>
        </p:nvCxnSpPr>
        <p:spPr>
          <a:xfrm flipH="1">
            <a:off x="6337825" y="2561775"/>
            <a:ext cx="8700" cy="2229300"/>
          </a:xfrm>
          <a:prstGeom prst="straightConnector1">
            <a:avLst/>
          </a:prstGeom>
          <a:noFill/>
          <a:ln cap="flat" cmpd="sng" w="9525">
            <a:solidFill>
              <a:srgbClr val="786EC8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30"/>
          <p:cNvCxnSpPr/>
          <p:nvPr/>
        </p:nvCxnSpPr>
        <p:spPr>
          <a:xfrm flipH="1">
            <a:off x="5166550" y="3497150"/>
            <a:ext cx="8700" cy="1206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6" name="Google Shape;186;p31"/>
          <p:cNvSpPr txBox="1"/>
          <p:nvPr>
            <p:ph type="title"/>
          </p:nvPr>
        </p:nvSpPr>
        <p:spPr>
          <a:xfrm>
            <a:off x="458975" y="1402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accent3"/>
                </a:solidFill>
              </a:rPr>
              <a:t>Using verbs in multiple tenses</a:t>
            </a:r>
            <a:endParaRPr sz="2600">
              <a:solidFill>
                <a:schemeClr val="accent3"/>
              </a:solidFill>
            </a:endParaRPr>
          </a:p>
        </p:txBody>
      </p:sp>
      <p:graphicFrame>
        <p:nvGraphicFramePr>
          <p:cNvPr id="187" name="Google Shape;187;p31"/>
          <p:cNvGraphicFramePr/>
          <p:nvPr/>
        </p:nvGraphicFramePr>
        <p:xfrm>
          <a:off x="306650" y="707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{A52F6B32-1781-4205-BC07-F9F0AF5AD73D}</a:tableStyleId>
              </a:tblPr>
              <a:tblGrid>
                <a:gridCol w="1066475"/>
                <a:gridCol w="1516000"/>
                <a:gridCol w="1361900"/>
                <a:gridCol w="1891625"/>
                <a:gridCol w="1294475"/>
                <a:gridCol w="1516000"/>
              </a:tblGrid>
              <a:tr h="60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Infinitive</a:t>
                      </a:r>
                      <a:endParaRPr sz="14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Perfect</a:t>
                      </a:r>
                      <a:endParaRPr sz="15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Present</a:t>
                      </a:r>
                      <a:endParaRPr sz="15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Near Future</a:t>
                      </a:r>
                      <a:endParaRPr sz="15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Simple Future</a:t>
                      </a:r>
                      <a:endParaRPr sz="15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Conditional</a:t>
                      </a:r>
                      <a:endParaRPr sz="15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106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Créer</a:t>
                      </a:r>
                      <a:endParaRPr b="1"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create</a:t>
                      </a:r>
                      <a:br>
                        <a:rPr i="1" lang="en-GB" sz="14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</a:br>
                      <a:r>
                        <a:rPr lang="en-GB" sz="1400">
                          <a:solidFill>
                            <a:schemeClr val="accent5"/>
                          </a:solidFill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ER verbs</a:t>
                      </a:r>
                      <a:endParaRPr sz="1400">
                        <a:solidFill>
                          <a:schemeClr val="accent5"/>
                        </a:solidFill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J’ai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créé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created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cré</a:t>
                      </a: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create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</a:t>
                      </a: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vais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cré</a:t>
                      </a: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going to </a:t>
                      </a:r>
                      <a:b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create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créer</a:t>
                      </a: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will create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créer</a:t>
                      </a:r>
                      <a:r>
                        <a:rPr b="1" lang="en-GB" sz="14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ais</a:t>
                      </a:r>
                      <a:endParaRPr i="1" sz="14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create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8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Faire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do</a:t>
                      </a:r>
                      <a:endParaRPr i="1" sz="14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J’ai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fait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did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fai</a:t>
                      </a: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do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vais</a:t>
                      </a: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faire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going to do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</a:t>
                      </a: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ferai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will do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</a:t>
                      </a:r>
                      <a:r>
                        <a:rPr b="1" lang="en-GB" sz="14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ferais</a:t>
                      </a:r>
                      <a:endParaRPr b="1" sz="1400">
                        <a:solidFill>
                          <a:schemeClr val="accent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do</a:t>
                      </a:r>
                      <a:endParaRPr i="1" sz="14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8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Prendre</a:t>
                      </a:r>
                      <a:endParaRPr b="1" sz="14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To take</a:t>
                      </a:r>
                      <a:endParaRPr i="1" sz="14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4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J’ai pris</a:t>
                      </a:r>
                      <a:endParaRPr b="1" sz="14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took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prend</a:t>
                      </a:r>
                      <a:r>
                        <a:rPr b="1" lang="en-GB" sz="14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endParaRPr b="1" sz="1400">
                        <a:solidFill>
                          <a:schemeClr val="accent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take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</a:t>
                      </a:r>
                      <a:r>
                        <a:rPr b="1" lang="en-GB" sz="14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vais </a:t>
                      </a: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prend</a:t>
                      </a:r>
                      <a:r>
                        <a:rPr b="1" lang="en-GB" sz="14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going to take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prendr</a:t>
                      </a:r>
                      <a:r>
                        <a:rPr b="1" lang="en-GB" sz="14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will take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prendr</a:t>
                      </a:r>
                      <a:r>
                        <a:rPr b="1" lang="en-GB" sz="1400">
                          <a:solidFill>
                            <a:schemeClr val="accent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ais</a:t>
                      </a:r>
                      <a:endParaRPr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would take</a:t>
                      </a:r>
                      <a:endParaRPr i="1" sz="1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88" name="Google Shape;188;p31"/>
          <p:cNvGrpSpPr/>
          <p:nvPr/>
        </p:nvGrpSpPr>
        <p:grpSpPr>
          <a:xfrm>
            <a:off x="8587821" y="65685"/>
            <a:ext cx="403280" cy="499571"/>
            <a:chOff x="1177672" y="4392800"/>
            <a:chExt cx="1324399" cy="2193024"/>
          </a:xfrm>
        </p:grpSpPr>
        <p:pic>
          <p:nvPicPr>
            <p:cNvPr id="189" name="Google Shape;189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90" name="Google Shape;190;p31"/>
            <p:cNvPicPr preferRelativeResize="0"/>
            <p:nvPr/>
          </p:nvPicPr>
          <p:blipFill rotWithShape="1">
            <a:blip r:embed="rId4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1469675" y="1538400"/>
            <a:ext cx="72153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L’année dernière, j’ai essayé de créer moins de déchets. Ma famille a acheté des fruits et des légumes en vrac pour éliminer le plastique jetable. C’était vraiment difficile car il y a de la plastique partout.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90500"/>
            <a:ext cx="716300" cy="468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>
            <p:ph type="title"/>
          </p:nvPr>
        </p:nvSpPr>
        <p:spPr>
          <a:xfrm>
            <a:off x="1508538" y="286125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Ce que que tu as fait récemment pour protéger l’environnement.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643475" cy="429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 txBox="1"/>
          <p:nvPr>
            <p:ph type="title"/>
          </p:nvPr>
        </p:nvSpPr>
        <p:spPr>
          <a:xfrm>
            <a:off x="1508538" y="286125"/>
            <a:ext cx="69789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>
                <a:solidFill>
                  <a:schemeClr val="dk2"/>
                </a:solidFill>
              </a:rPr>
              <a:t>Une activité que tu feras à l’avenir pour protéger l’environnement.</a:t>
            </a:r>
            <a:endParaRPr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1469675" y="1438150"/>
            <a:ext cx="7215300" cy="181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Désormais, je baisserai le chauffage chez moi. J’utiliserai les transports en commun pour aller au collège aussi.  Finalement, je prendrai une douche au lieu d’un bain pour utiliser moins d’eau.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/>
        </p:nvSpPr>
        <p:spPr>
          <a:xfrm>
            <a:off x="308163" y="368825"/>
            <a:ext cx="8376900" cy="55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 </a:t>
            </a:r>
            <a:endParaRPr sz="2200">
              <a:solidFill>
                <a:schemeClr val="accent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0" name="Google Shape;210;p34"/>
          <p:cNvSpPr txBox="1"/>
          <p:nvPr/>
        </p:nvSpPr>
        <p:spPr>
          <a:xfrm>
            <a:off x="600863" y="1755400"/>
            <a:ext cx="7616700" cy="15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Accuracy:</a:t>
            </a:r>
            <a:b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GB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À mon avis, je pense que, je crois que, selon moi...</a:t>
            </a:r>
            <a:br>
              <a:rPr lang="en-GB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I think that protect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ing…. - 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pense que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protéger …..</a:t>
            </a: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Content:</a:t>
            </a:r>
            <a:b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n’a qu’une seule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planète - We only have one planet.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ne devrait pas </a:t>
            </a:r>
            <a: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détruire - We should not destroy it.</a:t>
            </a:r>
            <a:br>
              <a:rPr b="1" lang="en-GB" sz="1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1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308163" y="1260100"/>
            <a:ext cx="77979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AutoNum type="arabicPeriod"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Votre opinion - est-il important de protéger l’environnement? </a:t>
            </a:r>
            <a:b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