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0287000" cx="18288000"/>
  <p:notesSz cx="6858000" cy="9144000"/>
  <p:embeddedFontLst>
    <p:embeddedFont>
      <p:font typeface="Montserrat SemiBold"/>
      <p:regular r:id="rId20"/>
      <p:bold r:id="rId21"/>
      <p:italic r:id="rId22"/>
      <p:boldItalic r:id="rId23"/>
    </p:embeddedFont>
    <p:embeddedFont>
      <p:font typeface="Montserrat"/>
      <p:regular r:id="rId24"/>
      <p:bold r:id="rId25"/>
      <p:italic r:id="rId26"/>
      <p:boldItalic r:id="rId27"/>
    </p:embeddedFont>
    <p:embeddedFont>
      <p:font typeface="Montserrat Medium"/>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B54C97E-2793-48E6-960E-36B65C98A00B}">
  <a:tblStyle styleId="{3B54C97E-2793-48E6-960E-36B65C98A00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SemiBold-regular.fntdata"/><Relationship Id="rId22" Type="http://schemas.openxmlformats.org/officeDocument/2006/relationships/font" Target="fonts/MontserratSemiBold-italic.fntdata"/><Relationship Id="rId21" Type="http://schemas.openxmlformats.org/officeDocument/2006/relationships/font" Target="fonts/MontserratSemiBold-bold.fntdata"/><Relationship Id="rId24" Type="http://schemas.openxmlformats.org/officeDocument/2006/relationships/font" Target="fonts/Montserrat-regular.fntdata"/><Relationship Id="rId23" Type="http://schemas.openxmlformats.org/officeDocument/2006/relationships/font" Target="fonts/MontserratSemiBol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MontserratMedium-regular.fntdata"/><Relationship Id="rId27"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Medium-boldItalic.fntdata"/><Relationship Id="rId30" Type="http://schemas.openxmlformats.org/officeDocument/2006/relationships/font" Target="fonts/MontserratMedium-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 this lesson we will learn about muscles and how they work. We will also learn what happens to our muscles when we exercise and how people strengthen and grow their muscles.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8d20ad4eb9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8d20ad4eb9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8d18dea706_0_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8d18dea706_0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8d18dea706_0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8d18dea706_0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8d20ad4eb9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8d20ad4eb9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7349fb42c9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7349fb42c9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8eab54e40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eab54e40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8eab54e40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eab54e40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8eab54e40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eab54e40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eab54e400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eab54e400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8eab54e400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8eab54e400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733e82ce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33e82ce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d20ad4e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d20ad4e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8eab54e400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8eab54e400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1">
  <p:cSld name="TITLE_ONLY_1_2">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77" name="Google Shape;77;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8" name="Google Shape;78;p14"/>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79" name="Google Shape;79;p14"/>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0" name="Google Shape;80;p14"/>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81" name="Google Shape;81;p14"/>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2" name="Google Shape;82;p14"/>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83" name="Google Shape;83;p14"/>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4" name="Google Shape;84;p14"/>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5"/>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What effect does exercise have on the muscles?</a:t>
            </a:r>
            <a:endParaRPr>
              <a:solidFill>
                <a:srgbClr val="4B3241"/>
              </a:solidFill>
            </a:endParaRPr>
          </a:p>
        </p:txBody>
      </p:sp>
      <p:sp>
        <p:nvSpPr>
          <p:cNvPr id="90" name="Google Shape;90;p15"/>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Science- Lifestyle</a:t>
            </a:r>
            <a:endParaRPr>
              <a:solidFill>
                <a:srgbClr val="4B3241"/>
              </a:solidFill>
            </a:endParaRPr>
          </a:p>
        </p:txBody>
      </p:sp>
      <p:sp>
        <p:nvSpPr>
          <p:cNvPr id="91" name="Google Shape;91;p15"/>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Miss Hummel</a:t>
            </a:r>
            <a:endParaRPr>
              <a:solidFill>
                <a:srgbClr val="4B3241"/>
              </a:solidFill>
            </a:endParaRPr>
          </a:p>
        </p:txBody>
      </p:sp>
      <p:sp>
        <p:nvSpPr>
          <p:cNvPr id="92" name="Google Shape;92;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4"/>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80" name="Google Shape;180;p2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457200" rtl="0" algn="l">
              <a:spcBef>
                <a:spcPts val="0"/>
              </a:spcBef>
              <a:spcAft>
                <a:spcPts val="0"/>
              </a:spcAft>
              <a:buNone/>
            </a:pPr>
            <a:r>
              <a:rPr lang="en-GB" sz="3500"/>
              <a:t>4. Contracted muscles are shorter and fatter. </a:t>
            </a:r>
            <a:endParaRPr sz="3500"/>
          </a:p>
          <a:p>
            <a:pPr indent="0" lvl="0" marL="457200" rtl="0" algn="l">
              <a:spcBef>
                <a:spcPts val="2000"/>
              </a:spcBef>
              <a:spcAft>
                <a:spcPts val="0"/>
              </a:spcAft>
              <a:buNone/>
            </a:pPr>
            <a:r>
              <a:rPr lang="en-GB" sz="3500"/>
              <a:t>5. Relaxed muscles are longer and thinner. </a:t>
            </a:r>
            <a:endParaRPr sz="3500"/>
          </a:p>
          <a:p>
            <a:pPr indent="0" lvl="0" marL="457200" rtl="0" algn="l">
              <a:spcBef>
                <a:spcPts val="2000"/>
              </a:spcBef>
              <a:spcAft>
                <a:spcPts val="2000"/>
              </a:spcAft>
              <a:buNone/>
            </a:pPr>
            <a:r>
              <a:t/>
            </a:r>
            <a:endParaRPr sz="3500"/>
          </a:p>
        </p:txBody>
      </p:sp>
      <p:sp>
        <p:nvSpPr>
          <p:cNvPr id="181" name="Google Shape;181;p2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82" name="Google Shape;182;p24"/>
          <p:cNvSpPr txBox="1"/>
          <p:nvPr>
            <p:ph type="title"/>
          </p:nvPr>
        </p:nvSpPr>
        <p:spPr>
          <a:xfrm>
            <a:off x="917950" y="890050"/>
            <a:ext cx="13201200" cy="1164000"/>
          </a:xfrm>
          <a:prstGeom prst="rect">
            <a:avLst/>
          </a:prstGeom>
          <a:solidFill>
            <a:schemeClr val="accent1"/>
          </a:solidFill>
        </p:spPr>
        <p:txBody>
          <a:bodyPr anchorCtr="0" anchor="t" bIns="0" lIns="0" spcFirstLastPara="1" rIns="0" wrap="square" tIns="0">
            <a:noAutofit/>
          </a:bodyPr>
          <a:lstStyle/>
          <a:p>
            <a:pPr indent="0" lvl="0" marL="0" rtl="0" algn="l">
              <a:spcBef>
                <a:spcPts val="0"/>
              </a:spcBef>
              <a:spcAft>
                <a:spcPts val="0"/>
              </a:spcAft>
              <a:buNone/>
            </a:pPr>
            <a:r>
              <a:rPr lang="en-GB">
                <a:solidFill>
                  <a:srgbClr val="FFFFFF"/>
                </a:solidFill>
              </a:rPr>
              <a:t>Answers:</a:t>
            </a:r>
            <a:endParaRPr>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5"/>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88" name="Google Shape;188;p25"/>
          <p:cNvSpPr txBox="1"/>
          <p:nvPr>
            <p:ph idx="1" type="body"/>
          </p:nvPr>
        </p:nvSpPr>
        <p:spPr>
          <a:xfrm>
            <a:off x="918000" y="2519050"/>
            <a:ext cx="16452000" cy="6319500"/>
          </a:xfrm>
          <a:prstGeom prst="rect">
            <a:avLst/>
          </a:prstGeom>
        </p:spPr>
        <p:txBody>
          <a:bodyPr anchorCtr="0" anchor="t" bIns="0" lIns="0" spcFirstLastPara="1" rIns="0" wrap="square" tIns="0">
            <a:noAutofit/>
          </a:bodyPr>
          <a:lstStyle/>
          <a:p>
            <a:pPr indent="0" lvl="0" marL="457200" rtl="0" algn="l">
              <a:spcBef>
                <a:spcPts val="0"/>
              </a:spcBef>
              <a:spcAft>
                <a:spcPts val="2000"/>
              </a:spcAft>
              <a:buNone/>
            </a:pPr>
            <a:r>
              <a:rPr lang="en-GB" sz="5000"/>
              <a:t>What happens to the fibres in our muscles when they are used a lot or they need to create a large force?</a:t>
            </a:r>
            <a:endParaRPr sz="5000"/>
          </a:p>
        </p:txBody>
      </p:sp>
      <p:sp>
        <p:nvSpPr>
          <p:cNvPr id="189" name="Google Shape;189;p2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90" name="Google Shape;190;p25"/>
          <p:cNvSpPr txBox="1"/>
          <p:nvPr>
            <p:ph type="title"/>
          </p:nvPr>
        </p:nvSpPr>
        <p:spPr>
          <a:xfrm>
            <a:off x="917950" y="538625"/>
            <a:ext cx="13201200" cy="1515300"/>
          </a:xfrm>
          <a:prstGeom prst="rect">
            <a:avLst/>
          </a:prstGeom>
          <a:solidFill>
            <a:schemeClr val="accent1"/>
          </a:solidFill>
        </p:spPr>
        <p:txBody>
          <a:bodyPr anchorCtr="0" anchor="t" bIns="0" lIns="0" spcFirstLastPara="1" rIns="0" wrap="square" tIns="0">
            <a:noAutofit/>
          </a:bodyPr>
          <a:lstStyle/>
          <a:p>
            <a:pPr indent="0" lvl="0" marL="0" rtl="0" algn="l">
              <a:spcBef>
                <a:spcPts val="0"/>
              </a:spcBef>
              <a:spcAft>
                <a:spcPts val="0"/>
              </a:spcAft>
              <a:buNone/>
            </a:pPr>
            <a:r>
              <a:rPr lang="en-GB" sz="5100">
                <a:solidFill>
                  <a:srgbClr val="FFFFFF"/>
                </a:solidFill>
              </a:rPr>
              <a:t>Answer this question:</a:t>
            </a:r>
            <a:endParaRPr sz="51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6"/>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96" name="Google Shape;196;p26"/>
          <p:cNvSpPr txBox="1"/>
          <p:nvPr>
            <p:ph idx="1" type="body"/>
          </p:nvPr>
        </p:nvSpPr>
        <p:spPr>
          <a:xfrm>
            <a:off x="918000" y="2519050"/>
            <a:ext cx="16452000" cy="6319500"/>
          </a:xfrm>
          <a:prstGeom prst="rect">
            <a:avLst/>
          </a:prstGeom>
        </p:spPr>
        <p:txBody>
          <a:bodyPr anchorCtr="0" anchor="t" bIns="0" lIns="0" spcFirstLastPara="1" rIns="0" wrap="square" tIns="0">
            <a:noAutofit/>
          </a:bodyPr>
          <a:lstStyle/>
          <a:p>
            <a:pPr indent="-546100" lvl="0" marL="457200" rtl="0" algn="l">
              <a:spcBef>
                <a:spcPts val="0"/>
              </a:spcBef>
              <a:spcAft>
                <a:spcPts val="0"/>
              </a:spcAft>
              <a:buSzPts val="5000"/>
              <a:buAutoNum type="arabicPeriod"/>
            </a:pPr>
            <a:r>
              <a:rPr lang="en-GB" sz="5000"/>
              <a:t>What happens to muscle fibres when they are used a lot?</a:t>
            </a:r>
            <a:endParaRPr sz="5000"/>
          </a:p>
          <a:p>
            <a:pPr indent="-546100" lvl="0" marL="457200" rtl="0" algn="l">
              <a:spcBef>
                <a:spcPts val="0"/>
              </a:spcBef>
              <a:spcAft>
                <a:spcPts val="0"/>
              </a:spcAft>
              <a:buSzPts val="5000"/>
              <a:buAutoNum type="arabicPeriod"/>
            </a:pPr>
            <a:r>
              <a:rPr lang="en-GB" sz="5000"/>
              <a:t>Which phrase means ‘tightness’ of muscles?</a:t>
            </a:r>
            <a:endParaRPr sz="5000"/>
          </a:p>
          <a:p>
            <a:pPr indent="-546100" lvl="0" marL="457200" rtl="0" algn="l">
              <a:spcBef>
                <a:spcPts val="0"/>
              </a:spcBef>
              <a:spcAft>
                <a:spcPts val="0"/>
              </a:spcAft>
              <a:buSzPts val="5000"/>
              <a:buAutoNum type="arabicPeriod"/>
            </a:pPr>
            <a:r>
              <a:rPr lang="en-GB" sz="5000"/>
              <a:t>Which food group is needed to provide the material to repair muscles?</a:t>
            </a:r>
            <a:endParaRPr sz="5000"/>
          </a:p>
        </p:txBody>
      </p:sp>
      <p:sp>
        <p:nvSpPr>
          <p:cNvPr id="197" name="Google Shape;197;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98" name="Google Shape;198;p26"/>
          <p:cNvSpPr txBox="1"/>
          <p:nvPr>
            <p:ph type="title"/>
          </p:nvPr>
        </p:nvSpPr>
        <p:spPr>
          <a:xfrm>
            <a:off x="917950" y="538625"/>
            <a:ext cx="13201200" cy="1515300"/>
          </a:xfrm>
          <a:prstGeom prst="rect">
            <a:avLst/>
          </a:prstGeom>
          <a:solidFill>
            <a:schemeClr val="accent1"/>
          </a:solidFill>
        </p:spPr>
        <p:txBody>
          <a:bodyPr anchorCtr="0" anchor="t" bIns="0" lIns="0" spcFirstLastPara="1" rIns="0" wrap="square" tIns="0">
            <a:noAutofit/>
          </a:bodyPr>
          <a:lstStyle/>
          <a:p>
            <a:pPr indent="0" lvl="0" marL="0" rtl="0" algn="l">
              <a:spcBef>
                <a:spcPts val="0"/>
              </a:spcBef>
              <a:spcAft>
                <a:spcPts val="0"/>
              </a:spcAft>
              <a:buNone/>
            </a:pPr>
            <a:r>
              <a:rPr lang="en-GB" sz="5100">
                <a:solidFill>
                  <a:srgbClr val="FFFFFF"/>
                </a:solidFill>
              </a:rPr>
              <a:t>Answer these questions:</a:t>
            </a:r>
            <a:endParaRPr sz="51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7"/>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204" name="Google Shape;204;p27"/>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546100" lvl="0" marL="457200" rtl="0" algn="l">
              <a:spcBef>
                <a:spcPts val="0"/>
              </a:spcBef>
              <a:spcAft>
                <a:spcPts val="0"/>
              </a:spcAft>
              <a:buSzPts val="5000"/>
              <a:buAutoNum type="arabicPeriod"/>
            </a:pPr>
            <a:r>
              <a:rPr lang="en-GB" sz="5000"/>
              <a:t>When muscle fibres are used a lot they tear a little. </a:t>
            </a:r>
            <a:endParaRPr sz="5000"/>
          </a:p>
          <a:p>
            <a:pPr indent="-546100" lvl="0" marL="457200" rtl="0" algn="l">
              <a:spcBef>
                <a:spcPts val="0"/>
              </a:spcBef>
              <a:spcAft>
                <a:spcPts val="0"/>
              </a:spcAft>
              <a:buSzPts val="5000"/>
              <a:buAutoNum type="arabicPeriod"/>
            </a:pPr>
            <a:r>
              <a:rPr lang="en-GB" sz="5000"/>
              <a:t>The phrase muscle tone means ‘tightness’ of muscles. </a:t>
            </a:r>
            <a:endParaRPr sz="5000"/>
          </a:p>
          <a:p>
            <a:pPr indent="-546100" lvl="0" marL="457200" rtl="0" algn="l">
              <a:spcBef>
                <a:spcPts val="0"/>
              </a:spcBef>
              <a:spcAft>
                <a:spcPts val="0"/>
              </a:spcAft>
              <a:buSzPts val="5000"/>
              <a:buAutoNum type="arabicPeriod"/>
            </a:pPr>
            <a:r>
              <a:rPr lang="en-GB" sz="5000"/>
              <a:t>Proteins are required to repair muscles. </a:t>
            </a:r>
            <a:endParaRPr sz="5000"/>
          </a:p>
        </p:txBody>
      </p:sp>
      <p:sp>
        <p:nvSpPr>
          <p:cNvPr id="205" name="Google Shape;205;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06" name="Google Shape;206;p27"/>
          <p:cNvSpPr txBox="1"/>
          <p:nvPr>
            <p:ph type="title"/>
          </p:nvPr>
        </p:nvSpPr>
        <p:spPr>
          <a:xfrm>
            <a:off x="917950" y="538625"/>
            <a:ext cx="13201200" cy="1515300"/>
          </a:xfrm>
          <a:prstGeom prst="rect">
            <a:avLst/>
          </a:prstGeom>
          <a:solidFill>
            <a:schemeClr val="accent1"/>
          </a:solidFill>
        </p:spPr>
        <p:txBody>
          <a:bodyPr anchorCtr="0" anchor="t" bIns="0" lIns="0" spcFirstLastPara="1" rIns="0" wrap="square" tIns="0">
            <a:noAutofit/>
          </a:bodyPr>
          <a:lstStyle/>
          <a:p>
            <a:pPr indent="0" lvl="0" marL="0" rtl="0" algn="l">
              <a:spcBef>
                <a:spcPts val="0"/>
              </a:spcBef>
              <a:spcAft>
                <a:spcPts val="0"/>
              </a:spcAft>
              <a:buNone/>
            </a:pPr>
            <a:r>
              <a:rPr lang="en-GB" sz="5100">
                <a:solidFill>
                  <a:srgbClr val="FFFFFF"/>
                </a:solidFill>
              </a:rPr>
              <a:t>Answers:</a:t>
            </a:r>
            <a:endParaRPr sz="51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10" name="Shape 210"/>
        <p:cNvGrpSpPr/>
        <p:nvPr/>
      </p:nvGrpSpPr>
      <p:grpSpPr>
        <a:xfrm>
          <a:off x="0" y="0"/>
          <a:ext cx="0" cy="0"/>
          <a:chOff x="0" y="0"/>
          <a:chExt cx="0" cy="0"/>
        </a:xfrm>
      </p:grpSpPr>
      <p:sp>
        <p:nvSpPr>
          <p:cNvPr id="211" name="Google Shape;211;p28"/>
          <p:cNvSpPr txBox="1"/>
          <p:nvPr>
            <p:ph type="title"/>
          </p:nvPr>
        </p:nvSpPr>
        <p:spPr>
          <a:xfrm>
            <a:off x="949200" y="1158125"/>
            <a:ext cx="16389600" cy="688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a:solidFill>
                  <a:srgbClr val="FFFFFF"/>
                </a:solidFill>
                <a:latin typeface="Montserrat"/>
                <a:ea typeface="Montserrat"/>
                <a:cs typeface="Montserrat"/>
                <a:sym typeface="Montserrat"/>
              </a:rPr>
              <a:t>Thinking Task:</a:t>
            </a:r>
            <a:endParaRPr b="1">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sz="6200">
              <a:solidFill>
                <a:srgbClr val="FFFFFF"/>
              </a:solidFill>
            </a:endParaRPr>
          </a:p>
          <a:p>
            <a:pPr indent="0" lvl="0" marL="0" rtl="0" algn="l">
              <a:spcBef>
                <a:spcPts val="0"/>
              </a:spcBef>
              <a:spcAft>
                <a:spcPts val="0"/>
              </a:spcAft>
              <a:buNone/>
            </a:pPr>
            <a:r>
              <a:rPr lang="en-GB" sz="6200">
                <a:solidFill>
                  <a:srgbClr val="FFFFFF"/>
                </a:solidFill>
              </a:rPr>
              <a:t>For muscles to contract they need energy. </a:t>
            </a:r>
            <a:endParaRPr sz="6200">
              <a:solidFill>
                <a:srgbClr val="FFFFFF"/>
              </a:solidFill>
            </a:endParaRPr>
          </a:p>
          <a:p>
            <a:pPr indent="0" lvl="0" marL="0" rtl="0" algn="l">
              <a:spcBef>
                <a:spcPts val="0"/>
              </a:spcBef>
              <a:spcAft>
                <a:spcPts val="0"/>
              </a:spcAft>
              <a:buNone/>
            </a:pPr>
            <a:r>
              <a:t/>
            </a:r>
            <a:endParaRPr sz="6200">
              <a:solidFill>
                <a:srgbClr val="FFFFFF"/>
              </a:solidFill>
            </a:endParaRPr>
          </a:p>
          <a:p>
            <a:pPr indent="0" lvl="0" marL="0" rtl="0" algn="l">
              <a:spcBef>
                <a:spcPts val="0"/>
              </a:spcBef>
              <a:spcAft>
                <a:spcPts val="0"/>
              </a:spcAft>
              <a:buNone/>
            </a:pPr>
            <a:r>
              <a:rPr lang="en-GB" sz="6200">
                <a:solidFill>
                  <a:srgbClr val="FFFFFF"/>
                </a:solidFill>
              </a:rPr>
              <a:t>Energy comes from the food we eat – how does it get to our muscles?</a:t>
            </a:r>
            <a:endParaRPr sz="62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idx="1" type="subTitle"/>
          </p:nvPr>
        </p:nvSpPr>
        <p:spPr>
          <a:xfrm>
            <a:off x="917950" y="2489450"/>
            <a:ext cx="5170800" cy="906600"/>
          </a:xfrm>
          <a:prstGeom prst="rect">
            <a:avLst/>
          </a:prstGeom>
          <a:solidFill>
            <a:srgbClr val="008237"/>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Nutrient </a:t>
            </a:r>
            <a:endParaRPr b="1" sz="3500">
              <a:latin typeface="Montserrat"/>
              <a:ea typeface="Montserrat"/>
              <a:cs typeface="Montserrat"/>
              <a:sym typeface="Montserrat"/>
            </a:endParaRPr>
          </a:p>
        </p:txBody>
      </p:sp>
      <p:sp>
        <p:nvSpPr>
          <p:cNvPr id="98" name="Google Shape;98;p16"/>
          <p:cNvSpPr txBox="1"/>
          <p:nvPr>
            <p:ph idx="2" type="body"/>
          </p:nvPr>
        </p:nvSpPr>
        <p:spPr>
          <a:xfrm>
            <a:off x="917950" y="3776950"/>
            <a:ext cx="5170800" cy="4313400"/>
          </a:xfrm>
          <a:prstGeom prst="rect">
            <a:avLst/>
          </a:prstGeom>
        </p:spPr>
        <p:txBody>
          <a:bodyPr anchorCtr="0" anchor="t" bIns="182850" lIns="182850" spcFirstLastPara="1" rIns="182850" wrap="square" tIns="180000">
            <a:noAutofit/>
          </a:bodyPr>
          <a:lstStyle/>
          <a:p>
            <a:pPr indent="0" lvl="0" marL="0" rtl="0" algn="l">
              <a:spcBef>
                <a:spcPts val="0"/>
              </a:spcBef>
              <a:spcAft>
                <a:spcPts val="1200"/>
              </a:spcAft>
              <a:buNone/>
            </a:pPr>
            <a:r>
              <a:rPr lang="en-GB"/>
              <a:t> </a:t>
            </a:r>
            <a:endParaRPr sz="2800"/>
          </a:p>
        </p:txBody>
      </p:sp>
      <p:sp>
        <p:nvSpPr>
          <p:cNvPr id="99" name="Google Shape;99;p16"/>
          <p:cNvSpPr txBox="1"/>
          <p:nvPr>
            <p:ph type="title"/>
          </p:nvPr>
        </p:nvSpPr>
        <p:spPr>
          <a:xfrm>
            <a:off x="917950" y="890050"/>
            <a:ext cx="16878300" cy="810600"/>
          </a:xfrm>
          <a:prstGeom prst="rect">
            <a:avLst/>
          </a:prstGeom>
          <a:solidFill>
            <a:schemeClr val="accent1"/>
          </a:solidFill>
        </p:spPr>
        <p:txBody>
          <a:bodyPr anchorCtr="0" anchor="t" bIns="0" lIns="0" spcFirstLastPara="1" rIns="0" wrap="square" tIns="0">
            <a:noAutofit/>
          </a:bodyPr>
          <a:lstStyle/>
          <a:p>
            <a:pPr indent="0" lvl="0" marL="0" rtl="0" algn="l">
              <a:spcBef>
                <a:spcPts val="0"/>
              </a:spcBef>
              <a:spcAft>
                <a:spcPts val="0"/>
              </a:spcAft>
              <a:buNone/>
            </a:pPr>
            <a:r>
              <a:rPr lang="en-GB">
                <a:solidFill>
                  <a:schemeClr val="lt1"/>
                </a:solidFill>
              </a:rPr>
              <a:t>Fill in the gaps: </a:t>
            </a:r>
            <a:r>
              <a:rPr lang="en-GB">
                <a:solidFill>
                  <a:schemeClr val="lt1"/>
                </a:solidFill>
              </a:rPr>
              <a:t>What do we need in a balanced diet?</a:t>
            </a:r>
            <a:endParaRPr>
              <a:solidFill>
                <a:schemeClr val="lt1"/>
              </a:solidFill>
            </a:endParaRPr>
          </a:p>
          <a:p>
            <a:pPr indent="0" lvl="0" marL="0" rtl="0" algn="l">
              <a:spcBef>
                <a:spcPts val="0"/>
              </a:spcBef>
              <a:spcAft>
                <a:spcPts val="0"/>
              </a:spcAft>
              <a:buNone/>
            </a:pPr>
            <a:r>
              <a:t/>
            </a:r>
            <a:endParaRPr>
              <a:solidFill>
                <a:schemeClr val="lt1"/>
              </a:solidFill>
            </a:endParaRPr>
          </a:p>
        </p:txBody>
      </p:sp>
      <p:sp>
        <p:nvSpPr>
          <p:cNvPr id="100" name="Google Shape;100;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1" name="Google Shape;101;p16"/>
          <p:cNvSpPr txBox="1"/>
          <p:nvPr/>
        </p:nvSpPr>
        <p:spPr>
          <a:xfrm>
            <a:off x="1129175" y="8517200"/>
            <a:ext cx="7902000" cy="6426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900">
                <a:solidFill>
                  <a:srgbClr val="434343"/>
                </a:solidFill>
                <a:latin typeface="Montserrat"/>
                <a:ea typeface="Montserrat"/>
                <a:cs typeface="Montserrat"/>
                <a:sym typeface="Montserrat"/>
              </a:rPr>
              <a:t>Credit:  Nutrition by Nithinan Tatah from the Noun Project</a:t>
            </a:r>
            <a:endParaRPr sz="1900"/>
          </a:p>
        </p:txBody>
      </p:sp>
      <p:pic>
        <p:nvPicPr>
          <p:cNvPr id="102" name="Google Shape;102;p16"/>
          <p:cNvPicPr preferRelativeResize="0"/>
          <p:nvPr/>
        </p:nvPicPr>
        <p:blipFill>
          <a:blip r:embed="rId3">
            <a:alphaModFix/>
          </a:blip>
          <a:stretch>
            <a:fillRect/>
          </a:stretch>
        </p:blipFill>
        <p:spPr>
          <a:xfrm>
            <a:off x="1129175" y="3957375"/>
            <a:ext cx="4714816" cy="4313400"/>
          </a:xfrm>
          <a:prstGeom prst="rect">
            <a:avLst/>
          </a:prstGeom>
          <a:noFill/>
          <a:ln>
            <a:noFill/>
          </a:ln>
        </p:spPr>
      </p:pic>
      <p:sp>
        <p:nvSpPr>
          <p:cNvPr id="103" name="Google Shape;103;p16"/>
          <p:cNvSpPr txBox="1"/>
          <p:nvPr>
            <p:ph idx="4294967295" type="body"/>
          </p:nvPr>
        </p:nvSpPr>
        <p:spPr>
          <a:xfrm>
            <a:off x="7362150" y="2138050"/>
            <a:ext cx="100077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solidFill>
                  <a:srgbClr val="000000"/>
                </a:solidFill>
              </a:rPr>
              <a:t>There are 7 essential nutrients needed by the body. These are: </a:t>
            </a:r>
            <a:endParaRPr sz="3500">
              <a:solidFill>
                <a:srgbClr val="000000"/>
              </a:solidFill>
            </a:endParaRPr>
          </a:p>
          <a:p>
            <a:pPr indent="-450850" lvl="0" marL="914400" rtl="0" algn="l">
              <a:spcBef>
                <a:spcPts val="2000"/>
              </a:spcBef>
              <a:spcAft>
                <a:spcPts val="0"/>
              </a:spcAft>
              <a:buClr>
                <a:srgbClr val="000000"/>
              </a:buClr>
              <a:buSzPts val="3500"/>
              <a:buChar char="●"/>
            </a:pPr>
            <a:r>
              <a:rPr lang="en-GB" sz="3500">
                <a:solidFill>
                  <a:srgbClr val="000000"/>
                </a:solidFill>
              </a:rPr>
              <a:t>C_______________</a:t>
            </a:r>
            <a:endParaRPr sz="3500">
              <a:solidFill>
                <a:srgbClr val="000000"/>
              </a:solidFill>
            </a:endParaRPr>
          </a:p>
          <a:p>
            <a:pPr indent="-450850" lvl="0" marL="914400" rtl="0" algn="l">
              <a:spcBef>
                <a:spcPts val="0"/>
              </a:spcBef>
              <a:spcAft>
                <a:spcPts val="0"/>
              </a:spcAft>
              <a:buClr>
                <a:srgbClr val="000000"/>
              </a:buClr>
              <a:buSzPts val="3500"/>
              <a:buChar char="●"/>
            </a:pPr>
            <a:r>
              <a:rPr lang="en-GB" sz="3500">
                <a:solidFill>
                  <a:srgbClr val="000000"/>
                </a:solidFill>
              </a:rPr>
              <a:t>F__________</a:t>
            </a:r>
            <a:endParaRPr sz="3500">
              <a:solidFill>
                <a:srgbClr val="000000"/>
              </a:solidFill>
            </a:endParaRPr>
          </a:p>
          <a:p>
            <a:pPr indent="-450850" lvl="0" marL="914400" rtl="0" algn="l">
              <a:spcBef>
                <a:spcPts val="0"/>
              </a:spcBef>
              <a:spcAft>
                <a:spcPts val="0"/>
              </a:spcAft>
              <a:buClr>
                <a:srgbClr val="000000"/>
              </a:buClr>
              <a:buSzPts val="3500"/>
              <a:buChar char="●"/>
            </a:pPr>
            <a:r>
              <a:rPr lang="en-GB" sz="3500">
                <a:solidFill>
                  <a:srgbClr val="000000"/>
                </a:solidFill>
              </a:rPr>
              <a:t>P_______ </a:t>
            </a:r>
            <a:endParaRPr sz="3500">
              <a:solidFill>
                <a:srgbClr val="000000"/>
              </a:solidFill>
            </a:endParaRPr>
          </a:p>
          <a:p>
            <a:pPr indent="-450850" lvl="0" marL="914400" rtl="0" algn="l">
              <a:spcBef>
                <a:spcPts val="0"/>
              </a:spcBef>
              <a:spcAft>
                <a:spcPts val="0"/>
              </a:spcAft>
              <a:buClr>
                <a:srgbClr val="000000"/>
              </a:buClr>
              <a:buSzPts val="3500"/>
              <a:buChar char="●"/>
            </a:pPr>
            <a:r>
              <a:rPr lang="en-GB" sz="3500">
                <a:solidFill>
                  <a:srgbClr val="000000"/>
                </a:solidFill>
              </a:rPr>
              <a:t>F_____</a:t>
            </a:r>
            <a:endParaRPr sz="3500">
              <a:solidFill>
                <a:srgbClr val="000000"/>
              </a:solidFill>
            </a:endParaRPr>
          </a:p>
          <a:p>
            <a:pPr indent="-450850" lvl="0" marL="914400" rtl="0" algn="l">
              <a:spcBef>
                <a:spcPts val="0"/>
              </a:spcBef>
              <a:spcAft>
                <a:spcPts val="0"/>
              </a:spcAft>
              <a:buClr>
                <a:srgbClr val="000000"/>
              </a:buClr>
              <a:buSzPts val="3500"/>
              <a:buChar char="●"/>
            </a:pPr>
            <a:r>
              <a:rPr lang="en-GB" sz="3500">
                <a:solidFill>
                  <a:srgbClr val="000000"/>
                </a:solidFill>
              </a:rPr>
              <a:t>W______</a:t>
            </a:r>
            <a:endParaRPr sz="3500">
              <a:solidFill>
                <a:srgbClr val="000000"/>
              </a:solidFill>
            </a:endParaRPr>
          </a:p>
          <a:p>
            <a:pPr indent="-450850" lvl="0" marL="914400" rtl="0" algn="l">
              <a:spcBef>
                <a:spcPts val="0"/>
              </a:spcBef>
              <a:spcAft>
                <a:spcPts val="0"/>
              </a:spcAft>
              <a:buClr>
                <a:srgbClr val="000000"/>
              </a:buClr>
              <a:buSzPts val="3500"/>
              <a:buChar char="●"/>
            </a:pPr>
            <a:r>
              <a:rPr lang="en-GB" sz="3500">
                <a:solidFill>
                  <a:srgbClr val="000000"/>
                </a:solidFill>
              </a:rPr>
              <a:t>M__________</a:t>
            </a:r>
            <a:endParaRPr sz="3500">
              <a:solidFill>
                <a:srgbClr val="000000"/>
              </a:solidFill>
            </a:endParaRPr>
          </a:p>
          <a:p>
            <a:pPr indent="-450850" lvl="0" marL="914400" rtl="0" algn="l">
              <a:spcBef>
                <a:spcPts val="0"/>
              </a:spcBef>
              <a:spcAft>
                <a:spcPts val="0"/>
              </a:spcAft>
              <a:buClr>
                <a:srgbClr val="000000"/>
              </a:buClr>
              <a:buSzPts val="3500"/>
              <a:buChar char="●"/>
            </a:pPr>
            <a:r>
              <a:rPr lang="en-GB" sz="3500">
                <a:solidFill>
                  <a:srgbClr val="000000"/>
                </a:solidFill>
              </a:rPr>
              <a:t>V___________ </a:t>
            </a:r>
            <a:endParaRPr sz="3500">
              <a:solidFill>
                <a:srgbClr val="000000"/>
              </a:solidFill>
            </a:endParaRPr>
          </a:p>
          <a:p>
            <a:pPr indent="0" lvl="0" marL="0" rtl="0" algn="l">
              <a:spcBef>
                <a:spcPts val="2000"/>
              </a:spcBef>
              <a:spcAft>
                <a:spcPts val="2000"/>
              </a:spcAft>
              <a:buNone/>
            </a:pPr>
            <a:r>
              <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7"/>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09" name="Google Shape;109;p17"/>
          <p:cNvSpPr txBox="1"/>
          <p:nvPr>
            <p:ph type="title"/>
          </p:nvPr>
        </p:nvSpPr>
        <p:spPr>
          <a:xfrm>
            <a:off x="917950" y="890050"/>
            <a:ext cx="13201200" cy="838800"/>
          </a:xfrm>
          <a:prstGeom prst="rect">
            <a:avLst/>
          </a:prstGeom>
          <a:solidFill>
            <a:schemeClr val="accent1"/>
          </a:solidFill>
        </p:spPr>
        <p:txBody>
          <a:bodyPr anchorCtr="0" anchor="t" bIns="0" lIns="0" spcFirstLastPara="1" rIns="0" wrap="square" tIns="0">
            <a:noAutofit/>
          </a:bodyPr>
          <a:lstStyle/>
          <a:p>
            <a:pPr indent="0" lvl="0" marL="0" rtl="0" algn="l">
              <a:spcBef>
                <a:spcPts val="0"/>
              </a:spcBef>
              <a:spcAft>
                <a:spcPts val="0"/>
              </a:spcAft>
              <a:buNone/>
            </a:pPr>
            <a:r>
              <a:rPr lang="en-GB">
                <a:solidFill>
                  <a:schemeClr val="lt1"/>
                </a:solidFill>
              </a:rPr>
              <a:t>Match up the nutrient to its role in your diet:</a:t>
            </a:r>
            <a:endParaRPr>
              <a:solidFill>
                <a:schemeClr val="lt1"/>
              </a:solidFill>
            </a:endParaRPr>
          </a:p>
        </p:txBody>
      </p:sp>
      <p:sp>
        <p:nvSpPr>
          <p:cNvPr id="110" name="Google Shape;110;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11" name="Google Shape;111;p17"/>
          <p:cNvGraphicFramePr/>
          <p:nvPr/>
        </p:nvGraphicFramePr>
        <p:xfrm>
          <a:off x="1714400" y="2644200"/>
          <a:ext cx="3000000" cy="3000000"/>
        </p:xfrm>
        <a:graphic>
          <a:graphicData uri="http://schemas.openxmlformats.org/drawingml/2006/table">
            <a:tbl>
              <a:tblPr>
                <a:noFill/>
                <a:tableStyleId>{3B54C97E-2793-48E6-960E-36B65C98A00B}</a:tableStyleId>
              </a:tblPr>
              <a:tblGrid>
                <a:gridCol w="5115875"/>
                <a:gridCol w="2390850"/>
                <a:gridCol w="7352475"/>
              </a:tblGrid>
              <a:tr h="542925">
                <a:tc>
                  <a:txBody>
                    <a:bodyPr/>
                    <a:lstStyle/>
                    <a:p>
                      <a:pPr indent="0" lvl="0" marL="0" rtl="0" algn="l">
                        <a:lnSpc>
                          <a:spcPct val="115000"/>
                        </a:lnSpc>
                        <a:spcBef>
                          <a:spcPts val="0"/>
                        </a:spcBef>
                        <a:spcAft>
                          <a:spcPts val="0"/>
                        </a:spcAft>
                        <a:buNone/>
                      </a:pPr>
                      <a:r>
                        <a:rPr lang="en-GB" sz="3500">
                          <a:latin typeface="Montserrat"/>
                          <a:ea typeface="Montserrat"/>
                          <a:cs typeface="Montserrat"/>
                          <a:sym typeface="Montserrat"/>
                        </a:rPr>
                        <a:t>Protein</a:t>
                      </a:r>
                      <a:endParaRPr sz="3500">
                        <a:latin typeface="Montserrat"/>
                        <a:ea typeface="Montserrat"/>
                        <a:cs typeface="Montserrat"/>
                        <a:sym typeface="Montserrat"/>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3500">
                          <a:latin typeface="Montserrat"/>
                          <a:ea typeface="Montserrat"/>
                          <a:cs typeface="Montserrat"/>
                          <a:sym typeface="Montserrat"/>
                        </a:rPr>
                        <a:t> </a:t>
                      </a:r>
                      <a:endParaRPr sz="3500">
                        <a:latin typeface="Montserrat"/>
                        <a:ea typeface="Montserrat"/>
                        <a:cs typeface="Montserrat"/>
                        <a:sym typeface="Montserrat"/>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3500">
                          <a:latin typeface="Montserrat"/>
                          <a:ea typeface="Montserrat"/>
                          <a:cs typeface="Montserrat"/>
                          <a:sym typeface="Montserrat"/>
                        </a:rPr>
                        <a:t>Release energy when broken down.</a:t>
                      </a:r>
                      <a:endParaRPr sz="3500">
                        <a:latin typeface="Montserrat"/>
                        <a:ea typeface="Montserrat"/>
                        <a:cs typeface="Montserrat"/>
                        <a:sym typeface="Montserrat"/>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61975">
                <a:tc>
                  <a:txBody>
                    <a:bodyPr/>
                    <a:lstStyle/>
                    <a:p>
                      <a:pPr indent="0" lvl="0" marL="0" rtl="0" algn="l">
                        <a:lnSpc>
                          <a:spcPct val="115000"/>
                        </a:lnSpc>
                        <a:spcBef>
                          <a:spcPts val="0"/>
                        </a:spcBef>
                        <a:spcAft>
                          <a:spcPts val="0"/>
                        </a:spcAft>
                        <a:buNone/>
                      </a:pPr>
                      <a:r>
                        <a:rPr lang="en-GB" sz="3500">
                          <a:latin typeface="Montserrat"/>
                          <a:ea typeface="Montserrat"/>
                          <a:cs typeface="Montserrat"/>
                          <a:sym typeface="Montserrat"/>
                        </a:rPr>
                        <a:t>Fibre </a:t>
                      </a:r>
                      <a:endParaRPr sz="3500">
                        <a:latin typeface="Montserrat"/>
                        <a:ea typeface="Montserrat"/>
                        <a:cs typeface="Montserrat"/>
                        <a:sym typeface="Montserrat"/>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3500">
                          <a:latin typeface="Montserrat"/>
                          <a:ea typeface="Montserrat"/>
                          <a:cs typeface="Montserrat"/>
                          <a:sym typeface="Montserrat"/>
                        </a:rPr>
                        <a:t> </a:t>
                      </a:r>
                      <a:endParaRPr sz="3500">
                        <a:latin typeface="Montserrat"/>
                        <a:ea typeface="Montserrat"/>
                        <a:cs typeface="Montserrat"/>
                        <a:sym typeface="Montserrat"/>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3500">
                          <a:latin typeface="Montserrat"/>
                          <a:ea typeface="Montserrat"/>
                          <a:cs typeface="Montserrat"/>
                          <a:sym typeface="Montserrat"/>
                        </a:rPr>
                        <a:t>Growth and repair.</a:t>
                      </a:r>
                      <a:endParaRPr sz="3500">
                        <a:latin typeface="Montserrat"/>
                        <a:ea typeface="Montserrat"/>
                        <a:cs typeface="Montserrat"/>
                        <a:sym typeface="Montserrat"/>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42925">
                <a:tc>
                  <a:txBody>
                    <a:bodyPr/>
                    <a:lstStyle/>
                    <a:p>
                      <a:pPr indent="0" lvl="0" marL="0" rtl="0" algn="l">
                        <a:lnSpc>
                          <a:spcPct val="115000"/>
                        </a:lnSpc>
                        <a:spcBef>
                          <a:spcPts val="0"/>
                        </a:spcBef>
                        <a:spcAft>
                          <a:spcPts val="0"/>
                        </a:spcAft>
                        <a:buNone/>
                      </a:pPr>
                      <a:r>
                        <a:rPr lang="en-GB" sz="3500">
                          <a:latin typeface="Montserrat"/>
                          <a:ea typeface="Montserrat"/>
                          <a:cs typeface="Montserrat"/>
                          <a:sym typeface="Montserrat"/>
                        </a:rPr>
                        <a:t>Carbohydrates </a:t>
                      </a:r>
                      <a:endParaRPr sz="3500">
                        <a:latin typeface="Montserrat"/>
                        <a:ea typeface="Montserrat"/>
                        <a:cs typeface="Montserrat"/>
                        <a:sym typeface="Montserrat"/>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3500">
                          <a:latin typeface="Montserrat"/>
                          <a:ea typeface="Montserrat"/>
                          <a:cs typeface="Montserrat"/>
                          <a:sym typeface="Montserrat"/>
                        </a:rPr>
                        <a:t> </a:t>
                      </a:r>
                      <a:endParaRPr sz="3500">
                        <a:latin typeface="Montserrat"/>
                        <a:ea typeface="Montserrat"/>
                        <a:cs typeface="Montserrat"/>
                        <a:sym typeface="Montserrat"/>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3500">
                          <a:latin typeface="Montserrat"/>
                          <a:ea typeface="Montserrat"/>
                          <a:cs typeface="Montserrat"/>
                          <a:sym typeface="Montserrat"/>
                        </a:rPr>
                        <a:t>Stores energy, keeps you warm and protects your organs.</a:t>
                      </a:r>
                      <a:endParaRPr sz="3500">
                        <a:latin typeface="Montserrat"/>
                        <a:ea typeface="Montserrat"/>
                        <a:cs typeface="Montserrat"/>
                        <a:sym typeface="Montserrat"/>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61975">
                <a:tc>
                  <a:txBody>
                    <a:bodyPr/>
                    <a:lstStyle/>
                    <a:p>
                      <a:pPr indent="0" lvl="0" marL="0" rtl="0" algn="l">
                        <a:lnSpc>
                          <a:spcPct val="115000"/>
                        </a:lnSpc>
                        <a:spcBef>
                          <a:spcPts val="0"/>
                        </a:spcBef>
                        <a:spcAft>
                          <a:spcPts val="0"/>
                        </a:spcAft>
                        <a:buNone/>
                      </a:pPr>
                      <a:r>
                        <a:rPr lang="en-GB" sz="3500">
                          <a:latin typeface="Montserrat"/>
                          <a:ea typeface="Montserrat"/>
                          <a:cs typeface="Montserrat"/>
                          <a:sym typeface="Montserrat"/>
                        </a:rPr>
                        <a:t>Fat </a:t>
                      </a:r>
                      <a:endParaRPr sz="3500">
                        <a:latin typeface="Montserrat"/>
                        <a:ea typeface="Montserrat"/>
                        <a:cs typeface="Montserrat"/>
                        <a:sym typeface="Montserrat"/>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3500">
                          <a:latin typeface="Montserrat"/>
                          <a:ea typeface="Montserrat"/>
                          <a:cs typeface="Montserrat"/>
                          <a:sym typeface="Montserrat"/>
                        </a:rPr>
                        <a:t> </a:t>
                      </a:r>
                      <a:endParaRPr sz="3500">
                        <a:latin typeface="Montserrat"/>
                        <a:ea typeface="Montserrat"/>
                        <a:cs typeface="Montserrat"/>
                        <a:sym typeface="Montserrat"/>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GB" sz="3500">
                          <a:latin typeface="Montserrat"/>
                          <a:ea typeface="Montserrat"/>
                          <a:cs typeface="Montserrat"/>
                          <a:sym typeface="Montserrat"/>
                        </a:rPr>
                        <a:t>Keeps food moving through the gut.</a:t>
                      </a:r>
                      <a:endParaRPr sz="3500">
                        <a:latin typeface="Montserrat"/>
                        <a:ea typeface="Montserrat"/>
                        <a:cs typeface="Montserrat"/>
                        <a:sym typeface="Montserrat"/>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17" name="Google Shape;117;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118" name="Google Shape;118;p18"/>
          <p:cNvPicPr preferRelativeResize="0"/>
          <p:nvPr/>
        </p:nvPicPr>
        <p:blipFill>
          <a:blip r:embed="rId3">
            <a:alphaModFix/>
          </a:blip>
          <a:stretch>
            <a:fillRect/>
          </a:stretch>
        </p:blipFill>
        <p:spPr>
          <a:xfrm>
            <a:off x="917950" y="1805550"/>
            <a:ext cx="8209465" cy="7463150"/>
          </a:xfrm>
          <a:prstGeom prst="rect">
            <a:avLst/>
          </a:prstGeom>
          <a:noFill/>
          <a:ln>
            <a:noFill/>
          </a:ln>
        </p:spPr>
      </p:pic>
      <p:sp>
        <p:nvSpPr>
          <p:cNvPr id="119" name="Google Shape;119;p18"/>
          <p:cNvSpPr txBox="1"/>
          <p:nvPr/>
        </p:nvSpPr>
        <p:spPr>
          <a:xfrm>
            <a:off x="9301800" y="2736275"/>
            <a:ext cx="8068200" cy="57213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None/>
            </a:pPr>
            <a:r>
              <a:rPr lang="en-GB" sz="3500">
                <a:solidFill>
                  <a:srgbClr val="434343"/>
                </a:solidFill>
                <a:latin typeface="Montserrat"/>
                <a:ea typeface="Montserrat"/>
                <a:cs typeface="Montserrat"/>
                <a:sym typeface="Montserrat"/>
              </a:rPr>
              <a:t>Credit: NHS - Eatwell plate </a:t>
            </a:r>
            <a:endParaRPr sz="3500">
              <a:solidFill>
                <a:srgbClr val="434343"/>
              </a:solidFill>
              <a:latin typeface="Montserrat"/>
              <a:ea typeface="Montserrat"/>
              <a:cs typeface="Montserrat"/>
              <a:sym typeface="Montserrat"/>
            </a:endParaRPr>
          </a:p>
          <a:p>
            <a:pPr indent="0" lvl="0" marL="0" rtl="0" algn="l">
              <a:lnSpc>
                <a:spcPct val="130000"/>
              </a:lnSpc>
              <a:spcBef>
                <a:spcPts val="2000"/>
              </a:spcBef>
              <a:spcAft>
                <a:spcPts val="2000"/>
              </a:spcAft>
              <a:buNone/>
            </a:pPr>
            <a:r>
              <a:t/>
            </a:r>
            <a:endParaRPr sz="3200">
              <a:solidFill>
                <a:srgbClr val="434343"/>
              </a:solidFill>
              <a:latin typeface="Montserrat"/>
              <a:ea typeface="Montserrat"/>
              <a:cs typeface="Montserrat"/>
              <a:sym typeface="Montserrat"/>
            </a:endParaRPr>
          </a:p>
        </p:txBody>
      </p:sp>
      <p:sp>
        <p:nvSpPr>
          <p:cNvPr id="120" name="Google Shape;120;p18"/>
          <p:cNvSpPr txBox="1"/>
          <p:nvPr/>
        </p:nvSpPr>
        <p:spPr>
          <a:xfrm>
            <a:off x="917950" y="890050"/>
            <a:ext cx="13201200" cy="1309500"/>
          </a:xfrm>
          <a:prstGeom prst="rect">
            <a:avLst/>
          </a:prstGeom>
          <a:solidFill>
            <a:schemeClr val="accent1"/>
          </a:solid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4400">
                <a:solidFill>
                  <a:schemeClr val="lt1"/>
                </a:solidFill>
                <a:latin typeface="Montserrat"/>
                <a:ea typeface="Montserrat"/>
                <a:cs typeface="Montserrat"/>
                <a:sym typeface="Montserrat"/>
              </a:rPr>
              <a:t>Activity: </a:t>
            </a:r>
            <a:r>
              <a:rPr b="1" lang="en-GB" sz="4400">
                <a:solidFill>
                  <a:schemeClr val="lt1"/>
                </a:solidFill>
                <a:latin typeface="Montserrat"/>
                <a:ea typeface="Montserrat"/>
                <a:cs typeface="Montserrat"/>
                <a:sym typeface="Montserrat"/>
              </a:rPr>
              <a:t>What is a balanced diet?</a:t>
            </a:r>
            <a:endParaRPr b="1" sz="4400">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idx="1" type="subTitle"/>
          </p:nvPr>
        </p:nvSpPr>
        <p:spPr>
          <a:xfrm>
            <a:off x="900525" y="2323375"/>
            <a:ext cx="5170800" cy="906600"/>
          </a:xfrm>
          <a:prstGeom prst="rect">
            <a:avLst/>
          </a:prstGeom>
          <a:solidFill>
            <a:srgbClr val="008237"/>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A teacher</a:t>
            </a:r>
            <a:endParaRPr b="1" sz="3500">
              <a:latin typeface="Montserrat"/>
              <a:ea typeface="Montserrat"/>
              <a:cs typeface="Montserrat"/>
              <a:sym typeface="Montserrat"/>
            </a:endParaRPr>
          </a:p>
        </p:txBody>
      </p:sp>
      <p:sp>
        <p:nvSpPr>
          <p:cNvPr id="126" name="Google Shape;126;p19"/>
          <p:cNvSpPr txBox="1"/>
          <p:nvPr>
            <p:ph idx="2" type="body"/>
          </p:nvPr>
        </p:nvSpPr>
        <p:spPr>
          <a:xfrm>
            <a:off x="900525" y="3544375"/>
            <a:ext cx="5170800" cy="4313400"/>
          </a:xfrm>
          <a:prstGeom prst="rect">
            <a:avLst/>
          </a:prstGeom>
        </p:spPr>
        <p:txBody>
          <a:bodyPr anchorCtr="0" anchor="t" bIns="182850" lIns="182850" spcFirstLastPara="1" rIns="182850" wrap="square" tIns="180000">
            <a:noAutofit/>
          </a:bodyPr>
          <a:lstStyle/>
          <a:p>
            <a:pPr indent="0" lvl="0" marL="0" rtl="0" algn="l">
              <a:spcBef>
                <a:spcPts val="0"/>
              </a:spcBef>
              <a:spcAft>
                <a:spcPts val="1200"/>
              </a:spcAft>
              <a:buNone/>
            </a:pPr>
            <a:r>
              <a:rPr lang="en-GB"/>
              <a:t> </a:t>
            </a:r>
            <a:endParaRPr sz="2800"/>
          </a:p>
        </p:txBody>
      </p:sp>
      <p:sp>
        <p:nvSpPr>
          <p:cNvPr id="127" name="Google Shape;127;p19"/>
          <p:cNvSpPr txBox="1"/>
          <p:nvPr>
            <p:ph idx="3" type="subTitle"/>
          </p:nvPr>
        </p:nvSpPr>
        <p:spPr>
          <a:xfrm>
            <a:off x="6541175" y="2323375"/>
            <a:ext cx="5170800" cy="906600"/>
          </a:xfrm>
          <a:prstGeom prst="rect">
            <a:avLst/>
          </a:prstGeom>
          <a:solidFill>
            <a:srgbClr val="008237"/>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An office worker</a:t>
            </a:r>
            <a:endParaRPr b="1" sz="3500">
              <a:latin typeface="Montserrat"/>
              <a:ea typeface="Montserrat"/>
              <a:cs typeface="Montserrat"/>
              <a:sym typeface="Montserrat"/>
            </a:endParaRPr>
          </a:p>
        </p:txBody>
      </p:sp>
      <p:sp>
        <p:nvSpPr>
          <p:cNvPr id="128" name="Google Shape;128;p19"/>
          <p:cNvSpPr txBox="1"/>
          <p:nvPr>
            <p:ph idx="4" type="body"/>
          </p:nvPr>
        </p:nvSpPr>
        <p:spPr>
          <a:xfrm>
            <a:off x="6541175" y="3544375"/>
            <a:ext cx="5170800" cy="4313400"/>
          </a:xfrm>
          <a:prstGeom prst="rect">
            <a:avLst/>
          </a:prstGeom>
        </p:spPr>
        <p:txBody>
          <a:bodyPr anchorCtr="0" anchor="t" bIns="182850" lIns="182850" spcFirstLastPara="1" rIns="182850" wrap="square" tIns="180000">
            <a:noAutofit/>
          </a:bodyPr>
          <a:lstStyle/>
          <a:p>
            <a:pPr indent="0" lvl="0" marL="0" rtl="0" algn="l">
              <a:spcBef>
                <a:spcPts val="0"/>
              </a:spcBef>
              <a:spcAft>
                <a:spcPts val="1200"/>
              </a:spcAft>
              <a:buNone/>
            </a:pPr>
            <a:r>
              <a:rPr lang="en-GB"/>
              <a:t> </a:t>
            </a:r>
            <a:endParaRPr sz="2800"/>
          </a:p>
        </p:txBody>
      </p:sp>
      <p:sp>
        <p:nvSpPr>
          <p:cNvPr id="129" name="Google Shape;129;p19"/>
          <p:cNvSpPr txBox="1"/>
          <p:nvPr>
            <p:ph idx="5" type="subTitle"/>
          </p:nvPr>
        </p:nvSpPr>
        <p:spPr>
          <a:xfrm>
            <a:off x="12181825" y="2323375"/>
            <a:ext cx="5170800" cy="906600"/>
          </a:xfrm>
          <a:prstGeom prst="rect">
            <a:avLst/>
          </a:prstGeom>
          <a:solidFill>
            <a:srgbClr val="008237"/>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A builder </a:t>
            </a:r>
            <a:endParaRPr b="1" sz="3500">
              <a:latin typeface="Montserrat"/>
              <a:ea typeface="Montserrat"/>
              <a:cs typeface="Montserrat"/>
              <a:sym typeface="Montserrat"/>
            </a:endParaRPr>
          </a:p>
        </p:txBody>
      </p:sp>
      <p:sp>
        <p:nvSpPr>
          <p:cNvPr id="130" name="Google Shape;130;p19"/>
          <p:cNvSpPr txBox="1"/>
          <p:nvPr>
            <p:ph idx="6" type="body"/>
          </p:nvPr>
        </p:nvSpPr>
        <p:spPr>
          <a:xfrm>
            <a:off x="12181825" y="3544375"/>
            <a:ext cx="5170800" cy="4313400"/>
          </a:xfrm>
          <a:prstGeom prst="rect">
            <a:avLst/>
          </a:prstGeom>
        </p:spPr>
        <p:txBody>
          <a:bodyPr anchorCtr="0" anchor="t" bIns="182850" lIns="182850" spcFirstLastPara="1" rIns="182850" wrap="square" tIns="180000">
            <a:noAutofit/>
          </a:bodyPr>
          <a:lstStyle/>
          <a:p>
            <a:pPr indent="0" lvl="0" marL="0" rtl="0" algn="l">
              <a:spcBef>
                <a:spcPts val="0"/>
              </a:spcBef>
              <a:spcAft>
                <a:spcPts val="1200"/>
              </a:spcAft>
              <a:buNone/>
            </a:pPr>
            <a:r>
              <a:rPr lang="en-GB"/>
              <a:t> </a:t>
            </a:r>
            <a:endParaRPr sz="2800"/>
          </a:p>
        </p:txBody>
      </p:sp>
      <p:sp>
        <p:nvSpPr>
          <p:cNvPr id="131" name="Google Shape;131;p19"/>
          <p:cNvSpPr txBox="1"/>
          <p:nvPr>
            <p:ph type="title"/>
          </p:nvPr>
        </p:nvSpPr>
        <p:spPr>
          <a:xfrm>
            <a:off x="917950" y="5852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Who needs the most energy?</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132" name="Google Shape;132;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33" name="Google Shape;133;p19"/>
          <p:cNvSpPr txBox="1"/>
          <p:nvPr/>
        </p:nvSpPr>
        <p:spPr>
          <a:xfrm>
            <a:off x="287375" y="-52647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txBox="1"/>
          <p:nvPr/>
        </p:nvSpPr>
        <p:spPr>
          <a:xfrm>
            <a:off x="287375" y="-52647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txBox="1"/>
          <p:nvPr/>
        </p:nvSpPr>
        <p:spPr>
          <a:xfrm>
            <a:off x="917950" y="8400925"/>
            <a:ext cx="15449700" cy="6426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900">
                <a:solidFill>
                  <a:srgbClr val="434343"/>
                </a:solidFill>
                <a:latin typeface="Montserrat"/>
                <a:ea typeface="Montserrat"/>
                <a:cs typeface="Montserrat"/>
                <a:sym typeface="Montserrat"/>
              </a:rPr>
              <a:t>Credit: Teacher by </a:t>
            </a:r>
            <a:r>
              <a:rPr lang="en-GB" sz="1900">
                <a:solidFill>
                  <a:schemeClr val="dk2"/>
                </a:solidFill>
                <a:latin typeface="Montserrat"/>
                <a:ea typeface="Montserrat"/>
                <a:cs typeface="Montserrat"/>
                <a:sym typeface="Montserrat"/>
              </a:rPr>
              <a:t>Arif Fajar Yulianto</a:t>
            </a:r>
            <a:r>
              <a:rPr lang="en-GB" sz="1900">
                <a:solidFill>
                  <a:srgbClr val="434343"/>
                </a:solidFill>
                <a:latin typeface="Montserrat"/>
                <a:ea typeface="Montserrat"/>
                <a:cs typeface="Montserrat"/>
                <a:sym typeface="Montserrat"/>
              </a:rPr>
              <a:t> from the Noun Project; Office worker by Mundo from the Noun Project;  builder by Wilson Joseph from the Noun Project</a:t>
            </a:r>
            <a:endParaRPr sz="1900">
              <a:solidFill>
                <a:srgbClr val="434343"/>
              </a:solidFill>
              <a:latin typeface="Montserrat"/>
              <a:ea typeface="Montserrat"/>
              <a:cs typeface="Montserrat"/>
              <a:sym typeface="Montserrat"/>
            </a:endParaRPr>
          </a:p>
        </p:txBody>
      </p:sp>
      <p:pic>
        <p:nvPicPr>
          <p:cNvPr id="136" name="Google Shape;136;p19"/>
          <p:cNvPicPr preferRelativeResize="0"/>
          <p:nvPr/>
        </p:nvPicPr>
        <p:blipFill>
          <a:blip r:embed="rId3">
            <a:alphaModFix/>
          </a:blip>
          <a:stretch>
            <a:fillRect/>
          </a:stretch>
        </p:blipFill>
        <p:spPr>
          <a:xfrm>
            <a:off x="1372950" y="3719950"/>
            <a:ext cx="4347449" cy="3809701"/>
          </a:xfrm>
          <a:prstGeom prst="rect">
            <a:avLst/>
          </a:prstGeom>
          <a:noFill/>
          <a:ln>
            <a:noFill/>
          </a:ln>
        </p:spPr>
      </p:pic>
      <p:pic>
        <p:nvPicPr>
          <p:cNvPr id="137" name="Google Shape;137;p19"/>
          <p:cNvPicPr preferRelativeResize="0"/>
          <p:nvPr/>
        </p:nvPicPr>
        <p:blipFill>
          <a:blip r:embed="rId4">
            <a:alphaModFix/>
          </a:blip>
          <a:stretch>
            <a:fillRect/>
          </a:stretch>
        </p:blipFill>
        <p:spPr>
          <a:xfrm>
            <a:off x="7104525" y="3643750"/>
            <a:ext cx="4244814" cy="4087088"/>
          </a:xfrm>
          <a:prstGeom prst="rect">
            <a:avLst/>
          </a:prstGeom>
          <a:noFill/>
          <a:ln>
            <a:noFill/>
          </a:ln>
        </p:spPr>
      </p:pic>
      <p:pic>
        <p:nvPicPr>
          <p:cNvPr id="138" name="Google Shape;138;p19"/>
          <p:cNvPicPr preferRelativeResize="0"/>
          <p:nvPr/>
        </p:nvPicPr>
        <p:blipFill>
          <a:blip r:embed="rId5">
            <a:alphaModFix/>
          </a:blip>
          <a:stretch>
            <a:fillRect/>
          </a:stretch>
        </p:blipFill>
        <p:spPr>
          <a:xfrm>
            <a:off x="12382550" y="3719950"/>
            <a:ext cx="4416945" cy="3809700"/>
          </a:xfrm>
          <a:prstGeom prst="rect">
            <a:avLst/>
          </a:prstGeom>
          <a:noFill/>
          <a:ln>
            <a:noFill/>
          </a:ln>
        </p:spPr>
      </p:pic>
      <p:sp>
        <p:nvSpPr>
          <p:cNvPr id="139" name="Google Shape;139;p19"/>
          <p:cNvSpPr txBox="1"/>
          <p:nvPr/>
        </p:nvSpPr>
        <p:spPr>
          <a:xfrm>
            <a:off x="917950" y="585250"/>
            <a:ext cx="13201200" cy="1309500"/>
          </a:xfrm>
          <a:prstGeom prst="rect">
            <a:avLst/>
          </a:prstGeom>
          <a:solidFill>
            <a:schemeClr val="accent1"/>
          </a:solid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4400">
                <a:solidFill>
                  <a:schemeClr val="lt1"/>
                </a:solidFill>
                <a:latin typeface="Montserrat"/>
                <a:ea typeface="Montserrat"/>
                <a:cs typeface="Montserrat"/>
                <a:sym typeface="Montserrat"/>
              </a:rPr>
              <a:t>Activity: Who needs the most energy?</a:t>
            </a:r>
            <a:endParaRPr b="1" sz="4400">
              <a:solidFill>
                <a:schemeClr val="lt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txBox="1"/>
          <p:nvPr>
            <p:ph idx="1" type="subTitle"/>
          </p:nvPr>
        </p:nvSpPr>
        <p:spPr>
          <a:xfrm>
            <a:off x="917950" y="2489450"/>
            <a:ext cx="5170800" cy="906600"/>
          </a:xfrm>
          <a:prstGeom prst="rect">
            <a:avLst/>
          </a:prstGeom>
          <a:solidFill>
            <a:srgbClr val="008237"/>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a:t>Nutritional deficiency </a:t>
            </a:r>
            <a:endParaRPr b="1">
              <a:latin typeface="Montserrat"/>
              <a:ea typeface="Montserrat"/>
              <a:cs typeface="Montserrat"/>
              <a:sym typeface="Montserrat"/>
            </a:endParaRPr>
          </a:p>
        </p:txBody>
      </p:sp>
      <p:sp>
        <p:nvSpPr>
          <p:cNvPr id="145" name="Google Shape;145;p20"/>
          <p:cNvSpPr txBox="1"/>
          <p:nvPr>
            <p:ph idx="2" type="body"/>
          </p:nvPr>
        </p:nvSpPr>
        <p:spPr>
          <a:xfrm>
            <a:off x="917950" y="3776950"/>
            <a:ext cx="5170800" cy="4313400"/>
          </a:xfrm>
          <a:prstGeom prst="rect">
            <a:avLst/>
          </a:prstGeom>
        </p:spPr>
        <p:txBody>
          <a:bodyPr anchorCtr="0" anchor="t" bIns="182850" lIns="182850" spcFirstLastPara="1" rIns="182850" wrap="square" tIns="180000">
            <a:noAutofit/>
          </a:bodyPr>
          <a:lstStyle/>
          <a:p>
            <a:pPr indent="0" lvl="0" marL="0" rtl="0" algn="l">
              <a:spcBef>
                <a:spcPts val="0"/>
              </a:spcBef>
              <a:spcAft>
                <a:spcPts val="1200"/>
              </a:spcAft>
              <a:buNone/>
            </a:pPr>
            <a:r>
              <a:rPr lang="en-GB"/>
              <a:t> </a:t>
            </a:r>
            <a:endParaRPr sz="2800"/>
          </a:p>
        </p:txBody>
      </p:sp>
      <p:sp>
        <p:nvSpPr>
          <p:cNvPr id="146" name="Google Shape;146;p20"/>
          <p:cNvSpPr txBox="1"/>
          <p:nvPr>
            <p:ph type="title"/>
          </p:nvPr>
        </p:nvSpPr>
        <p:spPr>
          <a:xfrm>
            <a:off x="917950" y="890050"/>
            <a:ext cx="13201200" cy="810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What is a nutritional deficiency?</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147" name="Google Shape;147;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48" name="Google Shape;148;p20"/>
          <p:cNvSpPr txBox="1"/>
          <p:nvPr/>
        </p:nvSpPr>
        <p:spPr>
          <a:xfrm>
            <a:off x="1129175" y="8517200"/>
            <a:ext cx="7902000" cy="6426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900">
                <a:solidFill>
                  <a:srgbClr val="434343"/>
                </a:solidFill>
                <a:latin typeface="Montserrat"/>
                <a:ea typeface="Montserrat"/>
                <a:cs typeface="Montserrat"/>
                <a:sym typeface="Montserrat"/>
              </a:rPr>
              <a:t>Credit: Cross by alvianwijaya from the Noun Project</a:t>
            </a:r>
            <a:endParaRPr sz="1900"/>
          </a:p>
        </p:txBody>
      </p:sp>
      <p:pic>
        <p:nvPicPr>
          <p:cNvPr id="149" name="Google Shape;149;p20"/>
          <p:cNvPicPr preferRelativeResize="0"/>
          <p:nvPr/>
        </p:nvPicPr>
        <p:blipFill>
          <a:blip r:embed="rId3">
            <a:alphaModFix/>
          </a:blip>
          <a:stretch>
            <a:fillRect/>
          </a:stretch>
        </p:blipFill>
        <p:spPr>
          <a:xfrm>
            <a:off x="1435738" y="4036225"/>
            <a:ext cx="4135223" cy="3840812"/>
          </a:xfrm>
          <a:prstGeom prst="rect">
            <a:avLst/>
          </a:prstGeom>
          <a:noFill/>
          <a:ln>
            <a:noFill/>
          </a:ln>
        </p:spPr>
      </p:pic>
      <p:sp>
        <p:nvSpPr>
          <p:cNvPr id="150" name="Google Shape;150;p20"/>
          <p:cNvSpPr txBox="1"/>
          <p:nvPr/>
        </p:nvSpPr>
        <p:spPr>
          <a:xfrm>
            <a:off x="917950" y="585250"/>
            <a:ext cx="13201200" cy="1309500"/>
          </a:xfrm>
          <a:prstGeom prst="rect">
            <a:avLst/>
          </a:prstGeom>
          <a:solidFill>
            <a:schemeClr val="accent1"/>
          </a:solid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4400">
                <a:solidFill>
                  <a:schemeClr val="lt1"/>
                </a:solidFill>
                <a:latin typeface="Montserrat"/>
                <a:ea typeface="Montserrat"/>
                <a:cs typeface="Montserrat"/>
                <a:sym typeface="Montserrat"/>
              </a:rPr>
              <a:t>Activity: What is nutritional deficiency?</a:t>
            </a:r>
            <a:endParaRPr b="1" sz="4400">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1"/>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56" name="Google Shape;156;p21"/>
          <p:cNvSpPr txBox="1"/>
          <p:nvPr>
            <p:ph type="title"/>
          </p:nvPr>
        </p:nvSpPr>
        <p:spPr>
          <a:xfrm>
            <a:off x="917950" y="890050"/>
            <a:ext cx="13201200" cy="1164000"/>
          </a:xfrm>
          <a:prstGeom prst="rect">
            <a:avLst/>
          </a:prstGeom>
          <a:solidFill>
            <a:schemeClr val="accent1"/>
          </a:solidFill>
        </p:spPr>
        <p:txBody>
          <a:bodyPr anchorCtr="0" anchor="t" bIns="0" lIns="0" spcFirstLastPara="1" rIns="0" wrap="square" tIns="0">
            <a:noAutofit/>
          </a:bodyPr>
          <a:lstStyle/>
          <a:p>
            <a:pPr indent="0" lvl="0" marL="0" rtl="0" algn="l">
              <a:spcBef>
                <a:spcPts val="0"/>
              </a:spcBef>
              <a:spcAft>
                <a:spcPts val="0"/>
              </a:spcAft>
              <a:buNone/>
            </a:pPr>
            <a:r>
              <a:rPr lang="en-GB">
                <a:solidFill>
                  <a:srgbClr val="FFFFFF"/>
                </a:solidFill>
              </a:rPr>
              <a:t>Answer these questions:</a:t>
            </a:r>
            <a:endParaRPr>
              <a:solidFill>
                <a:srgbClr val="FFFFFF"/>
              </a:solidFill>
            </a:endParaRPr>
          </a:p>
        </p:txBody>
      </p:sp>
      <p:sp>
        <p:nvSpPr>
          <p:cNvPr id="157" name="Google Shape;157;p21"/>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527050" lvl="0" marL="457200" rtl="0" algn="l">
              <a:spcBef>
                <a:spcPts val="0"/>
              </a:spcBef>
              <a:spcAft>
                <a:spcPts val="0"/>
              </a:spcAft>
              <a:buClr>
                <a:srgbClr val="000000"/>
              </a:buClr>
              <a:buSzPts val="4700"/>
              <a:buAutoNum type="arabicPeriod"/>
            </a:pPr>
            <a:r>
              <a:rPr lang="en-GB" sz="4700">
                <a:solidFill>
                  <a:srgbClr val="000000"/>
                </a:solidFill>
              </a:rPr>
              <a:t>How many muscles are there in the </a:t>
            </a:r>
            <a:r>
              <a:rPr lang="en-GB" sz="4700">
                <a:solidFill>
                  <a:srgbClr val="000000"/>
                </a:solidFill>
              </a:rPr>
              <a:t>body</a:t>
            </a:r>
            <a:r>
              <a:rPr lang="en-GB" sz="4700">
                <a:solidFill>
                  <a:srgbClr val="000000"/>
                </a:solidFill>
              </a:rPr>
              <a:t>?</a:t>
            </a:r>
            <a:endParaRPr sz="4700">
              <a:solidFill>
                <a:srgbClr val="000000"/>
              </a:solidFill>
            </a:endParaRPr>
          </a:p>
          <a:p>
            <a:pPr indent="-527050" lvl="0" marL="457200" rtl="0" algn="l">
              <a:spcBef>
                <a:spcPts val="0"/>
              </a:spcBef>
              <a:spcAft>
                <a:spcPts val="0"/>
              </a:spcAft>
              <a:buClr>
                <a:srgbClr val="000000"/>
              </a:buClr>
              <a:buSzPts val="4700"/>
              <a:buAutoNum type="arabicPeriod"/>
            </a:pPr>
            <a:r>
              <a:rPr lang="en-GB" sz="4700">
                <a:solidFill>
                  <a:srgbClr val="000000"/>
                </a:solidFill>
              </a:rPr>
              <a:t>What must a muscle do to pull on a bone?</a:t>
            </a:r>
            <a:endParaRPr sz="4700">
              <a:solidFill>
                <a:srgbClr val="000000"/>
              </a:solidFill>
            </a:endParaRPr>
          </a:p>
          <a:p>
            <a:pPr indent="-527050" lvl="0" marL="457200" rtl="0" algn="l">
              <a:spcBef>
                <a:spcPts val="0"/>
              </a:spcBef>
              <a:spcAft>
                <a:spcPts val="0"/>
              </a:spcAft>
              <a:buClr>
                <a:srgbClr val="000000"/>
              </a:buClr>
              <a:buSzPts val="4700"/>
              <a:buAutoNum type="arabicPeriod"/>
            </a:pPr>
            <a:r>
              <a:rPr lang="en-GB" sz="4700">
                <a:solidFill>
                  <a:srgbClr val="000000"/>
                </a:solidFill>
              </a:rPr>
              <a:t>When one muscle in a pair contracts, what does the other do?</a:t>
            </a:r>
            <a:endParaRPr sz="4700">
              <a:solidFill>
                <a:srgbClr val="000000"/>
              </a:solidFill>
            </a:endParaRPr>
          </a:p>
        </p:txBody>
      </p:sp>
      <p:sp>
        <p:nvSpPr>
          <p:cNvPr id="158" name="Google Shape;158;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2"/>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64" name="Google Shape;164;p22"/>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488950" lvl="0" marL="457200" rtl="0" algn="l">
              <a:spcBef>
                <a:spcPts val="0"/>
              </a:spcBef>
              <a:spcAft>
                <a:spcPts val="0"/>
              </a:spcAft>
              <a:buSzPts val="4100"/>
              <a:buAutoNum type="arabicPeriod"/>
            </a:pPr>
            <a:r>
              <a:rPr lang="en-GB" sz="4100"/>
              <a:t>The human body contains more than 650 muscles. </a:t>
            </a:r>
            <a:endParaRPr sz="4100"/>
          </a:p>
          <a:p>
            <a:pPr indent="-488950" lvl="0" marL="457200" rtl="0" algn="l">
              <a:spcBef>
                <a:spcPts val="0"/>
              </a:spcBef>
              <a:spcAft>
                <a:spcPts val="0"/>
              </a:spcAft>
              <a:buSzPts val="4100"/>
              <a:buAutoNum type="arabicPeriod"/>
            </a:pPr>
            <a:r>
              <a:rPr lang="en-GB" sz="4100"/>
              <a:t>To pull on a bone a muscle must contract. </a:t>
            </a:r>
            <a:endParaRPr sz="4100"/>
          </a:p>
          <a:p>
            <a:pPr indent="-488950" lvl="0" marL="457200" rtl="0" algn="l">
              <a:spcBef>
                <a:spcPts val="0"/>
              </a:spcBef>
              <a:spcAft>
                <a:spcPts val="0"/>
              </a:spcAft>
              <a:buSzPts val="4100"/>
              <a:buAutoNum type="arabicPeriod"/>
            </a:pPr>
            <a:r>
              <a:rPr lang="en-GB" sz="4100"/>
              <a:t>When one muscle is contracting the other is relaxing. </a:t>
            </a:r>
            <a:endParaRPr sz="4100"/>
          </a:p>
        </p:txBody>
      </p:sp>
      <p:sp>
        <p:nvSpPr>
          <p:cNvPr id="165" name="Google Shape;165;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66" name="Google Shape;166;p22"/>
          <p:cNvSpPr txBox="1"/>
          <p:nvPr>
            <p:ph type="title"/>
          </p:nvPr>
        </p:nvSpPr>
        <p:spPr>
          <a:xfrm>
            <a:off x="917950" y="890050"/>
            <a:ext cx="13201200" cy="1164000"/>
          </a:xfrm>
          <a:prstGeom prst="rect">
            <a:avLst/>
          </a:prstGeom>
          <a:solidFill>
            <a:schemeClr val="accent1"/>
          </a:solidFill>
        </p:spPr>
        <p:txBody>
          <a:bodyPr anchorCtr="0" anchor="t" bIns="0" lIns="0" spcFirstLastPara="1" rIns="0" wrap="square" tIns="0">
            <a:noAutofit/>
          </a:bodyPr>
          <a:lstStyle/>
          <a:p>
            <a:pPr indent="0" lvl="0" marL="0" rtl="0" algn="l">
              <a:spcBef>
                <a:spcPts val="0"/>
              </a:spcBef>
              <a:spcAft>
                <a:spcPts val="0"/>
              </a:spcAft>
              <a:buNone/>
            </a:pPr>
            <a:r>
              <a:rPr lang="en-GB">
                <a:solidFill>
                  <a:srgbClr val="FFFFFF"/>
                </a:solidFill>
              </a:rPr>
              <a:t>Answers:</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3"/>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72" name="Google Shape;172;p23"/>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457200" rtl="0" algn="l">
              <a:spcBef>
                <a:spcPts val="0"/>
              </a:spcBef>
              <a:spcAft>
                <a:spcPts val="0"/>
              </a:spcAft>
              <a:buNone/>
            </a:pPr>
            <a:r>
              <a:rPr lang="en-GB" sz="3500"/>
              <a:t>4. Describe the appearance of contracted muscles. </a:t>
            </a:r>
            <a:endParaRPr sz="3500"/>
          </a:p>
          <a:p>
            <a:pPr indent="0" lvl="0" marL="457200" rtl="0" algn="l">
              <a:spcBef>
                <a:spcPts val="2000"/>
              </a:spcBef>
              <a:spcAft>
                <a:spcPts val="0"/>
              </a:spcAft>
              <a:buNone/>
            </a:pPr>
            <a:r>
              <a:rPr lang="en-GB" sz="3500"/>
              <a:t>5. Describe the appearance of </a:t>
            </a:r>
            <a:r>
              <a:rPr lang="en-GB" sz="3500"/>
              <a:t>relaxed</a:t>
            </a:r>
            <a:r>
              <a:rPr lang="en-GB" sz="3500"/>
              <a:t> </a:t>
            </a:r>
            <a:r>
              <a:rPr lang="en-GB" sz="3500"/>
              <a:t>muscles.</a:t>
            </a:r>
            <a:endParaRPr sz="3500"/>
          </a:p>
          <a:p>
            <a:pPr indent="0" lvl="0" marL="457200" rtl="0" algn="l">
              <a:spcBef>
                <a:spcPts val="2000"/>
              </a:spcBef>
              <a:spcAft>
                <a:spcPts val="2000"/>
              </a:spcAft>
              <a:buNone/>
            </a:pPr>
            <a:r>
              <a:t/>
            </a:r>
            <a:endParaRPr sz="3500"/>
          </a:p>
        </p:txBody>
      </p:sp>
      <p:sp>
        <p:nvSpPr>
          <p:cNvPr id="173" name="Google Shape;173;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74" name="Google Shape;174;p23"/>
          <p:cNvSpPr txBox="1"/>
          <p:nvPr>
            <p:ph type="title"/>
          </p:nvPr>
        </p:nvSpPr>
        <p:spPr>
          <a:xfrm>
            <a:off x="917950" y="890050"/>
            <a:ext cx="13201200" cy="1164000"/>
          </a:xfrm>
          <a:prstGeom prst="rect">
            <a:avLst/>
          </a:prstGeom>
          <a:solidFill>
            <a:schemeClr val="accent1"/>
          </a:solidFill>
        </p:spPr>
        <p:txBody>
          <a:bodyPr anchorCtr="0" anchor="t" bIns="0" lIns="0" spcFirstLastPara="1" rIns="0" wrap="square" tIns="0">
            <a:noAutofit/>
          </a:bodyPr>
          <a:lstStyle/>
          <a:p>
            <a:pPr indent="0" lvl="0" marL="0" rtl="0" algn="l">
              <a:spcBef>
                <a:spcPts val="0"/>
              </a:spcBef>
              <a:spcAft>
                <a:spcPts val="0"/>
              </a:spcAft>
              <a:buNone/>
            </a:pPr>
            <a:r>
              <a:rPr lang="en-GB">
                <a:solidFill>
                  <a:srgbClr val="FFFFFF"/>
                </a:solidFill>
              </a:rPr>
              <a:t>Answer these questions:</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