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3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aec5a6b43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" name="Google Shape;30;gaec5a6b43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" name="Google Shape;3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4" name="Google Shape;5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4" name="Google Shape;7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" name="Google Shape;8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6.png"/><Relationship Id="rId5" Type="http://schemas.openxmlformats.org/officeDocument/2006/relationships/image" Target="../media/image8.png"/><Relationship Id="rId6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6.png"/><Relationship Id="rId5" Type="http://schemas.openxmlformats.org/officeDocument/2006/relationships/image" Target="../media/image8.png"/><Relationship Id="rId6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idx="4294967295" type="ctrTitle"/>
          </p:nvPr>
        </p:nvSpPr>
        <p:spPr>
          <a:xfrm>
            <a:off x="458975" y="1438150"/>
            <a:ext cx="79896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lang="en-GB" sz="30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Conditions of</a:t>
            </a:r>
            <a:r>
              <a:rPr b="0" lang="en-GB" sz="30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 Congruent Triangles</a:t>
            </a:r>
            <a:endParaRPr b="0" sz="30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sz="30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4B3241"/>
              </a:solidFill>
            </a:endParaRPr>
          </a:p>
        </p:txBody>
      </p:sp>
      <p:sp>
        <p:nvSpPr>
          <p:cNvPr id="33" name="Google Shape;33;p7"/>
          <p:cNvSpPr txBox="1"/>
          <p:nvPr>
            <p:ph idx="4294967295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Maths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34" name="Google Shape;34;p7"/>
          <p:cNvSpPr txBox="1"/>
          <p:nvPr>
            <p:ph idx="4294967295" type="subTitle"/>
          </p:nvPr>
        </p:nvSpPr>
        <p:spPr>
          <a:xfrm>
            <a:off x="458975" y="3563780"/>
            <a:ext cx="7539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B3241"/>
                </a:solidFill>
              </a:rPr>
              <a:t>Mr Bond</a:t>
            </a:r>
            <a:endParaRPr sz="2000"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4B3241"/>
              </a:solidFill>
            </a:endParaRPr>
          </a:p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/>
        </p:nvSpPr>
        <p:spPr>
          <a:xfrm>
            <a:off x="4763431" y="1033182"/>
            <a:ext cx="4237446" cy="354650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2. Robbie says that two triangles must be congruent because all three angles are equal.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Do you agree with Robbie?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Explain your answer.</a:t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1" name="Google Shape;41;p8"/>
          <p:cNvSpPr txBox="1"/>
          <p:nvPr>
            <p:ph type="title"/>
          </p:nvPr>
        </p:nvSpPr>
        <p:spPr>
          <a:xfrm>
            <a:off x="458974" y="446400"/>
            <a:ext cx="807030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343"/>
                </a:solidFill>
              </a:rPr>
              <a:t>Conditions of congruent triangles.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458974" y="1016092"/>
            <a:ext cx="3951101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None/>
            </a:pPr>
            <a:r>
              <a:rPr lang="en-GB">
                <a:solidFill>
                  <a:srgbClr val="434343"/>
                </a:solidFill>
              </a:rPr>
              <a:t>1. Each pair of triangles is congruent.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None/>
            </a:pPr>
            <a:r>
              <a:rPr lang="en-GB">
                <a:solidFill>
                  <a:srgbClr val="434343"/>
                </a:solidFill>
              </a:rPr>
              <a:t>State the condition of congruency used.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None/>
            </a:pPr>
            <a:r>
              <a:rPr lang="en-GB">
                <a:solidFill>
                  <a:srgbClr val="434343"/>
                </a:solidFill>
              </a:rPr>
              <a:t>a)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None/>
            </a:pPr>
            <a:r>
              <a:rPr lang="en-GB">
                <a:solidFill>
                  <a:srgbClr val="434343"/>
                </a:solidFill>
              </a:rPr>
              <a:t>b)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None/>
            </a:pPr>
            <a:r>
              <a:rPr lang="en-GB">
                <a:solidFill>
                  <a:srgbClr val="434343"/>
                </a:solidFill>
              </a:rPr>
              <a:t>c)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43" name="Google Shape;43;p8"/>
          <p:cNvSpPr txBox="1"/>
          <p:nvPr/>
        </p:nvSpPr>
        <p:spPr>
          <a:xfrm>
            <a:off x="524269" y="4893301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44" name="Google Shape;44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4396350">
            <a:off x="783047" y="3823718"/>
            <a:ext cx="765046" cy="634183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1790542">
            <a:off x="1902913" y="3709173"/>
            <a:ext cx="765046" cy="634183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51799" y="2181998"/>
            <a:ext cx="965200" cy="582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9003547">
            <a:off x="2051474" y="2276812"/>
            <a:ext cx="965200" cy="582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51799" y="2963073"/>
            <a:ext cx="787195" cy="652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>
            <a:off x="1792401" y="2945270"/>
            <a:ext cx="787195" cy="652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p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043036" y="1997363"/>
            <a:ext cx="1428762" cy="10715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1;p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5166760">
            <a:off x="7134830" y="1896803"/>
            <a:ext cx="1330948" cy="9982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/>
        </p:nvSpPr>
        <p:spPr>
          <a:xfrm>
            <a:off x="4763431" y="1033182"/>
            <a:ext cx="4237446" cy="354650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4. Both triangles have a perimeter of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1.47 cm.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Are the triangles congruent?</a:t>
            </a:r>
            <a:b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State any conditions used.</a:t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7" name="Google Shape;57;p9"/>
          <p:cNvSpPr txBox="1"/>
          <p:nvPr>
            <p:ph type="title"/>
          </p:nvPr>
        </p:nvSpPr>
        <p:spPr>
          <a:xfrm>
            <a:off x="458974" y="446400"/>
            <a:ext cx="807030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343"/>
                </a:solidFill>
              </a:rPr>
              <a:t>Conditions of congruent triangles.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58" name="Google Shape;58;p9"/>
          <p:cNvSpPr txBox="1"/>
          <p:nvPr>
            <p:ph idx="1" type="body"/>
          </p:nvPr>
        </p:nvSpPr>
        <p:spPr>
          <a:xfrm>
            <a:off x="458975" y="1016092"/>
            <a:ext cx="3747266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None/>
            </a:pPr>
            <a:r>
              <a:rPr lang="en-GB">
                <a:solidFill>
                  <a:srgbClr val="434343"/>
                </a:solidFill>
              </a:rPr>
              <a:t>3.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None/>
            </a:pPr>
            <a:r>
              <a:rPr lang="en-GB">
                <a:solidFill>
                  <a:srgbClr val="434343"/>
                </a:solidFill>
              </a:rPr>
              <a:t>Abi says the triangles must be congruent.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None/>
            </a:pPr>
            <a:r>
              <a:rPr lang="en-GB">
                <a:solidFill>
                  <a:srgbClr val="434343"/>
                </a:solidFill>
              </a:rPr>
              <a:t>Amir says they could be congruent.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None/>
            </a:pPr>
            <a:r>
              <a:rPr lang="en-GB">
                <a:solidFill>
                  <a:srgbClr val="434343"/>
                </a:solidFill>
              </a:rPr>
              <a:t>Who is correct? Explain why.</a:t>
            </a:r>
            <a:endParaRPr/>
          </a:p>
        </p:txBody>
      </p:sp>
      <p:sp>
        <p:nvSpPr>
          <p:cNvPr id="59" name="Google Shape;59;p9"/>
          <p:cNvSpPr txBox="1"/>
          <p:nvPr/>
        </p:nvSpPr>
        <p:spPr>
          <a:xfrm>
            <a:off x="524269" y="4893301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60" name="Google Shape;60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319" y="1165860"/>
            <a:ext cx="1272986" cy="1041534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7195742">
            <a:off x="2480781" y="1456370"/>
            <a:ext cx="1272986" cy="1041534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9"/>
          <p:cNvSpPr/>
          <p:nvPr/>
        </p:nvSpPr>
        <p:spPr>
          <a:xfrm>
            <a:off x="4868687" y="2176236"/>
            <a:ext cx="1445332" cy="1047402"/>
          </a:xfrm>
          <a:custGeom>
            <a:rect b="b" l="l" r="r" t="t"/>
            <a:pathLst>
              <a:path extrusionOk="0" h="1047402" w="1445332">
                <a:moveTo>
                  <a:pt x="0" y="0"/>
                </a:moveTo>
                <a:lnTo>
                  <a:pt x="1067645" y="101264"/>
                </a:lnTo>
                <a:lnTo>
                  <a:pt x="1445332" y="1047402"/>
                </a:ln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3" name="Google Shape;63;p9"/>
          <p:cNvCxnSpPr/>
          <p:nvPr/>
        </p:nvCxnSpPr>
        <p:spPr>
          <a:xfrm>
            <a:off x="4868687" y="2103666"/>
            <a:ext cx="1067645" cy="101264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64" name="Google Shape;64;p9"/>
          <p:cNvCxnSpPr/>
          <p:nvPr/>
        </p:nvCxnSpPr>
        <p:spPr>
          <a:xfrm>
            <a:off x="4825145" y="2229454"/>
            <a:ext cx="1445332" cy="1047402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65" name="Google Shape;65;p9"/>
          <p:cNvSpPr/>
          <p:nvPr/>
        </p:nvSpPr>
        <p:spPr>
          <a:xfrm rot="5882515">
            <a:off x="6719645" y="1822520"/>
            <a:ext cx="1445332" cy="1047402"/>
          </a:xfrm>
          <a:custGeom>
            <a:rect b="b" l="l" r="r" t="t"/>
            <a:pathLst>
              <a:path extrusionOk="0" h="1047402" w="1445332">
                <a:moveTo>
                  <a:pt x="0" y="0"/>
                </a:moveTo>
                <a:lnTo>
                  <a:pt x="1067645" y="101264"/>
                </a:lnTo>
                <a:lnTo>
                  <a:pt x="1445332" y="1047402"/>
                </a:ln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6" name="Google Shape;66;p9"/>
          <p:cNvCxnSpPr/>
          <p:nvPr/>
        </p:nvCxnSpPr>
        <p:spPr>
          <a:xfrm rot="5882515">
            <a:off x="7475180" y="2184937"/>
            <a:ext cx="1067645" cy="101264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67" name="Google Shape;67;p9"/>
          <p:cNvCxnSpPr/>
          <p:nvPr/>
        </p:nvCxnSpPr>
        <p:spPr>
          <a:xfrm rot="5882515">
            <a:off x="6673042" y="1771961"/>
            <a:ext cx="1445332" cy="1047402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68" name="Google Shape;68;p9"/>
          <p:cNvSpPr/>
          <p:nvPr/>
        </p:nvSpPr>
        <p:spPr>
          <a:xfrm>
            <a:off x="4763431" y="2762873"/>
            <a:ext cx="93006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6.71 mm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9"/>
          <p:cNvSpPr/>
          <p:nvPr/>
        </p:nvSpPr>
        <p:spPr>
          <a:xfrm>
            <a:off x="5010295" y="1856197"/>
            <a:ext cx="97975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3.88 mm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9"/>
          <p:cNvSpPr/>
          <p:nvPr/>
        </p:nvSpPr>
        <p:spPr>
          <a:xfrm>
            <a:off x="7980368" y="2176236"/>
            <a:ext cx="89800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4.11 mm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9"/>
          <p:cNvSpPr/>
          <p:nvPr/>
        </p:nvSpPr>
        <p:spPr>
          <a:xfrm>
            <a:off x="6520365" y="2051041"/>
            <a:ext cx="93006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6.71 mm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0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77" name="Google Shape;77;p10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8" name="Google Shape;78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1"/>
          <p:cNvSpPr txBox="1"/>
          <p:nvPr/>
        </p:nvSpPr>
        <p:spPr>
          <a:xfrm>
            <a:off x="4763431" y="1033182"/>
            <a:ext cx="4237446" cy="354650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2. Robbie says that two triangles must be congruent because all three angles are equal.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Do you agree with Robbie?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Explain your answer.</a:t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4" name="Google Shape;84;p11"/>
          <p:cNvSpPr txBox="1"/>
          <p:nvPr>
            <p:ph type="title"/>
          </p:nvPr>
        </p:nvSpPr>
        <p:spPr>
          <a:xfrm>
            <a:off x="458974" y="446400"/>
            <a:ext cx="807030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343"/>
                </a:solidFill>
              </a:rPr>
              <a:t>Conditions of congruent triangles.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85" name="Google Shape;85;p11"/>
          <p:cNvSpPr txBox="1"/>
          <p:nvPr>
            <p:ph idx="1" type="body"/>
          </p:nvPr>
        </p:nvSpPr>
        <p:spPr>
          <a:xfrm>
            <a:off x="458974" y="1016092"/>
            <a:ext cx="3951101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None/>
            </a:pPr>
            <a:r>
              <a:rPr lang="en-GB">
                <a:solidFill>
                  <a:srgbClr val="434343"/>
                </a:solidFill>
              </a:rPr>
              <a:t>1. Each pair of triangles is congruent.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None/>
            </a:pPr>
            <a:r>
              <a:rPr lang="en-GB">
                <a:solidFill>
                  <a:srgbClr val="434343"/>
                </a:solidFill>
              </a:rPr>
              <a:t>State the condition of congruency used.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None/>
            </a:pPr>
            <a:r>
              <a:rPr lang="en-GB">
                <a:solidFill>
                  <a:srgbClr val="434343"/>
                </a:solidFill>
              </a:rPr>
              <a:t>a)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None/>
            </a:pPr>
            <a:r>
              <a:rPr lang="en-GB">
                <a:solidFill>
                  <a:srgbClr val="434343"/>
                </a:solidFill>
              </a:rPr>
              <a:t>b)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None/>
            </a:pPr>
            <a:r>
              <a:rPr lang="en-GB">
                <a:solidFill>
                  <a:srgbClr val="434343"/>
                </a:solidFill>
              </a:rPr>
              <a:t>c)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86" name="Google Shape;86;p11"/>
          <p:cNvSpPr txBox="1"/>
          <p:nvPr/>
        </p:nvSpPr>
        <p:spPr>
          <a:xfrm>
            <a:off x="524269" y="4893301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87" name="Google Shape;87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4396350">
            <a:off x="783047" y="3823718"/>
            <a:ext cx="765046" cy="6341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1790542">
            <a:off x="1902913" y="3709173"/>
            <a:ext cx="765046" cy="6341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51799" y="2181998"/>
            <a:ext cx="965200" cy="582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9003547">
            <a:off x="2051474" y="2276812"/>
            <a:ext cx="965200" cy="582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51799" y="2963073"/>
            <a:ext cx="787195" cy="652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>
            <a:off x="1792401" y="2945270"/>
            <a:ext cx="787195" cy="652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043036" y="1997363"/>
            <a:ext cx="1428762" cy="1071572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5166760">
            <a:off x="7134830" y="1896803"/>
            <a:ext cx="1330948" cy="998211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1"/>
          <p:cNvSpPr/>
          <p:nvPr/>
        </p:nvSpPr>
        <p:spPr>
          <a:xfrm>
            <a:off x="3377347" y="2304192"/>
            <a:ext cx="58541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SAS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6" name="Google Shape;96;p11"/>
          <p:cNvSpPr/>
          <p:nvPr/>
        </p:nvSpPr>
        <p:spPr>
          <a:xfrm>
            <a:off x="3366927" y="3093689"/>
            <a:ext cx="60625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ASA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7" name="Google Shape;97;p11"/>
          <p:cNvSpPr/>
          <p:nvPr/>
        </p:nvSpPr>
        <p:spPr>
          <a:xfrm>
            <a:off x="3356507" y="3930846"/>
            <a:ext cx="62709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RHS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8" name="Google Shape;98;p11"/>
          <p:cNvSpPr/>
          <p:nvPr/>
        </p:nvSpPr>
        <p:spPr>
          <a:xfrm>
            <a:off x="4666927" y="3853901"/>
            <a:ext cx="4237446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No, they could be similar. There isn’t enough information to know if they’re congruent.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2"/>
          <p:cNvSpPr txBox="1"/>
          <p:nvPr/>
        </p:nvSpPr>
        <p:spPr>
          <a:xfrm>
            <a:off x="4763431" y="1033182"/>
            <a:ext cx="4237446" cy="354650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4. Both triangles have a perimeter of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1.47 cm.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Are the triangles congruent?</a:t>
            </a:r>
            <a:b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State any conditions used.</a:t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4" name="Google Shape;104;p12"/>
          <p:cNvSpPr txBox="1"/>
          <p:nvPr>
            <p:ph type="title"/>
          </p:nvPr>
        </p:nvSpPr>
        <p:spPr>
          <a:xfrm>
            <a:off x="458974" y="446400"/>
            <a:ext cx="807030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343"/>
                </a:solidFill>
              </a:rPr>
              <a:t>Conditions of congruent triangles.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105" name="Google Shape;105;p12"/>
          <p:cNvSpPr txBox="1"/>
          <p:nvPr>
            <p:ph idx="1" type="body"/>
          </p:nvPr>
        </p:nvSpPr>
        <p:spPr>
          <a:xfrm>
            <a:off x="458975" y="1016092"/>
            <a:ext cx="3747266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None/>
            </a:pPr>
            <a:r>
              <a:rPr lang="en-GB">
                <a:solidFill>
                  <a:srgbClr val="434343"/>
                </a:solidFill>
              </a:rPr>
              <a:t>3.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None/>
            </a:pPr>
            <a:r>
              <a:rPr lang="en-GB">
                <a:solidFill>
                  <a:srgbClr val="434343"/>
                </a:solidFill>
              </a:rPr>
              <a:t>Abi says the triangles must be congruent.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None/>
            </a:pPr>
            <a:r>
              <a:rPr lang="en-GB">
                <a:solidFill>
                  <a:srgbClr val="434343"/>
                </a:solidFill>
              </a:rPr>
              <a:t>Amir says they could be congruent.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None/>
            </a:pPr>
            <a:r>
              <a:rPr lang="en-GB">
                <a:solidFill>
                  <a:srgbClr val="434343"/>
                </a:solidFill>
              </a:rPr>
              <a:t>Who is correct? Explain why.</a:t>
            </a:r>
            <a:endParaRPr/>
          </a:p>
        </p:txBody>
      </p:sp>
      <p:sp>
        <p:nvSpPr>
          <p:cNvPr id="106" name="Google Shape;106;p12"/>
          <p:cNvSpPr txBox="1"/>
          <p:nvPr/>
        </p:nvSpPr>
        <p:spPr>
          <a:xfrm>
            <a:off x="524269" y="4893301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107" name="Google Shape;107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319" y="1165860"/>
            <a:ext cx="1272986" cy="10415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7195742">
            <a:off x="2480781" y="1456370"/>
            <a:ext cx="1272986" cy="1041534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2"/>
          <p:cNvSpPr/>
          <p:nvPr/>
        </p:nvSpPr>
        <p:spPr>
          <a:xfrm>
            <a:off x="4868687" y="2176236"/>
            <a:ext cx="1445332" cy="1047402"/>
          </a:xfrm>
          <a:custGeom>
            <a:rect b="b" l="l" r="r" t="t"/>
            <a:pathLst>
              <a:path extrusionOk="0" h="1047402" w="1445332">
                <a:moveTo>
                  <a:pt x="0" y="0"/>
                </a:moveTo>
                <a:lnTo>
                  <a:pt x="1067645" y="101264"/>
                </a:lnTo>
                <a:lnTo>
                  <a:pt x="1445332" y="1047402"/>
                </a:ln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0" name="Google Shape;110;p12"/>
          <p:cNvCxnSpPr/>
          <p:nvPr/>
        </p:nvCxnSpPr>
        <p:spPr>
          <a:xfrm>
            <a:off x="4868687" y="2103666"/>
            <a:ext cx="1067645" cy="101264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111" name="Google Shape;111;p12"/>
          <p:cNvCxnSpPr/>
          <p:nvPr/>
        </p:nvCxnSpPr>
        <p:spPr>
          <a:xfrm>
            <a:off x="4825145" y="2229454"/>
            <a:ext cx="1445332" cy="1047402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112" name="Google Shape;112;p12"/>
          <p:cNvSpPr/>
          <p:nvPr/>
        </p:nvSpPr>
        <p:spPr>
          <a:xfrm rot="5882515">
            <a:off x="6719645" y="1822520"/>
            <a:ext cx="1445332" cy="1047402"/>
          </a:xfrm>
          <a:custGeom>
            <a:rect b="b" l="l" r="r" t="t"/>
            <a:pathLst>
              <a:path extrusionOk="0" h="1047402" w="1445332">
                <a:moveTo>
                  <a:pt x="0" y="0"/>
                </a:moveTo>
                <a:lnTo>
                  <a:pt x="1067645" y="101264"/>
                </a:lnTo>
                <a:lnTo>
                  <a:pt x="1445332" y="1047402"/>
                </a:ln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3" name="Google Shape;113;p12"/>
          <p:cNvCxnSpPr/>
          <p:nvPr/>
        </p:nvCxnSpPr>
        <p:spPr>
          <a:xfrm rot="5882515">
            <a:off x="7475180" y="2184937"/>
            <a:ext cx="1067645" cy="101264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114" name="Google Shape;114;p12"/>
          <p:cNvCxnSpPr/>
          <p:nvPr/>
        </p:nvCxnSpPr>
        <p:spPr>
          <a:xfrm rot="5882515">
            <a:off x="6673042" y="1771961"/>
            <a:ext cx="1445332" cy="1047402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115" name="Google Shape;115;p12"/>
          <p:cNvSpPr/>
          <p:nvPr/>
        </p:nvSpPr>
        <p:spPr>
          <a:xfrm>
            <a:off x="4763431" y="2762873"/>
            <a:ext cx="93006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6.71 mm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2"/>
          <p:cNvSpPr/>
          <p:nvPr/>
        </p:nvSpPr>
        <p:spPr>
          <a:xfrm>
            <a:off x="5010295" y="1856197"/>
            <a:ext cx="97975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3.88 mm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2"/>
          <p:cNvSpPr/>
          <p:nvPr/>
        </p:nvSpPr>
        <p:spPr>
          <a:xfrm>
            <a:off x="7980368" y="2176236"/>
            <a:ext cx="89800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4.11 mm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2"/>
          <p:cNvSpPr/>
          <p:nvPr/>
        </p:nvSpPr>
        <p:spPr>
          <a:xfrm>
            <a:off x="6520365" y="2051041"/>
            <a:ext cx="93006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6.71 mm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2"/>
          <p:cNvSpPr/>
          <p:nvPr/>
        </p:nvSpPr>
        <p:spPr>
          <a:xfrm>
            <a:off x="355342" y="3820061"/>
            <a:ext cx="4216658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Amir</a:t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angle isn’t between the sides so there isn’t enough information.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0" name="Google Shape;120;p12"/>
          <p:cNvSpPr/>
          <p:nvPr/>
        </p:nvSpPr>
        <p:spPr>
          <a:xfrm>
            <a:off x="7442310" y="3888986"/>
            <a:ext cx="108696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Yes, SSS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1" name="Google Shape;121;p12"/>
          <p:cNvSpPr/>
          <p:nvPr/>
        </p:nvSpPr>
        <p:spPr>
          <a:xfrm>
            <a:off x="7029247" y="2922749"/>
            <a:ext cx="97975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3.88 mm</a:t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2"/>
          <p:cNvSpPr/>
          <p:nvPr/>
        </p:nvSpPr>
        <p:spPr>
          <a:xfrm>
            <a:off x="6046464" y="2476906"/>
            <a:ext cx="89800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4.11 mm</a:t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