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" name="Google Shape;63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0" name="Google Shape;70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4" name="Google Shape;9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2.png"/><Relationship Id="rId10" Type="http://schemas.openxmlformats.org/officeDocument/2006/relationships/image" Target="../media/image14.png"/><Relationship Id="rId13" Type="http://schemas.openxmlformats.org/officeDocument/2006/relationships/image" Target="../media/image19.png"/><Relationship Id="rId1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7.png"/><Relationship Id="rId4" Type="http://schemas.openxmlformats.org/officeDocument/2006/relationships/image" Target="../media/image5.png"/><Relationship Id="rId9" Type="http://schemas.openxmlformats.org/officeDocument/2006/relationships/image" Target="../media/image8.png"/><Relationship Id="rId5" Type="http://schemas.openxmlformats.org/officeDocument/2006/relationships/image" Target="../media/image20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png"/><Relationship Id="rId4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25.png"/><Relationship Id="rId10" Type="http://schemas.openxmlformats.org/officeDocument/2006/relationships/image" Target="../media/image23.png"/><Relationship Id="rId13" Type="http://schemas.openxmlformats.org/officeDocument/2006/relationships/image" Target="../media/image26.png"/><Relationship Id="rId1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4.png"/><Relationship Id="rId4" Type="http://schemas.openxmlformats.org/officeDocument/2006/relationships/image" Target="../media/image18.png"/><Relationship Id="rId9" Type="http://schemas.openxmlformats.org/officeDocument/2006/relationships/image" Target="../media/image11.png"/><Relationship Id="rId5" Type="http://schemas.openxmlformats.org/officeDocument/2006/relationships/image" Target="../media/image13.png"/><Relationship Id="rId6" Type="http://schemas.openxmlformats.org/officeDocument/2006/relationships/image" Target="../media/image10.png"/><Relationship Id="rId7" Type="http://schemas.openxmlformats.org/officeDocument/2006/relationships/image" Target="../media/image21.png"/><Relationship Id="rId8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rgbClr val="473340"/>
                </a:solidFill>
              </a:rPr>
              <a:t>Maths</a:t>
            </a:r>
            <a:endParaRPr>
              <a:solidFill>
                <a:srgbClr val="47334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/>
          </a:p>
        </p:txBody>
      </p:sp>
      <p:sp>
        <p:nvSpPr>
          <p:cNvPr id="31" name="Google Shape;31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rgbClr val="473340"/>
                </a:solidFill>
              </a:rPr>
              <a:t>Mr Lund</a:t>
            </a:r>
            <a:endParaRPr>
              <a:solidFill>
                <a:srgbClr val="473340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>
                <a:solidFill>
                  <a:srgbClr val="473340"/>
                </a:solidFill>
              </a:rPr>
              <a:t>Multiply Two Surds with Coefficients</a:t>
            </a:r>
            <a:endParaRPr/>
          </a:p>
        </p:txBody>
      </p:sp>
      <p:sp>
        <p:nvSpPr>
          <p:cNvPr id="33" name="Google Shape;33;p6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73340"/>
                </a:solidFill>
              </a:rPr>
              <a:t>‹#›</a:t>
            </a:fld>
            <a:endParaRPr>
              <a:solidFill>
                <a:srgbClr val="47334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420228" y="17518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0" lang="en-GB">
                <a:solidFill>
                  <a:srgbClr val="473340"/>
                </a:solidFill>
              </a:rPr>
              <a:t>Multiply Two Surds with Coefficients</a:t>
            </a:r>
            <a:endParaRPr b="0"/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420228" y="653586"/>
            <a:ext cx="3893569" cy="36090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-2532" l="-3285" r="0" t="-506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73340"/>
                </a:solidFill>
              </a:rPr>
              <a:t>‹#›</a:t>
            </a:fld>
            <a:endParaRPr>
              <a:solidFill>
                <a:srgbClr val="473340"/>
              </a:solidFill>
            </a:endParaRPr>
          </a:p>
        </p:txBody>
      </p:sp>
      <p:sp>
        <p:nvSpPr>
          <p:cNvPr id="41" name="Google Shape;41;p7"/>
          <p:cNvSpPr txBox="1"/>
          <p:nvPr/>
        </p:nvSpPr>
        <p:spPr>
          <a:xfrm>
            <a:off x="4791704" y="653586"/>
            <a:ext cx="3816116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Match up the equivalent calculations.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4791704" y="1507407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4791704" y="2101241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791704" y="2695075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4791704" y="3291943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4791704" y="3888869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7085324" y="1507407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8" name="Google Shape;48;p7"/>
          <p:cNvSpPr/>
          <p:nvPr/>
        </p:nvSpPr>
        <p:spPr>
          <a:xfrm>
            <a:off x="7085324" y="2101241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085324" y="2695075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7"/>
          <p:cNvSpPr/>
          <p:nvPr/>
        </p:nvSpPr>
        <p:spPr>
          <a:xfrm>
            <a:off x="7085324" y="3291943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7"/>
          <p:cNvSpPr/>
          <p:nvPr/>
        </p:nvSpPr>
        <p:spPr>
          <a:xfrm>
            <a:off x="7085324" y="3888869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type="title"/>
          </p:nvPr>
        </p:nvSpPr>
        <p:spPr>
          <a:xfrm>
            <a:off x="449288" y="213925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>
              <a:solidFill>
                <a:srgbClr val="473340"/>
              </a:solidFill>
            </a:endParaRPr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57" name="Google Shape;57;p8"/>
          <p:cNvSpPr txBox="1"/>
          <p:nvPr>
            <p:ph idx="1" type="body"/>
          </p:nvPr>
        </p:nvSpPr>
        <p:spPr>
          <a:xfrm>
            <a:off x="449288" y="602330"/>
            <a:ext cx="3893700" cy="4048500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91" r="0" t="-60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endParaRPr/>
          </a:p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73340"/>
                </a:solidFill>
              </a:rPr>
              <a:t>‹#›</a:t>
            </a:fld>
            <a:endParaRPr>
              <a:solidFill>
                <a:srgbClr val="473340"/>
              </a:solidFill>
            </a:endParaRPr>
          </a:p>
        </p:txBody>
      </p:sp>
      <p:sp>
        <p:nvSpPr>
          <p:cNvPr id="59" name="Google Shape;59;p8"/>
          <p:cNvSpPr txBox="1"/>
          <p:nvPr/>
        </p:nvSpPr>
        <p:spPr>
          <a:xfrm>
            <a:off x="4733914" y="637492"/>
            <a:ext cx="3816000" cy="3868500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354" r="0" t="-63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49275" y="128319"/>
            <a:ext cx="6739200" cy="42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0" i="0" lang="en-GB" sz="2200" u="none" cap="none" strike="noStrike">
                <a:solidFill>
                  <a:srgbClr val="473340"/>
                </a:solidFill>
                <a:latin typeface="Montserrat"/>
                <a:ea typeface="Montserrat"/>
                <a:cs typeface="Montserrat"/>
                <a:sym typeface="Montserrat"/>
              </a:rPr>
              <a:t>Multiply Two Surds with Coefficients</a:t>
            </a:r>
            <a:endParaRPr b="1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rgbClr val="473340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rgbClr val="473340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6" name="Google Shape;66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7" name="Google Shape;67;p9"/>
          <p:cNvSpPr txBox="1"/>
          <p:nvPr>
            <p:ph idx="4294967295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73340"/>
                </a:solidFill>
              </a:rPr>
              <a:t>‹#›</a:t>
            </a:fld>
            <a:endParaRPr>
              <a:solidFill>
                <a:srgbClr val="47334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0"/>
          <p:cNvSpPr txBox="1"/>
          <p:nvPr/>
        </p:nvSpPr>
        <p:spPr>
          <a:xfrm>
            <a:off x="4830450" y="711704"/>
            <a:ext cx="3816116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2. Match up the equivalent calculations.  </a:t>
            </a:r>
            <a:endParaRPr/>
          </a:p>
          <a:p>
            <a:pPr indent="0" lvl="0" marL="0" marR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Clr>
                <a:schemeClr val="dk2"/>
              </a:buClr>
              <a:buSzPts val="1600"/>
              <a:buFont typeface="Montserrat"/>
              <a:buNone/>
            </a:pPr>
            <a:r>
              <a:t/>
            </a:r>
            <a:endParaRPr b="0" i="0" sz="1600" u="none" cap="none" strike="noStrike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3" name="Google Shape;73;p10"/>
          <p:cNvSpPr txBox="1"/>
          <p:nvPr>
            <p:ph type="title"/>
          </p:nvPr>
        </p:nvSpPr>
        <p:spPr>
          <a:xfrm>
            <a:off x="458974" y="233298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>
              <a:solidFill>
                <a:srgbClr val="473340"/>
              </a:solidFill>
            </a:endParaRPr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74" name="Google Shape;74;p10"/>
          <p:cNvSpPr txBox="1"/>
          <p:nvPr>
            <p:ph idx="1" type="body"/>
          </p:nvPr>
        </p:nvSpPr>
        <p:spPr>
          <a:xfrm>
            <a:off x="458974" y="711704"/>
            <a:ext cx="3893569" cy="3609094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75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5" name="Google Shape;75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73340"/>
                </a:solidFill>
              </a:rPr>
              <a:t>‹#›</a:t>
            </a:fld>
            <a:endParaRPr>
              <a:solidFill>
                <a:srgbClr val="473340"/>
              </a:solidFill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4830450" y="1565525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4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4830450" y="2159359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4830450" y="2753193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4830450" y="3350061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7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4830450" y="3946987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8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7124070" y="1565525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9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7124070" y="2159359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10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7124070" y="2753193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11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7124070" y="3350061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12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5" name="Google Shape;85;p10"/>
          <p:cNvSpPr/>
          <p:nvPr/>
        </p:nvSpPr>
        <p:spPr>
          <a:xfrm>
            <a:off x="7124070" y="3946987"/>
            <a:ext cx="1313794" cy="493986"/>
          </a:xfrm>
          <a:prstGeom prst="roundRect">
            <a:avLst>
              <a:gd fmla="val 16667" name="adj"/>
            </a:avLst>
          </a:prstGeom>
          <a:blipFill rotWithShape="1">
            <a:blip r:embed="rId13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86" name="Google Shape;86;p10"/>
          <p:cNvCxnSpPr/>
          <p:nvPr/>
        </p:nvCxnSpPr>
        <p:spPr>
          <a:xfrm>
            <a:off x="6144244" y="1812518"/>
            <a:ext cx="973352" cy="120448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10"/>
          <p:cNvCxnSpPr/>
          <p:nvPr/>
        </p:nvCxnSpPr>
        <p:spPr>
          <a:xfrm flipH="1" rot="10800000">
            <a:off x="6132359" y="1785535"/>
            <a:ext cx="967051" cy="72892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8" name="Google Shape;88;p10"/>
          <p:cNvCxnSpPr/>
          <p:nvPr/>
        </p:nvCxnSpPr>
        <p:spPr>
          <a:xfrm>
            <a:off x="6129207" y="2914213"/>
            <a:ext cx="963666" cy="1311034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9" name="Google Shape;89;p10"/>
          <p:cNvCxnSpPr/>
          <p:nvPr/>
        </p:nvCxnSpPr>
        <p:spPr>
          <a:xfrm flipH="1">
            <a:off x="6142045" y="2364622"/>
            <a:ext cx="950827" cy="1859312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0" name="Google Shape;90;p10"/>
          <p:cNvCxnSpPr/>
          <p:nvPr/>
        </p:nvCxnSpPr>
        <p:spPr>
          <a:xfrm>
            <a:off x="6167953" y="3597054"/>
            <a:ext cx="963666" cy="6555"/>
          </a:xfrm>
          <a:prstGeom prst="straightConnector1">
            <a:avLst/>
          </a:prstGeom>
          <a:noFill/>
          <a:ln cap="flat" cmpd="sng" w="28575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91" name="Google Shape;91;p10"/>
          <p:cNvSpPr txBox="1"/>
          <p:nvPr/>
        </p:nvSpPr>
        <p:spPr>
          <a:xfrm>
            <a:off x="420228" y="17518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0" i="0" lang="en-GB" sz="2200" u="none" cap="none" strike="noStrike">
                <a:solidFill>
                  <a:srgbClr val="473340"/>
                </a:solidFill>
                <a:latin typeface="Montserrat"/>
                <a:ea typeface="Montserrat"/>
                <a:cs typeface="Montserrat"/>
                <a:sym typeface="Montserrat"/>
              </a:rPr>
              <a:t>Multiply Two Surds with Coefficients</a:t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1"/>
          <p:cNvSpPr txBox="1"/>
          <p:nvPr>
            <p:ph type="title"/>
          </p:nvPr>
        </p:nvSpPr>
        <p:spPr>
          <a:xfrm>
            <a:off x="458974" y="204239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 b="0">
              <a:solidFill>
                <a:srgbClr val="473340"/>
              </a:solidFill>
            </a:endParaRPr>
          </a:p>
          <a:p>
            <a:pPr indent="0" lvl="0" marL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t/>
            </a:r>
            <a:endParaRPr/>
          </a:p>
        </p:txBody>
      </p:sp>
      <p:sp>
        <p:nvSpPr>
          <p:cNvPr id="97" name="Google Shape;97;p11"/>
          <p:cNvSpPr txBox="1"/>
          <p:nvPr>
            <p:ph idx="1" type="body"/>
          </p:nvPr>
        </p:nvSpPr>
        <p:spPr>
          <a:xfrm>
            <a:off x="458974" y="740763"/>
            <a:ext cx="3893569" cy="404851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29" r="0" t="-601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  </a:t>
            </a:r>
            <a:endParaRPr/>
          </a:p>
        </p:txBody>
      </p:sp>
      <p:sp>
        <p:nvSpPr>
          <p:cNvPr id="98" name="Google Shape;98;p1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>
                <a:solidFill>
                  <a:srgbClr val="473340"/>
                </a:solidFill>
              </a:rPr>
              <a:t>‹#›</a:t>
            </a:fld>
            <a:endParaRPr>
              <a:solidFill>
                <a:srgbClr val="473340"/>
              </a:solidFill>
            </a:endParaRPr>
          </a:p>
        </p:txBody>
      </p:sp>
      <p:sp>
        <p:nvSpPr>
          <p:cNvPr id="99" name="Google Shape;99;p11"/>
          <p:cNvSpPr txBox="1"/>
          <p:nvPr/>
        </p:nvSpPr>
        <p:spPr>
          <a:xfrm>
            <a:off x="4830450" y="682644"/>
            <a:ext cx="3816116" cy="3868519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-3193" r="0" t="-629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0" name="Google Shape;100;p11"/>
          <p:cNvSpPr txBox="1"/>
          <p:nvPr/>
        </p:nvSpPr>
        <p:spPr>
          <a:xfrm>
            <a:off x="420228" y="175180"/>
            <a:ext cx="6739183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rPr b="0" i="0" lang="en-GB" sz="2200" u="none" cap="none" strike="noStrike">
                <a:solidFill>
                  <a:srgbClr val="473340"/>
                </a:solidFill>
                <a:latin typeface="Montserrat"/>
                <a:ea typeface="Montserrat"/>
                <a:cs typeface="Montserrat"/>
                <a:sym typeface="Montserrat"/>
              </a:rPr>
              <a:t>Multiply Two Surds with Coefficients</a:t>
            </a:r>
            <a:endParaRPr b="0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14999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</a:pPr>
            <a:r>
              <a:t/>
            </a:r>
            <a:endParaRPr b="1" i="0" sz="2200" u="none" cap="none" strike="noStrike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