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3" r:id="rId4"/>
    <p:sldMasterId id="2147483674" r:id="rId5"/>
  </p:sldMasterIdLst>
  <p:notesMasterIdLst>
    <p:notesMasterId r:id="rId6"/>
  </p:notesMasterIdLst>
  <p:sldIdLst>
    <p:sldId id="256" r:id="rId7"/>
    <p:sldId id="257" r:id="rId8"/>
  </p:sldIdLst>
  <p:sldSz cy="5143500" cx="9144000"/>
  <p:notesSz cx="6858000" cy="9144000"/>
  <p:embeddedFontLst>
    <p:embeddedFont>
      <p:font typeface="Montserrat SemiBold"/>
      <p:regular r:id="rId9"/>
      <p:bold r:id="rId10"/>
      <p:italic r:id="rId11"/>
      <p:boldItalic r:id="rId12"/>
    </p:embeddedFont>
    <p:embeddedFont>
      <p:font typeface="Montserrat"/>
      <p:regular r:id="rId13"/>
      <p:bold r:id="rId14"/>
      <p:italic r:id="rId15"/>
      <p:boldItalic r:id="rId16"/>
    </p:embeddedFont>
    <p:embeddedFont>
      <p:font typeface="Montserrat Medium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4053383-CD7D-4B34-BF72-A2F3DEC7134F}">
  <a:tblStyle styleId="{74053383-CD7D-4B34-BF72-A2F3DEC7134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Italic.fntdata"/><Relationship Id="rId11" Type="http://schemas.openxmlformats.org/officeDocument/2006/relationships/font" Target="fonts/MontserratSemiBold-italic.fntdata"/><Relationship Id="rId10" Type="http://schemas.openxmlformats.org/officeDocument/2006/relationships/font" Target="fonts/MontserratSemiBold-bold.fntdata"/><Relationship Id="rId13" Type="http://schemas.openxmlformats.org/officeDocument/2006/relationships/font" Target="fonts/Montserrat-regular.fntdata"/><Relationship Id="rId12" Type="http://schemas.openxmlformats.org/officeDocument/2006/relationships/font" Target="fonts/MontserratSemiBold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font" Target="fonts/MontserratSemiBold-regular.fntdata"/><Relationship Id="rId15" Type="http://schemas.openxmlformats.org/officeDocument/2006/relationships/font" Target="fonts/Montserrat-italic.fntdata"/><Relationship Id="rId14" Type="http://schemas.openxmlformats.org/officeDocument/2006/relationships/font" Target="fonts/Montserrat-bold.fntdata"/><Relationship Id="rId17" Type="http://schemas.openxmlformats.org/officeDocument/2006/relationships/font" Target="fonts/MontserratMedium-regular.fntdata"/><Relationship Id="rId16" Type="http://schemas.openxmlformats.org/officeDocument/2006/relationships/font" Target="fonts/Montserrat-boldItalic.fntdata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Medium-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8d2bb09748_0_7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g8d2bb09748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c901464d5_0_1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8c901464d5_0_1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6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5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3" name="Google Shape;83;p15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84" name="Google Shape;84;p15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8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5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</a:pPr>
            <a:r>
              <a:t/>
            </a:r>
            <a:endParaRPr b="0" i="0" sz="7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1" name="Google Shape;91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2" name="Google Shape;92;p17"/>
          <p:cNvSpPr txBox="1"/>
          <p:nvPr>
            <p:ph idx="1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7"/>
          <p:cNvSpPr txBox="1"/>
          <p:nvPr>
            <p:ph idx="2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4" name="Google Shape;94;p17"/>
          <p:cNvSpPr txBox="1"/>
          <p:nvPr>
            <p:ph idx="3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17"/>
          <p:cNvSpPr txBox="1"/>
          <p:nvPr>
            <p:ph idx="4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96" name="Google Shape;96;p17"/>
          <p:cNvSpPr txBox="1"/>
          <p:nvPr>
            <p:ph idx="5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p17"/>
          <p:cNvSpPr txBox="1"/>
          <p:nvPr>
            <p:ph idx="6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175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 sz="1400"/>
            </a:lvl2pPr>
            <a:lvl3pPr indent="-3175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 sz="1400"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2200"/>
              <a:buNone/>
              <a:defRPr>
                <a:solidFill>
                  <a:srgbClr val="4B3241"/>
                </a:solidFill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1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6" name="Google Shape;106;p1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1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08" name="Google Shape;108;p1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p1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0" name="Google Shape;110;p1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1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12" name="Google Shape;112;p1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0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b="0" i="1"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Font typeface="Montserrat SemiBold"/>
              <a:buNone/>
              <a:defRPr sz="36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5" name="Google Shape;115;p20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4B3241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4B3241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4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116" name="Google Shape;116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 point">
    <p:bg>
      <p:bgPr>
        <a:solidFill>
          <a:schemeClr val="accent2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4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19" name="Google Shape;119;p2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5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200"/>
              <a:buNone/>
              <a:defRPr/>
            </a:lvl9pPr>
          </a:lstStyle>
          <a:p/>
        </p:txBody>
      </p:sp>
      <p:pic>
        <p:nvPicPr>
          <p:cNvPr id="120" name="Google Shape;120;p2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3" name="Google Shape;123;p2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4" name="Google Shape;124;p22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25" name="Google Shape;125;p2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6" name="Google Shape;126;p22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000"/>
              <a:buFont typeface="Montserrat SemiBold"/>
              <a:buNone/>
              <a:defRPr b="0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3600"/>
              <a:buNone/>
              <a:defRPr sz="36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7" name="Google Shape;137;p25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38" name="Google Shape;138;p25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39" name="Google Shape;139;p25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0" name="Google Shape;140;p25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1" name="Google Shape;141;p25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2" name="Google Shape;142;p25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 sz="1400">
                <a:solidFill>
                  <a:schemeClr val="lt1"/>
                </a:solidFill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b="1"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/>
        </p:txBody>
      </p:sp>
      <p:sp>
        <p:nvSpPr>
          <p:cNvPr id="143" name="Google Shape;143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6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46" name="Google Shape;146;p2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175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5pPr>
            <a:lvl6pPr indent="-3175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6pPr>
            <a:lvl7pPr indent="-3175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400"/>
              <a:buChar char="–"/>
              <a:defRPr/>
            </a:lvl7pPr>
            <a:lvl8pPr indent="-3175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400"/>
              <a:buChar char="–"/>
              <a:defRPr/>
            </a:lvl8pPr>
            <a:lvl9pPr indent="-3175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1400"/>
              <a:buChar char="–"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30" name="Google Shape;30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3" name="Google Shape;33;p5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4" name="Google Shape;34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6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0" name="Google Shape;40;p6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7" name="Google Shape;47;p8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0" name="Google Shape;50;p8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2" name="Google Shape;52;p8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theme" Target="../theme/theme3.xml"/><Relationship Id="rId1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8" name="Google Shape;78;p14"/>
          <p:cNvSpPr txBox="1"/>
          <p:nvPr>
            <p:ph idx="1" type="body"/>
          </p:nvPr>
        </p:nvSpPr>
        <p:spPr>
          <a:xfrm>
            <a:off x="458975" y="1259525"/>
            <a:ext cx="8226000" cy="315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175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175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175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175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79" name="Google Shape;79;p1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80" name="Google Shape;80;p14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2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1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20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Dividing by a One Digit Number (No Regrouping)</a:t>
            </a:r>
            <a:endParaRPr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>
                <a:solidFill>
                  <a:schemeClr val="dk2"/>
                </a:solidFill>
              </a:rPr>
              <a:t>Worksheet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5" name="Google Shape;155;p2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Mathematics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56" name="Google Shape;156;p28"/>
          <p:cNvSpPr txBox="1"/>
          <p:nvPr/>
        </p:nvSpPr>
        <p:spPr>
          <a:xfrm>
            <a:off x="458975" y="4230250"/>
            <a:ext cx="1689900" cy="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GB" sz="1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Mrs Behan</a:t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B0F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63" name="Google Shape;163;p29"/>
          <p:cNvSpPr txBox="1"/>
          <p:nvPr/>
        </p:nvSpPr>
        <p:spPr>
          <a:xfrm>
            <a:off x="101300" y="4199863"/>
            <a:ext cx="1435200" cy="45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Partition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9"/>
          <p:cNvSpPr txBox="1"/>
          <p:nvPr/>
        </p:nvSpPr>
        <p:spPr>
          <a:xfrm>
            <a:off x="1604625" y="4199863"/>
            <a:ext cx="2409300" cy="45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Divide the tens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5" name="Google Shape;165;p29"/>
          <p:cNvSpPr txBox="1"/>
          <p:nvPr/>
        </p:nvSpPr>
        <p:spPr>
          <a:xfrm>
            <a:off x="4081750" y="4193625"/>
            <a:ext cx="2409300" cy="45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Divide the ones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6" name="Google Shape;166;p29"/>
          <p:cNvSpPr txBox="1"/>
          <p:nvPr/>
        </p:nvSpPr>
        <p:spPr>
          <a:xfrm>
            <a:off x="6558875" y="4193625"/>
            <a:ext cx="2023500" cy="452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Recombine</a:t>
            </a:r>
            <a:endParaRPr b="1" sz="20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7" name="Google Shape;167;p29"/>
          <p:cNvSpPr txBox="1"/>
          <p:nvPr/>
        </p:nvSpPr>
        <p:spPr>
          <a:xfrm>
            <a:off x="267013" y="235950"/>
            <a:ext cx="4679700" cy="15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b="1" i="0" lang="en-GB" sz="2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Independent task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68" name="Google Shape;168;p29"/>
          <p:cNvGraphicFramePr/>
          <p:nvPr/>
        </p:nvGraphicFramePr>
        <p:xfrm>
          <a:off x="333444" y="1639706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{74053383-CD7D-4B34-BF72-A2F3DEC7134F}</a:tableStyleId>
              </a:tblPr>
              <a:tblGrid>
                <a:gridCol w="1013425"/>
                <a:gridCol w="1013425"/>
                <a:gridCol w="1013425"/>
              </a:tblGrid>
              <a:tr h="667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Hundreds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100s</a:t>
                      </a:r>
                      <a:endParaRPr b="1"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Tens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10s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Ones</a:t>
                      </a:r>
                      <a:endParaRPr sz="1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GB" sz="2500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1s</a:t>
                      </a:r>
                      <a:endParaRPr sz="2500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45725" marB="45725" marR="45725" marL="457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3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700"/>
                    </a:p>
                  </a:txBody>
                  <a:tcPr marT="45725" marB="45725" marR="45725" marL="45725">
                    <a:lnL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69" name="Google Shape;169;p29"/>
          <p:cNvSpPr txBox="1"/>
          <p:nvPr/>
        </p:nvSpPr>
        <p:spPr>
          <a:xfrm>
            <a:off x="267025" y="731150"/>
            <a:ext cx="4292400" cy="85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25" lIns="45725" spcFirstLastPara="1" rIns="45725" wrap="square" tIns="457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GB" sz="1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Draw out a place value chart for each calculation and represent your tens and ones with drawings.  Here is an example:</a:t>
            </a:r>
            <a:endParaRPr b="0" i="0" sz="7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29"/>
          <p:cNvSpPr txBox="1"/>
          <p:nvPr/>
        </p:nvSpPr>
        <p:spPr>
          <a:xfrm>
            <a:off x="415975" y="3746438"/>
            <a:ext cx="2875200" cy="4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3500"/>
              <a:buFont typeface="Arial"/>
              <a:buNone/>
            </a:pPr>
            <a:r>
              <a:rPr b="1" lang="en-GB" sz="2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24 ÷ 2 = 12</a:t>
            </a:r>
            <a:endParaRPr b="1" sz="700">
              <a:solidFill>
                <a:schemeClr val="dk2"/>
              </a:solidFill>
            </a:endParaRPr>
          </a:p>
        </p:txBody>
      </p:sp>
      <p:pic>
        <p:nvPicPr>
          <p:cNvPr id="171" name="Google Shape;171;p29"/>
          <p:cNvPicPr preferRelativeResize="0"/>
          <p:nvPr/>
        </p:nvPicPr>
        <p:blipFill rotWithShape="1">
          <a:blip r:embed="rId3">
            <a:alphaModFix/>
          </a:blip>
          <a:srcRect b="76168" l="29717" r="67097" t="13947"/>
          <a:stretch/>
        </p:blipFill>
        <p:spPr>
          <a:xfrm rot="-7375273">
            <a:off x="1861668" y="2545279"/>
            <a:ext cx="159288" cy="6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9"/>
          <p:cNvPicPr preferRelativeResize="0"/>
          <p:nvPr/>
        </p:nvPicPr>
        <p:blipFill rotWithShape="1">
          <a:blip r:embed="rId3">
            <a:alphaModFix/>
          </a:blip>
          <a:srcRect b="77563" l="15690" r="79708" t="18057"/>
          <a:stretch/>
        </p:blipFill>
        <p:spPr>
          <a:xfrm rot="10800000">
            <a:off x="2657772" y="2751196"/>
            <a:ext cx="213392" cy="28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29"/>
          <p:cNvPicPr preferRelativeResize="0"/>
          <p:nvPr/>
        </p:nvPicPr>
        <p:blipFill rotWithShape="1">
          <a:blip r:embed="rId3">
            <a:alphaModFix/>
          </a:blip>
          <a:srcRect b="77563" l="15690" r="79708" t="18057"/>
          <a:stretch/>
        </p:blipFill>
        <p:spPr>
          <a:xfrm rot="10800000">
            <a:off x="2657772" y="3305415"/>
            <a:ext cx="213392" cy="287253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29"/>
          <p:cNvSpPr txBox="1"/>
          <p:nvPr/>
        </p:nvSpPr>
        <p:spPr>
          <a:xfrm>
            <a:off x="4343625" y="542048"/>
            <a:ext cx="1761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3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26 ÷ 2 = 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75" name="Google Shape;175;p29"/>
          <p:cNvSpPr/>
          <p:nvPr/>
        </p:nvSpPr>
        <p:spPr>
          <a:xfrm>
            <a:off x="5957348" y="482300"/>
            <a:ext cx="533700" cy="51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cxnSp>
        <p:nvCxnSpPr>
          <p:cNvPr id="176" name="Google Shape;176;p29"/>
          <p:cNvCxnSpPr>
            <a:stCxn id="174" idx="1"/>
          </p:cNvCxnSpPr>
          <p:nvPr/>
        </p:nvCxnSpPr>
        <p:spPr>
          <a:xfrm>
            <a:off x="4343625" y="786698"/>
            <a:ext cx="0" cy="336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7" name="Google Shape;177;p29"/>
          <p:cNvSpPr txBox="1"/>
          <p:nvPr/>
        </p:nvSpPr>
        <p:spPr>
          <a:xfrm>
            <a:off x="4343625" y="1507486"/>
            <a:ext cx="1761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3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48 ÷ 2 = 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78" name="Google Shape;178;p29"/>
          <p:cNvSpPr/>
          <p:nvPr/>
        </p:nvSpPr>
        <p:spPr>
          <a:xfrm>
            <a:off x="5957348" y="1447738"/>
            <a:ext cx="533700" cy="51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79" name="Google Shape;179;p29"/>
          <p:cNvSpPr txBox="1"/>
          <p:nvPr/>
        </p:nvSpPr>
        <p:spPr>
          <a:xfrm>
            <a:off x="4343625" y="2437623"/>
            <a:ext cx="1761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3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30 ÷ 3 = 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80" name="Google Shape;180;p29"/>
          <p:cNvSpPr/>
          <p:nvPr/>
        </p:nvSpPr>
        <p:spPr>
          <a:xfrm>
            <a:off x="5957348" y="2377875"/>
            <a:ext cx="533700" cy="51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81" name="Google Shape;181;p29"/>
          <p:cNvSpPr txBox="1"/>
          <p:nvPr/>
        </p:nvSpPr>
        <p:spPr>
          <a:xfrm>
            <a:off x="4343625" y="3287936"/>
            <a:ext cx="1761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3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39 ÷ 3 = 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82" name="Google Shape;182;p29"/>
          <p:cNvSpPr/>
          <p:nvPr/>
        </p:nvSpPr>
        <p:spPr>
          <a:xfrm>
            <a:off x="5957348" y="3228188"/>
            <a:ext cx="533700" cy="51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83" name="Google Shape;183;p29"/>
          <p:cNvSpPr txBox="1"/>
          <p:nvPr/>
        </p:nvSpPr>
        <p:spPr>
          <a:xfrm>
            <a:off x="6665950" y="542048"/>
            <a:ext cx="1761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3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44 ÷ 4 = 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84" name="Google Shape;184;p29"/>
          <p:cNvSpPr/>
          <p:nvPr/>
        </p:nvSpPr>
        <p:spPr>
          <a:xfrm>
            <a:off x="8279673" y="482300"/>
            <a:ext cx="533700" cy="51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85" name="Google Shape;185;p29"/>
          <p:cNvSpPr txBox="1"/>
          <p:nvPr/>
        </p:nvSpPr>
        <p:spPr>
          <a:xfrm>
            <a:off x="6665950" y="1507486"/>
            <a:ext cx="1761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3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50 ÷ 5 = 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86" name="Google Shape;186;p29"/>
          <p:cNvSpPr/>
          <p:nvPr/>
        </p:nvSpPr>
        <p:spPr>
          <a:xfrm>
            <a:off x="8279673" y="1447738"/>
            <a:ext cx="533700" cy="51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87" name="Google Shape;187;p29"/>
          <p:cNvSpPr txBox="1"/>
          <p:nvPr/>
        </p:nvSpPr>
        <p:spPr>
          <a:xfrm>
            <a:off x="6665950" y="2437623"/>
            <a:ext cx="1761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3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63 ÷ 3 = 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88" name="Google Shape;188;p29"/>
          <p:cNvSpPr/>
          <p:nvPr/>
        </p:nvSpPr>
        <p:spPr>
          <a:xfrm>
            <a:off x="8279673" y="2377875"/>
            <a:ext cx="533700" cy="51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sp>
        <p:nvSpPr>
          <p:cNvPr id="189" name="Google Shape;189;p29"/>
          <p:cNvSpPr txBox="1"/>
          <p:nvPr/>
        </p:nvSpPr>
        <p:spPr>
          <a:xfrm>
            <a:off x="6665950" y="3287936"/>
            <a:ext cx="1761000" cy="4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2CBDD"/>
              </a:buClr>
              <a:buSzPts val="3500"/>
              <a:buFont typeface="Arial"/>
              <a:buNone/>
            </a:pPr>
            <a:r>
              <a:rPr b="1" lang="en-GB" sz="25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66 ÷ 3 = </a:t>
            </a:r>
            <a:endParaRPr sz="2500">
              <a:solidFill>
                <a:schemeClr val="dk2"/>
              </a:solidFill>
            </a:endParaRPr>
          </a:p>
        </p:txBody>
      </p:sp>
      <p:sp>
        <p:nvSpPr>
          <p:cNvPr id="190" name="Google Shape;190;p29"/>
          <p:cNvSpPr/>
          <p:nvPr/>
        </p:nvSpPr>
        <p:spPr>
          <a:xfrm>
            <a:off x="8279673" y="3228188"/>
            <a:ext cx="533700" cy="513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25" lIns="45725" spcFirstLastPara="1" rIns="45725" wrap="square" tIns="45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/>
          </a:p>
        </p:txBody>
      </p:sp>
      <p:pic>
        <p:nvPicPr>
          <p:cNvPr id="191" name="Google Shape;191;p29"/>
          <p:cNvPicPr preferRelativeResize="0"/>
          <p:nvPr/>
        </p:nvPicPr>
        <p:blipFill rotWithShape="1">
          <a:blip r:embed="rId3">
            <a:alphaModFix/>
          </a:blip>
          <a:srcRect b="76168" l="29717" r="67097" t="13947"/>
          <a:stretch/>
        </p:blipFill>
        <p:spPr>
          <a:xfrm rot="-7375273">
            <a:off x="1943980" y="3099516"/>
            <a:ext cx="159288" cy="6990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 rotWithShape="1">
          <a:blip r:embed="rId4">
            <a:alphaModFix/>
          </a:blip>
          <a:srcRect b="77563" l="15690" r="79708" t="18057"/>
          <a:stretch/>
        </p:blipFill>
        <p:spPr>
          <a:xfrm rot="10800000">
            <a:off x="2657772" y="2751196"/>
            <a:ext cx="213392" cy="28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 rotWithShape="1">
          <a:blip r:embed="rId4">
            <a:alphaModFix/>
          </a:blip>
          <a:srcRect b="77563" l="15690" r="79708" t="18057"/>
          <a:stretch/>
        </p:blipFill>
        <p:spPr>
          <a:xfrm rot="10800000">
            <a:off x="2948122" y="2751184"/>
            <a:ext cx="213392" cy="28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 rotWithShape="1">
          <a:blip r:embed="rId4">
            <a:alphaModFix/>
          </a:blip>
          <a:srcRect b="77563" l="15690" r="79708" t="18057"/>
          <a:stretch/>
        </p:blipFill>
        <p:spPr>
          <a:xfrm rot="10800000">
            <a:off x="2948122" y="3305421"/>
            <a:ext cx="213392" cy="2872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