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491782-37CA-4928-A227-3070CAC7133E}">
  <a:tblStyle styleId="{D1491782-37CA-4928-A227-3070CAC7133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69bae4d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69bae4d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76d99b3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76d99b3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d0e2ec13a_1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d0e2ec13a_1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69bae4ca0_0_7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69bae4ca0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69bae4ca0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69bae4ca0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69bae4ca0_0_7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69bae4ca0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9bae4ca0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69bae4ca0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69bae4ca0_0_6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69bae4ca0_0_6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69bae4ca0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69bae4ca0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Condensation polymers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GCSE Chemistry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Organic chemistry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Patel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26725" y="3150000"/>
            <a:ext cx="6441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Source of image: Oak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Warm up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7" name="Google Shape;97;p16"/>
          <p:cNvGraphicFramePr/>
          <p:nvPr/>
        </p:nvGraphicFramePr>
        <p:xfrm>
          <a:off x="1826550" y="134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{D1491782-37CA-4928-A227-3070CAC7133E}</a:tableStyleId>
              </a:tblPr>
              <a:tblGrid>
                <a:gridCol w="7118650"/>
                <a:gridCol w="7118650"/>
              </a:tblGrid>
              <a:tr h="342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Homologous series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group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C-C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C=C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Alcohol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Carboxylic acid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7704" y="6978675"/>
            <a:ext cx="3208389" cy="17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585250"/>
            <a:ext cx="153318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7950" y="1437900"/>
            <a:ext cx="15922500" cy="6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monomers make up polyesters?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During condensation polymerisation, what small molecule is release?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of those small molecules are released when two monomers join?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functional groups must each monomer have for condensation polymers to form?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the following monomers.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6" name="Google Shape;106;p17"/>
          <p:cNvGrpSpPr/>
          <p:nvPr/>
        </p:nvGrpSpPr>
        <p:grpSpPr>
          <a:xfrm>
            <a:off x="1286429" y="6515456"/>
            <a:ext cx="7555125" cy="800434"/>
            <a:chOff x="2598872" y="2342900"/>
            <a:chExt cx="13436110" cy="1423500"/>
          </a:xfrm>
        </p:grpSpPr>
        <p:sp>
          <p:nvSpPr>
            <p:cNvPr id="107" name="Google Shape;107;p17"/>
            <p:cNvSpPr txBox="1"/>
            <p:nvPr/>
          </p:nvSpPr>
          <p:spPr>
            <a:xfrm>
              <a:off x="6993600" y="2342900"/>
              <a:ext cx="3652800" cy="1423500"/>
            </a:xfrm>
            <a:prstGeom prst="rect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8" name="Google Shape;108;p17"/>
            <p:cNvCxnSpPr>
              <a:stCxn id="107" idx="1"/>
            </p:cNvCxnSpPr>
            <p:nvPr/>
          </p:nvCxnSpPr>
          <p:spPr>
            <a:xfrm rot="10800000">
              <a:off x="5721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" name="Google Shape;109;p17"/>
            <p:cNvCxnSpPr/>
            <p:nvPr/>
          </p:nvCxnSpPr>
          <p:spPr>
            <a:xfrm rot="10800000">
              <a:off x="10674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" name="Google Shape;110;p17"/>
            <p:cNvSpPr txBox="1"/>
            <p:nvPr/>
          </p:nvSpPr>
          <p:spPr>
            <a:xfrm>
              <a:off x="11946582" y="2362852"/>
              <a:ext cx="40884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COOH</a:t>
              </a:r>
              <a:endParaRPr b="1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2598872" y="2362852"/>
              <a:ext cx="36528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HOOC</a:t>
              </a:r>
              <a:endParaRPr b="1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2" name="Google Shape;112;p17"/>
          <p:cNvGrpSpPr/>
          <p:nvPr/>
        </p:nvGrpSpPr>
        <p:grpSpPr>
          <a:xfrm>
            <a:off x="10049429" y="6515456"/>
            <a:ext cx="6793125" cy="800434"/>
            <a:chOff x="3954020" y="2342900"/>
            <a:chExt cx="12080962" cy="1423500"/>
          </a:xfrm>
        </p:grpSpPr>
        <p:sp>
          <p:nvSpPr>
            <p:cNvPr id="113" name="Google Shape;113;p17"/>
            <p:cNvSpPr txBox="1"/>
            <p:nvPr/>
          </p:nvSpPr>
          <p:spPr>
            <a:xfrm>
              <a:off x="6993600" y="2342900"/>
              <a:ext cx="3652800" cy="1423500"/>
            </a:xfrm>
            <a:prstGeom prst="rect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4" name="Google Shape;114;p17"/>
            <p:cNvCxnSpPr>
              <a:stCxn id="113" idx="1"/>
            </p:cNvCxnSpPr>
            <p:nvPr/>
          </p:nvCxnSpPr>
          <p:spPr>
            <a:xfrm rot="10800000">
              <a:off x="5721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7"/>
            <p:cNvCxnSpPr/>
            <p:nvPr/>
          </p:nvCxnSpPr>
          <p:spPr>
            <a:xfrm rot="10800000">
              <a:off x="10674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6" name="Google Shape;116;p17"/>
            <p:cNvSpPr txBox="1"/>
            <p:nvPr/>
          </p:nvSpPr>
          <p:spPr>
            <a:xfrm>
              <a:off x="11946582" y="2362852"/>
              <a:ext cx="40884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OH</a:t>
              </a:r>
              <a:endParaRPr b="1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3954020" y="2362852"/>
              <a:ext cx="36528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</a:t>
              </a:r>
              <a:endParaRPr b="1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917950" y="585250"/>
            <a:ext cx="153318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14177" t="0"/>
          <a:stretch/>
        </p:blipFill>
        <p:spPr>
          <a:xfrm>
            <a:off x="6794049" y="2345450"/>
            <a:ext cx="4872950" cy="29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950" y="2193050"/>
            <a:ext cx="4872950" cy="29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5993350" y="3218100"/>
            <a:ext cx="126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 flipH="1" rot="10800000">
            <a:off x="11666999" y="3814000"/>
            <a:ext cx="2487600" cy="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917950" y="1437900"/>
            <a:ext cx="182880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polymer formed from the monomers below.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/>
          <p:nvPr>
            <p:ph type="title"/>
          </p:nvPr>
        </p:nvSpPr>
        <p:spPr>
          <a:xfrm>
            <a:off x="917950" y="585250"/>
            <a:ext cx="153318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917950" y="1437900"/>
            <a:ext cx="15922500" cy="6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monomers make up polypeptides?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During condensation reactions between these monomers, what small molecule is released?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of those small molecules are released when two monomers join?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Name the functional groups present in the monomer below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" name="Google Shape;136;p19"/>
          <p:cNvGrpSpPr/>
          <p:nvPr/>
        </p:nvGrpSpPr>
        <p:grpSpPr>
          <a:xfrm>
            <a:off x="4563029" y="6972656"/>
            <a:ext cx="7555125" cy="800434"/>
            <a:chOff x="2598872" y="2342900"/>
            <a:chExt cx="13436110" cy="1423500"/>
          </a:xfrm>
        </p:grpSpPr>
        <p:sp>
          <p:nvSpPr>
            <p:cNvPr id="137" name="Google Shape;137;p19"/>
            <p:cNvSpPr txBox="1"/>
            <p:nvPr/>
          </p:nvSpPr>
          <p:spPr>
            <a:xfrm>
              <a:off x="6993600" y="2342900"/>
              <a:ext cx="3652800" cy="1423500"/>
            </a:xfrm>
            <a:prstGeom prst="rect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8" name="Google Shape;138;p19"/>
            <p:cNvCxnSpPr>
              <a:stCxn id="137" idx="1"/>
            </p:cNvCxnSpPr>
            <p:nvPr/>
          </p:nvCxnSpPr>
          <p:spPr>
            <a:xfrm rot="10800000">
              <a:off x="5721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19"/>
            <p:cNvCxnSpPr/>
            <p:nvPr/>
          </p:nvCxnSpPr>
          <p:spPr>
            <a:xfrm rot="10800000">
              <a:off x="10674000" y="3038750"/>
              <a:ext cx="1272600" cy="159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0" name="Google Shape;140;p19"/>
            <p:cNvSpPr txBox="1"/>
            <p:nvPr/>
          </p:nvSpPr>
          <p:spPr>
            <a:xfrm>
              <a:off x="11946582" y="2362852"/>
              <a:ext cx="40884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NH</a:t>
              </a:r>
              <a:r>
                <a:rPr b="1" baseline="-25000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1" baseline="-25000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2598872" y="2362852"/>
              <a:ext cx="3652800" cy="9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HOOC</a:t>
              </a:r>
              <a:endParaRPr b="1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917950" y="585250"/>
            <a:ext cx="153318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Pause point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917950" y="1437900"/>
            <a:ext cx="182880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Glycine is an amino acid. Draw the polymer formed from glycine monomers.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 flipH="1" rot="10800000">
            <a:off x="11666999" y="3814000"/>
            <a:ext cx="2487600" cy="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727" y="2408725"/>
            <a:ext cx="6272550" cy="21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7" name="Google Shape;157;p21"/>
          <p:cNvGraphicFramePr/>
          <p:nvPr/>
        </p:nvGraphicFramePr>
        <p:xfrm>
          <a:off x="783575" y="169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{D1491782-37CA-4928-A227-3070CAC7133E}</a:tableStyleId>
              </a:tblPr>
              <a:tblGrid>
                <a:gridCol w="3368200"/>
                <a:gridCol w="5784975"/>
                <a:gridCol w="7840125"/>
              </a:tblGrid>
              <a:tr h="371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Condensation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monomer types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Number of products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Functional group involved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917950" y="1909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Compare</a:t>
            </a:r>
            <a:r>
              <a:rPr lang="en-GB" sz="3500"/>
              <a:t> addition polymerisation and condensation polymerisation</a:t>
            </a:r>
            <a:endParaRPr sz="3500"/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074350" y="3303675"/>
            <a:ext cx="146757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