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bcef6df5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bcef6df5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bdac4dd2b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bdac4dd2b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8bdac4dd2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bdac4dd2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bdac4dd2b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bdac4dd2b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bdac4dd2b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bdac4dd2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bdac4dd2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bdac4dd2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8bdac4dd2b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bdac4dd2b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8bcef6df5e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8bcef6df5e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8bdac4dd2b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8bdac4dd2b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The Journey of the First Crusade</a:t>
            </a:r>
            <a:endParaRPr>
              <a:solidFill>
                <a:srgbClr val="4B3241"/>
              </a:solidFill>
            </a:endParaRPr>
          </a:p>
          <a:p>
            <a:pPr indent="0" lvl="0" marL="0" marR="0" rtl="0" algn="l">
              <a:lnSpc>
                <a:spcPct val="115000"/>
              </a:lnSpc>
              <a:spcBef>
                <a:spcPts val="0"/>
              </a:spcBef>
              <a:spcAft>
                <a:spcPts val="0"/>
              </a:spcAft>
              <a:buNone/>
            </a:pPr>
            <a:r>
              <a:rPr i="1" lang="en-GB" sz="5000">
                <a:solidFill>
                  <a:srgbClr val="4B3241"/>
                </a:solidFill>
              </a:rPr>
              <a:t>Why did Europeans join the Crusades?</a:t>
            </a:r>
            <a:endParaRPr i="1" sz="5000">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2000"/>
              </a:spcAft>
              <a:buNone/>
            </a:pPr>
            <a:r>
              <a:rPr lang="en-GB">
                <a:solidFill>
                  <a:srgbClr val="4B3241"/>
                </a:solidFill>
              </a:rPr>
              <a:t>The Crusades - Lesson 3 of 6</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Wallace</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8" name="Google Shape;88;p15"/>
          <p:cNvSpPr txBox="1"/>
          <p:nvPr>
            <p:ph type="title"/>
          </p:nvPr>
        </p:nvSpPr>
        <p:spPr>
          <a:xfrm>
            <a:off x="2357950" y="365950"/>
            <a:ext cx="15537300" cy="9183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sz="5600"/>
              <a:t>The Disaster-o-meter™</a:t>
            </a:r>
            <a:endParaRPr sz="5600"/>
          </a:p>
        </p:txBody>
      </p:sp>
      <p:cxnSp>
        <p:nvCxnSpPr>
          <p:cNvPr id="89" name="Google Shape;89;p15"/>
          <p:cNvCxnSpPr/>
          <p:nvPr/>
        </p:nvCxnSpPr>
        <p:spPr>
          <a:xfrm rot="10800000">
            <a:off x="3641151" y="1544444"/>
            <a:ext cx="55500" cy="4460700"/>
          </a:xfrm>
          <a:prstGeom prst="straightConnector1">
            <a:avLst/>
          </a:prstGeom>
          <a:noFill/>
          <a:ln cap="flat" cmpd="sng" w="76200">
            <a:solidFill>
              <a:schemeClr val="dk2"/>
            </a:solidFill>
            <a:prstDash val="solid"/>
            <a:round/>
            <a:headEnd len="med" w="med" type="none"/>
            <a:tailEnd len="med" w="med" type="diamond"/>
          </a:ln>
        </p:spPr>
      </p:cxnSp>
      <p:cxnSp>
        <p:nvCxnSpPr>
          <p:cNvPr id="90" name="Google Shape;90;p15"/>
          <p:cNvCxnSpPr/>
          <p:nvPr/>
        </p:nvCxnSpPr>
        <p:spPr>
          <a:xfrm>
            <a:off x="3696651" y="6005144"/>
            <a:ext cx="14030100" cy="0"/>
          </a:xfrm>
          <a:prstGeom prst="straightConnector1">
            <a:avLst/>
          </a:prstGeom>
          <a:noFill/>
          <a:ln cap="flat" cmpd="sng" w="76200">
            <a:solidFill>
              <a:schemeClr val="dk2"/>
            </a:solidFill>
            <a:prstDash val="solid"/>
            <a:round/>
            <a:headEnd len="med" w="med" type="none"/>
            <a:tailEnd len="med" w="med" type="diamond"/>
          </a:ln>
        </p:spPr>
      </p:cxnSp>
      <p:sp>
        <p:nvSpPr>
          <p:cNvPr id="91" name="Google Shape;91;p15"/>
          <p:cNvSpPr/>
          <p:nvPr/>
        </p:nvSpPr>
        <p:spPr>
          <a:xfrm>
            <a:off x="1985075" y="6129650"/>
            <a:ext cx="4446300" cy="1230000"/>
          </a:xfrm>
          <a:prstGeom prst="rect">
            <a:avLst/>
          </a:prstGeom>
          <a:noFill/>
          <a:ln>
            <a:noFill/>
          </a:ln>
        </p:spPr>
        <p:txBody>
          <a:bodyPr anchorCtr="0" anchor="ctr" bIns="91425" lIns="91425" spcFirstLastPara="1" rIns="91425" wrap="square" tIns="91425">
            <a:noAutofit/>
          </a:bodyPr>
          <a:lstStyle/>
          <a:p>
            <a:pPr indent="-450850" lvl="0" marL="457200" rtl="0" algn="ctr">
              <a:spcBef>
                <a:spcPts val="0"/>
              </a:spcBef>
              <a:spcAft>
                <a:spcPts val="0"/>
              </a:spcAft>
              <a:buSzPts val="3500"/>
              <a:buFont typeface="Montserrat"/>
              <a:buAutoNum type="arabicPeriod"/>
            </a:pPr>
            <a:r>
              <a:rPr b="1" lang="en-GB" sz="3500">
                <a:latin typeface="Montserrat"/>
                <a:ea typeface="Montserrat"/>
                <a:cs typeface="Montserrat"/>
                <a:sym typeface="Montserrat"/>
              </a:rPr>
              <a:t>To Constantinople</a:t>
            </a:r>
            <a:endParaRPr b="1" sz="3500">
              <a:latin typeface="Montserrat"/>
              <a:ea typeface="Montserrat"/>
              <a:cs typeface="Montserrat"/>
              <a:sym typeface="Montserrat"/>
            </a:endParaRPr>
          </a:p>
        </p:txBody>
      </p:sp>
      <p:sp>
        <p:nvSpPr>
          <p:cNvPr id="92" name="Google Shape;92;p15"/>
          <p:cNvSpPr/>
          <p:nvPr/>
        </p:nvSpPr>
        <p:spPr>
          <a:xfrm>
            <a:off x="6517889" y="6129652"/>
            <a:ext cx="2734800" cy="1230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latin typeface="Montserrat"/>
                <a:ea typeface="Montserrat"/>
                <a:cs typeface="Montserrat"/>
                <a:sym typeface="Montserrat"/>
              </a:rPr>
              <a:t>2. Anatolia</a:t>
            </a:r>
            <a:endParaRPr b="1" sz="3500">
              <a:latin typeface="Montserrat"/>
              <a:ea typeface="Montserrat"/>
              <a:cs typeface="Montserrat"/>
              <a:sym typeface="Montserrat"/>
            </a:endParaRPr>
          </a:p>
        </p:txBody>
      </p:sp>
      <p:sp>
        <p:nvSpPr>
          <p:cNvPr id="93" name="Google Shape;93;p15"/>
          <p:cNvSpPr/>
          <p:nvPr/>
        </p:nvSpPr>
        <p:spPr>
          <a:xfrm>
            <a:off x="9336813" y="6129652"/>
            <a:ext cx="2734800" cy="1230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latin typeface="Montserrat"/>
                <a:ea typeface="Montserrat"/>
                <a:cs typeface="Montserrat"/>
                <a:sym typeface="Montserrat"/>
              </a:rPr>
              <a:t>3. Siege of Antioch</a:t>
            </a:r>
            <a:endParaRPr b="1" sz="3500">
              <a:latin typeface="Montserrat"/>
              <a:ea typeface="Montserrat"/>
              <a:cs typeface="Montserrat"/>
              <a:sym typeface="Montserrat"/>
            </a:endParaRPr>
          </a:p>
        </p:txBody>
      </p:sp>
      <p:sp>
        <p:nvSpPr>
          <p:cNvPr id="94" name="Google Shape;94;p15"/>
          <p:cNvSpPr/>
          <p:nvPr/>
        </p:nvSpPr>
        <p:spPr>
          <a:xfrm>
            <a:off x="12155737" y="6129652"/>
            <a:ext cx="2734800" cy="1230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latin typeface="Montserrat"/>
                <a:ea typeface="Montserrat"/>
                <a:cs typeface="Montserrat"/>
                <a:sym typeface="Montserrat"/>
              </a:rPr>
              <a:t>4. In Antioch</a:t>
            </a:r>
            <a:endParaRPr b="1" sz="3500">
              <a:latin typeface="Montserrat"/>
              <a:ea typeface="Montserrat"/>
              <a:cs typeface="Montserrat"/>
              <a:sym typeface="Montserrat"/>
            </a:endParaRPr>
          </a:p>
        </p:txBody>
      </p:sp>
      <p:sp>
        <p:nvSpPr>
          <p:cNvPr id="95" name="Google Shape;95;p15"/>
          <p:cNvSpPr/>
          <p:nvPr/>
        </p:nvSpPr>
        <p:spPr>
          <a:xfrm>
            <a:off x="14974661" y="6129652"/>
            <a:ext cx="2734800" cy="1230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latin typeface="Montserrat"/>
                <a:ea typeface="Montserrat"/>
                <a:cs typeface="Montserrat"/>
                <a:sym typeface="Montserrat"/>
              </a:rPr>
              <a:t>5. The Holy Lance</a:t>
            </a:r>
            <a:endParaRPr b="1" sz="3500">
              <a:latin typeface="Montserrat"/>
              <a:ea typeface="Montserrat"/>
              <a:cs typeface="Montserrat"/>
              <a:sym typeface="Montserrat"/>
            </a:endParaRPr>
          </a:p>
        </p:txBody>
      </p:sp>
      <p:sp>
        <p:nvSpPr>
          <p:cNvPr id="96" name="Google Shape;96;p15"/>
          <p:cNvSpPr txBox="1"/>
          <p:nvPr/>
        </p:nvSpPr>
        <p:spPr>
          <a:xfrm rot="-5400000">
            <a:off x="374680" y="3582665"/>
            <a:ext cx="3927900" cy="70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latin typeface="Montserrat"/>
                <a:ea typeface="Montserrat"/>
                <a:cs typeface="Montserrat"/>
                <a:sym typeface="Montserrat"/>
              </a:rPr>
              <a:t>More Disastrous</a:t>
            </a:r>
            <a:endParaRPr b="1" sz="3500">
              <a:latin typeface="Montserrat"/>
              <a:ea typeface="Montserrat"/>
              <a:cs typeface="Montserrat"/>
              <a:sym typeface="Montserrat"/>
            </a:endParaRPr>
          </a:p>
        </p:txBody>
      </p:sp>
      <p:sp>
        <p:nvSpPr>
          <p:cNvPr id="97" name="Google Shape;97;p15"/>
          <p:cNvSpPr/>
          <p:nvPr/>
        </p:nvSpPr>
        <p:spPr>
          <a:xfrm>
            <a:off x="4571051" y="4513188"/>
            <a:ext cx="1023300" cy="918300"/>
          </a:xfrm>
          <a:prstGeom prst="star4">
            <a:avLst>
              <a:gd fmla="val 12500" name="adj"/>
            </a:avLst>
          </a:prstGeom>
          <a:solidFill>
            <a:srgbClr val="000000"/>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5"/>
          <p:cNvSpPr/>
          <p:nvPr/>
        </p:nvSpPr>
        <p:spPr>
          <a:xfrm>
            <a:off x="7373690" y="3594914"/>
            <a:ext cx="1023300" cy="918300"/>
          </a:xfrm>
          <a:prstGeom prst="star4">
            <a:avLst>
              <a:gd fmla="val 12500" name="adj"/>
            </a:avLst>
          </a:prstGeom>
          <a:solidFill>
            <a:srgbClr val="000000"/>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5"/>
          <p:cNvSpPr/>
          <p:nvPr/>
        </p:nvSpPr>
        <p:spPr>
          <a:xfrm>
            <a:off x="10192621" y="2565140"/>
            <a:ext cx="1023300" cy="918300"/>
          </a:xfrm>
          <a:prstGeom prst="star4">
            <a:avLst>
              <a:gd fmla="val 12500" name="adj"/>
            </a:avLst>
          </a:prstGeom>
          <a:solidFill>
            <a:srgbClr val="000000"/>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0" name="Google Shape;100;p15"/>
          <p:cNvCxnSpPr/>
          <p:nvPr/>
        </p:nvCxnSpPr>
        <p:spPr>
          <a:xfrm rot="10800000">
            <a:off x="3454762" y="2230845"/>
            <a:ext cx="37200" cy="3684000"/>
          </a:xfrm>
          <a:prstGeom prst="straightConnector1">
            <a:avLst/>
          </a:prstGeom>
          <a:noFill/>
          <a:ln cap="flat" cmpd="sng" w="76200">
            <a:solidFill>
              <a:srgbClr val="000000"/>
            </a:solidFill>
            <a:prstDash val="solid"/>
            <a:round/>
            <a:headEnd len="med" w="med" type="none"/>
            <a:tailEnd len="med" w="med" type="triangle"/>
          </a:ln>
        </p:spPr>
      </p:cxnSp>
      <p:sp>
        <p:nvSpPr>
          <p:cNvPr id="101" name="Google Shape;101;p15"/>
          <p:cNvSpPr txBox="1"/>
          <p:nvPr/>
        </p:nvSpPr>
        <p:spPr>
          <a:xfrm>
            <a:off x="4645624" y="1273425"/>
            <a:ext cx="13165800" cy="123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latin typeface="Montserrat"/>
                <a:ea typeface="Montserrat"/>
                <a:cs typeface="Montserrat"/>
                <a:sym typeface="Montserrat"/>
              </a:rPr>
              <a:t>Your task: 1.</a:t>
            </a:r>
            <a:r>
              <a:rPr lang="en-GB" sz="4000">
                <a:latin typeface="Montserrat"/>
                <a:ea typeface="Montserrat"/>
                <a:cs typeface="Montserrat"/>
                <a:sym typeface="Montserrat"/>
              </a:rPr>
              <a:t> read the story of the First Crusade and </a:t>
            </a:r>
            <a:r>
              <a:rPr b="1" lang="en-GB" sz="4000">
                <a:latin typeface="Montserrat"/>
                <a:ea typeface="Montserrat"/>
                <a:cs typeface="Montserrat"/>
                <a:sym typeface="Montserrat"/>
              </a:rPr>
              <a:t>explain</a:t>
            </a:r>
            <a:r>
              <a:rPr lang="en-GB" sz="4000">
                <a:latin typeface="Montserrat"/>
                <a:ea typeface="Montserrat"/>
                <a:cs typeface="Montserrat"/>
                <a:sym typeface="Montserrat"/>
              </a:rPr>
              <a:t> why 2 and 3 have been placed where they are. </a:t>
            </a:r>
            <a:endParaRPr sz="4000">
              <a:latin typeface="Montserrat"/>
              <a:ea typeface="Montserrat"/>
              <a:cs typeface="Montserrat"/>
              <a:sym typeface="Montserrat"/>
            </a:endParaRPr>
          </a:p>
        </p:txBody>
      </p:sp>
      <p:sp>
        <p:nvSpPr>
          <p:cNvPr id="102" name="Google Shape;102;p15"/>
          <p:cNvSpPr txBox="1"/>
          <p:nvPr/>
        </p:nvSpPr>
        <p:spPr>
          <a:xfrm>
            <a:off x="12074014" y="3321214"/>
            <a:ext cx="5637600" cy="123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latin typeface="Montserrat"/>
                <a:ea typeface="Montserrat"/>
                <a:cs typeface="Montserrat"/>
                <a:sym typeface="Montserrat"/>
              </a:rPr>
              <a:t>2.</a:t>
            </a:r>
            <a:r>
              <a:rPr lang="en-GB" sz="4000">
                <a:latin typeface="Montserrat"/>
                <a:ea typeface="Montserrat"/>
                <a:cs typeface="Montserrat"/>
                <a:sym typeface="Montserrat"/>
              </a:rPr>
              <a:t> </a:t>
            </a:r>
            <a:r>
              <a:rPr b="1" lang="en-GB" sz="4000">
                <a:latin typeface="Montserrat"/>
                <a:ea typeface="Montserrat"/>
                <a:cs typeface="Montserrat"/>
                <a:sym typeface="Montserrat"/>
              </a:rPr>
              <a:t>You decide</a:t>
            </a:r>
            <a:r>
              <a:rPr lang="en-GB" sz="4000">
                <a:latin typeface="Montserrat"/>
                <a:ea typeface="Montserrat"/>
                <a:cs typeface="Montserrat"/>
                <a:sym typeface="Montserrat"/>
              </a:rPr>
              <a:t> where to plot 4 and 5, and explain why.</a:t>
            </a:r>
            <a:endParaRPr sz="4000">
              <a:latin typeface="Montserrat"/>
              <a:ea typeface="Montserrat"/>
              <a:cs typeface="Montserrat"/>
              <a:sym typeface="Montserrat"/>
            </a:endParaRPr>
          </a:p>
        </p:txBody>
      </p:sp>
      <p:sp>
        <p:nvSpPr>
          <p:cNvPr id="103" name="Google Shape;103;p15"/>
          <p:cNvSpPr txBox="1"/>
          <p:nvPr/>
        </p:nvSpPr>
        <p:spPr>
          <a:xfrm>
            <a:off x="530650" y="7713450"/>
            <a:ext cx="16332600" cy="18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latin typeface="Montserrat"/>
                <a:ea typeface="Montserrat"/>
                <a:cs typeface="Montserrat"/>
                <a:sym typeface="Montserrat"/>
              </a:rPr>
              <a:t>Tip: </a:t>
            </a:r>
            <a:r>
              <a:rPr lang="en-GB" sz="4000">
                <a:latin typeface="Montserrat"/>
                <a:ea typeface="Montserrat"/>
                <a:cs typeface="Montserrat"/>
                <a:sym typeface="Montserrat"/>
              </a:rPr>
              <a:t>You might want to draw this into your book or onto paper to help. </a:t>
            </a:r>
            <a:r>
              <a:rPr b="1" lang="en-GB" sz="4000">
                <a:latin typeface="Montserrat"/>
                <a:ea typeface="Montserrat"/>
                <a:cs typeface="Montserrat"/>
                <a:sym typeface="Montserrat"/>
              </a:rPr>
              <a:t>OR</a:t>
            </a:r>
            <a:r>
              <a:rPr lang="en-GB" sz="4000">
                <a:latin typeface="Montserrat"/>
                <a:ea typeface="Montserrat"/>
                <a:cs typeface="Montserrat"/>
                <a:sym typeface="Montserrat"/>
              </a:rPr>
              <a:t> you could give each stage a score out of 10 for how disastrous it gets, and then explain why. </a:t>
            </a:r>
            <a:endParaRPr sz="40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9" name="Google Shape;109;p16"/>
          <p:cNvSpPr txBox="1"/>
          <p:nvPr>
            <p:ph idx="1" type="body"/>
          </p:nvPr>
        </p:nvSpPr>
        <p:spPr>
          <a:xfrm>
            <a:off x="918000" y="17608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Peter the Hermit and the People’s Crusade was a disaster. However a much better prepared group of Europeans also prepared for a crusade. Many nobles had been inspired to fight for God, as well as to claim some land and glory for themselves. It was led by </a:t>
            </a:r>
            <a:r>
              <a:rPr b="1" lang="en-GB" sz="3500"/>
              <a:t>nobles</a:t>
            </a:r>
            <a:r>
              <a:rPr lang="en-GB" sz="3500"/>
              <a:t> including </a:t>
            </a:r>
            <a:r>
              <a:rPr b="1" lang="en-GB" sz="3500"/>
              <a:t>Godfrey of Bouillon, Raymond of Toulouse </a:t>
            </a:r>
            <a:r>
              <a:rPr lang="en-GB" sz="3500"/>
              <a:t>and</a:t>
            </a:r>
            <a:r>
              <a:rPr b="1" lang="en-GB" sz="3500"/>
              <a:t> Bohemond of Taranto</a:t>
            </a:r>
            <a:r>
              <a:rPr lang="en-GB" sz="3500"/>
              <a:t>. These nobles, and many others, took thousands of soldiers each on the journey. When they reached Constantinople, Emperor Alexios made each swear an </a:t>
            </a:r>
            <a:r>
              <a:rPr b="1" lang="en-GB" sz="3500"/>
              <a:t>oath of fealty</a:t>
            </a:r>
            <a:r>
              <a:rPr lang="en-GB" sz="3500"/>
              <a:t> to him, and made them promise to hand over any land that they recovered to the Byzantine Empire. All swore the oath - except Raymond of Toulouse, who simply promised ‘friendship’ with the Emperor.</a:t>
            </a:r>
            <a:endParaRPr sz="3500"/>
          </a:p>
        </p:txBody>
      </p:sp>
      <p:sp>
        <p:nvSpPr>
          <p:cNvPr id="110" name="Google Shape;110;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1" name="Google Shape;111;p16"/>
          <p:cNvSpPr txBox="1"/>
          <p:nvPr>
            <p:ph type="title"/>
          </p:nvPr>
        </p:nvSpPr>
        <p:spPr>
          <a:xfrm>
            <a:off x="917950" y="890050"/>
            <a:ext cx="13201200" cy="96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1. To Constantinople</a:t>
            </a:r>
            <a:endParaRPr>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7" name="Google Shape;117;p17"/>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The nobles had large armies, and were much better prepared than the People’s Crusade that had ended in disaster. But that did not make the journey easy. They were attacked by Seljuq soldiers repeatedly, and it took strength and courage to keep pushing forward towards the Holy Land. Many of the soldiers died, as did the horses, and some Crusaders abandoned the trip because of how difficult it was. Supplies</a:t>
            </a:r>
            <a:r>
              <a:rPr b="1" lang="en-GB" sz="3500"/>
              <a:t> </a:t>
            </a:r>
            <a:r>
              <a:rPr lang="en-GB" sz="3500"/>
              <a:t>ran low, and some would have wondered if they were ever going to make it. The trip pushed the Crusaders to the limit, but day by day, they got a little closer to their goal: Jerusalem.</a:t>
            </a:r>
            <a:endParaRPr sz="3500"/>
          </a:p>
          <a:p>
            <a:pPr indent="0" lvl="0" marL="0" rtl="0" algn="l">
              <a:spcBef>
                <a:spcPts val="2000"/>
              </a:spcBef>
              <a:spcAft>
                <a:spcPts val="2000"/>
              </a:spcAft>
              <a:buNone/>
            </a:pPr>
            <a:r>
              <a:t/>
            </a:r>
            <a:endParaRPr sz="3500"/>
          </a:p>
        </p:txBody>
      </p:sp>
      <p:sp>
        <p:nvSpPr>
          <p:cNvPr id="118" name="Google Shape;118;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9" name="Google Shape;119;p17"/>
          <p:cNvSpPr txBox="1"/>
          <p:nvPr>
            <p:ph type="title"/>
          </p:nvPr>
        </p:nvSpPr>
        <p:spPr>
          <a:xfrm>
            <a:off x="917950" y="890050"/>
            <a:ext cx="13201200" cy="96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2. Going through Anatolia</a:t>
            </a:r>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5" name="Google Shape;125;p18"/>
          <p:cNvSpPr txBox="1"/>
          <p:nvPr>
            <p:ph idx="1" type="body"/>
          </p:nvPr>
        </p:nvSpPr>
        <p:spPr>
          <a:xfrm>
            <a:off x="918000" y="1763825"/>
            <a:ext cx="16452000" cy="7270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By October 1097, they reached the city of Antioch. Here the first major battle of the Crusade took place. The city was key. It was high on a hill and well defended so could control all the land nearby. If the Crusaders wanted to reach the Holy Land, they had to take Antioch first. Knights led by </a:t>
            </a:r>
            <a:r>
              <a:rPr b="1" lang="en-GB" sz="3500"/>
              <a:t>Raymond of Toulouse</a:t>
            </a:r>
            <a:r>
              <a:rPr lang="en-GB" sz="3500"/>
              <a:t> began the </a:t>
            </a:r>
            <a:r>
              <a:rPr b="1" lang="en-GB" sz="3500"/>
              <a:t>siege</a:t>
            </a:r>
            <a:r>
              <a:rPr lang="en-GB" sz="3500"/>
              <a:t> of the city, and the others joined. They surrounded it for nearly ten months and it seemed like it would never be taken. Over the winter, food began to run out, and the Crusaders began to starve, as did their horses... </a:t>
            </a:r>
            <a:endParaRPr sz="3500"/>
          </a:p>
        </p:txBody>
      </p:sp>
      <p:sp>
        <p:nvSpPr>
          <p:cNvPr id="126" name="Google Shape;126;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7" name="Google Shape;127;p18"/>
          <p:cNvSpPr txBox="1"/>
          <p:nvPr>
            <p:ph type="title"/>
          </p:nvPr>
        </p:nvSpPr>
        <p:spPr>
          <a:xfrm>
            <a:off x="917950" y="890050"/>
            <a:ext cx="13201200" cy="1006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3. The Siege of Antioch</a:t>
            </a:r>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3" name="Google Shape;133;p19"/>
          <p:cNvSpPr txBox="1"/>
          <p:nvPr>
            <p:ph idx="1" type="body"/>
          </p:nvPr>
        </p:nvSpPr>
        <p:spPr>
          <a:xfrm>
            <a:off x="918000" y="1763825"/>
            <a:ext cx="16452000" cy="7270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However, the siege was broken when </a:t>
            </a:r>
            <a:r>
              <a:rPr b="1" lang="en-GB" sz="3500"/>
              <a:t>Bohemond</a:t>
            </a:r>
            <a:r>
              <a:rPr lang="en-GB" sz="3500"/>
              <a:t> bribed a tower guard to let some of them inside the city. At night, they crept up the tower, and opened the gates from the inside. Thousands of soldiers burst into the city and began slaughtering the inhabitants. But i</a:t>
            </a:r>
            <a:r>
              <a:rPr lang="en-GB" sz="3500"/>
              <a:t>f the Crusaders thought this was enough, they were wrong. Many of the inhabitants protected themselves inside the </a:t>
            </a:r>
            <a:r>
              <a:rPr b="1" lang="en-GB" sz="3500"/>
              <a:t>citadel</a:t>
            </a:r>
            <a:r>
              <a:rPr lang="en-GB" sz="3500"/>
              <a:t>, which was well protected. Meanwhile, a Seljuq army surrounded the city, and the Crusaders were trapped. They were desperate, outnumbered and many were sure that all hope had gone.</a:t>
            </a:r>
            <a:endParaRPr sz="3500"/>
          </a:p>
        </p:txBody>
      </p:sp>
      <p:sp>
        <p:nvSpPr>
          <p:cNvPr id="134" name="Google Shape;134;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5" name="Google Shape;135;p19"/>
          <p:cNvSpPr txBox="1"/>
          <p:nvPr>
            <p:ph type="title"/>
          </p:nvPr>
        </p:nvSpPr>
        <p:spPr>
          <a:xfrm>
            <a:off x="917950" y="890050"/>
            <a:ext cx="13201200" cy="1006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4. In Antioch</a:t>
            </a:r>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1" name="Google Shape;141;p20"/>
          <p:cNvSpPr txBox="1"/>
          <p:nvPr>
            <p:ph idx="1" type="body"/>
          </p:nvPr>
        </p:nvSpPr>
        <p:spPr>
          <a:xfrm>
            <a:off x="918000" y="1763825"/>
            <a:ext cx="16452000" cy="7270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It was then that, according to sources, one Crusader had a vision that led them to the </a:t>
            </a:r>
            <a:r>
              <a:rPr b="1" lang="en-GB" sz="3500"/>
              <a:t>Holy Lance</a:t>
            </a:r>
            <a:r>
              <a:rPr lang="en-GB" sz="3500"/>
              <a:t> - the very lance that was used against Jesus during the Crucifixion. Discovering a holy </a:t>
            </a:r>
            <a:r>
              <a:rPr b="1" lang="en-GB" sz="3500"/>
              <a:t>relic</a:t>
            </a:r>
            <a:r>
              <a:rPr lang="en-GB" sz="3500"/>
              <a:t> convinced them that God was on their side. This inspired the crusaders to fight on.  Even though they were outnumbered, they defeated the Seljuq army and captured the citadel. Antioch was theirs, and control of the city went to </a:t>
            </a:r>
            <a:r>
              <a:rPr b="1" lang="en-GB" sz="3500"/>
              <a:t>Bohemond of Taranto</a:t>
            </a:r>
            <a:r>
              <a:rPr lang="en-GB" sz="3500"/>
              <a:t>. This became one of the </a:t>
            </a:r>
            <a:r>
              <a:rPr b="1" lang="en-GB" sz="3500"/>
              <a:t>Crusader States</a:t>
            </a:r>
            <a:r>
              <a:rPr lang="en-GB" sz="3500"/>
              <a:t> - areas in the Holy Land controlled by the Christians of Europe. Antioch had fallen. The crusaders then started planning their march to Jerusalem.</a:t>
            </a:r>
            <a:endParaRPr sz="3500"/>
          </a:p>
        </p:txBody>
      </p:sp>
      <p:sp>
        <p:nvSpPr>
          <p:cNvPr id="142" name="Google Shape;142;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3" name="Google Shape;143;p20"/>
          <p:cNvSpPr txBox="1"/>
          <p:nvPr>
            <p:ph type="title"/>
          </p:nvPr>
        </p:nvSpPr>
        <p:spPr>
          <a:xfrm>
            <a:off x="917950" y="890050"/>
            <a:ext cx="13201200" cy="1006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5. The Holy Lance</a:t>
            </a:r>
            <a:endParaRPr>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9" name="Google Shape;149;p21"/>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000"/>
              <a:t>Crusader State</a:t>
            </a:r>
            <a:r>
              <a:rPr lang="en-GB" sz="3000"/>
              <a:t> - Land taken by the Crusaders which they keep and run as their own Christian territory</a:t>
            </a:r>
            <a:endParaRPr sz="3000"/>
          </a:p>
          <a:p>
            <a:pPr indent="0" lvl="0" marL="0" rtl="0" algn="l">
              <a:spcBef>
                <a:spcPts val="2000"/>
              </a:spcBef>
              <a:spcAft>
                <a:spcPts val="0"/>
              </a:spcAft>
              <a:buNone/>
            </a:pPr>
            <a:r>
              <a:rPr b="1" lang="en-GB" sz="3000"/>
              <a:t>Oath of Fealty</a:t>
            </a:r>
            <a:r>
              <a:rPr lang="en-GB" sz="3000"/>
              <a:t> - A promise, sworn before God, of loyalty to another person</a:t>
            </a:r>
            <a:endParaRPr sz="3000"/>
          </a:p>
          <a:p>
            <a:pPr indent="0" lvl="0" marL="0" rtl="0" algn="l">
              <a:spcBef>
                <a:spcPts val="2000"/>
              </a:spcBef>
              <a:spcAft>
                <a:spcPts val="0"/>
              </a:spcAft>
              <a:buNone/>
            </a:pPr>
            <a:r>
              <a:rPr b="1" lang="en-GB" sz="3000"/>
              <a:t>Holy Lance</a:t>
            </a:r>
            <a:r>
              <a:rPr lang="en-GB" sz="3000"/>
              <a:t> - The weapon used to stab Jesus Christ when on the cross</a:t>
            </a:r>
            <a:endParaRPr sz="3000"/>
          </a:p>
          <a:p>
            <a:pPr indent="0" lvl="0" marL="0" rtl="0" algn="l">
              <a:spcBef>
                <a:spcPts val="2000"/>
              </a:spcBef>
              <a:spcAft>
                <a:spcPts val="0"/>
              </a:spcAft>
              <a:buNone/>
            </a:pPr>
            <a:r>
              <a:rPr b="1" lang="en-GB" sz="3000"/>
              <a:t>Citadel </a:t>
            </a:r>
            <a:r>
              <a:rPr lang="en-GB" sz="3000"/>
              <a:t>- A fortress, usually high above a city</a:t>
            </a:r>
            <a:endParaRPr sz="3000"/>
          </a:p>
          <a:p>
            <a:pPr indent="0" lvl="0" marL="0" rtl="0" algn="l">
              <a:spcBef>
                <a:spcPts val="2000"/>
              </a:spcBef>
              <a:spcAft>
                <a:spcPts val="0"/>
              </a:spcAft>
              <a:buNone/>
            </a:pPr>
            <a:r>
              <a:rPr b="1" lang="en-GB" sz="3000"/>
              <a:t>Siege </a:t>
            </a:r>
            <a:r>
              <a:rPr lang="en-GB" sz="3000"/>
              <a:t>- To surround a place and cut off its supplies in order to force it to surrender.</a:t>
            </a:r>
            <a:endParaRPr sz="3000"/>
          </a:p>
          <a:p>
            <a:pPr indent="0" lvl="0" marL="0" rtl="0" algn="l">
              <a:spcBef>
                <a:spcPts val="2000"/>
              </a:spcBef>
              <a:spcAft>
                <a:spcPts val="0"/>
              </a:spcAft>
              <a:buNone/>
            </a:pPr>
            <a:r>
              <a:rPr b="1" lang="en-GB" sz="3000"/>
              <a:t>Relic</a:t>
            </a:r>
            <a:r>
              <a:rPr lang="en-GB" sz="3000"/>
              <a:t> - An object that has special importance to people, e.g. a religious object</a:t>
            </a:r>
            <a:endParaRPr sz="3000"/>
          </a:p>
          <a:p>
            <a:pPr indent="0" lvl="0" marL="0" rtl="0" algn="l">
              <a:spcBef>
                <a:spcPts val="2000"/>
              </a:spcBef>
              <a:spcAft>
                <a:spcPts val="0"/>
              </a:spcAft>
              <a:buNone/>
            </a:pPr>
            <a:r>
              <a:rPr b="1" lang="en-GB" sz="3000"/>
              <a:t>Nobles</a:t>
            </a:r>
            <a:r>
              <a:rPr lang="en-GB" sz="3000"/>
              <a:t> - A powerful and wealthy person who holds a lot of land and knights</a:t>
            </a:r>
            <a:endParaRPr sz="3000"/>
          </a:p>
          <a:p>
            <a:pPr indent="0" lvl="0" marL="0" rtl="0" algn="l">
              <a:spcBef>
                <a:spcPts val="2000"/>
              </a:spcBef>
              <a:spcAft>
                <a:spcPts val="0"/>
              </a:spcAft>
              <a:buNone/>
            </a:pPr>
            <a:r>
              <a:rPr lang="en-GB" sz="3000"/>
              <a:t> </a:t>
            </a:r>
            <a:endParaRPr sz="3000"/>
          </a:p>
          <a:p>
            <a:pPr indent="0" lvl="0" marL="0" rtl="0" algn="l">
              <a:spcBef>
                <a:spcPts val="2000"/>
              </a:spcBef>
              <a:spcAft>
                <a:spcPts val="2000"/>
              </a:spcAft>
              <a:buNone/>
            </a:pPr>
            <a:r>
              <a:t/>
            </a:r>
            <a:endParaRPr sz="3000"/>
          </a:p>
        </p:txBody>
      </p:sp>
      <p:sp>
        <p:nvSpPr>
          <p:cNvPr id="150" name="Google Shape;150;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1" name="Google Shape;151;p21"/>
          <p:cNvSpPr txBox="1"/>
          <p:nvPr>
            <p:ph type="title"/>
          </p:nvPr>
        </p:nvSpPr>
        <p:spPr>
          <a:xfrm>
            <a:off x="917950" y="890050"/>
            <a:ext cx="13201200" cy="882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b="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7" name="Google Shape;157;p22"/>
          <p:cNvSpPr txBox="1"/>
          <p:nvPr>
            <p:ph type="title"/>
          </p:nvPr>
        </p:nvSpPr>
        <p:spPr>
          <a:xfrm>
            <a:off x="681450" y="365950"/>
            <a:ext cx="17213700" cy="10482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sz="5600"/>
              <a:t>The Disaster-o-meter™</a:t>
            </a:r>
            <a:endParaRPr sz="5600"/>
          </a:p>
        </p:txBody>
      </p:sp>
      <p:sp>
        <p:nvSpPr>
          <p:cNvPr id="158" name="Google Shape;158;p22"/>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cxnSp>
        <p:nvCxnSpPr>
          <p:cNvPr id="159" name="Google Shape;159;p22"/>
          <p:cNvCxnSpPr/>
          <p:nvPr/>
        </p:nvCxnSpPr>
        <p:spPr>
          <a:xfrm rot="10800000">
            <a:off x="2103100" y="1711125"/>
            <a:ext cx="61500" cy="5091900"/>
          </a:xfrm>
          <a:prstGeom prst="straightConnector1">
            <a:avLst/>
          </a:prstGeom>
          <a:noFill/>
          <a:ln cap="flat" cmpd="sng" w="76200">
            <a:solidFill>
              <a:schemeClr val="dk2"/>
            </a:solidFill>
            <a:prstDash val="solid"/>
            <a:round/>
            <a:headEnd len="med" w="med" type="none"/>
            <a:tailEnd len="med" w="med" type="diamond"/>
          </a:ln>
        </p:spPr>
      </p:cxnSp>
      <p:cxnSp>
        <p:nvCxnSpPr>
          <p:cNvPr id="160" name="Google Shape;160;p22"/>
          <p:cNvCxnSpPr/>
          <p:nvPr/>
        </p:nvCxnSpPr>
        <p:spPr>
          <a:xfrm>
            <a:off x="2164600" y="6803025"/>
            <a:ext cx="15543900" cy="0"/>
          </a:xfrm>
          <a:prstGeom prst="straightConnector1">
            <a:avLst/>
          </a:prstGeom>
          <a:noFill/>
          <a:ln cap="flat" cmpd="sng" w="76200">
            <a:solidFill>
              <a:schemeClr val="dk2"/>
            </a:solidFill>
            <a:prstDash val="solid"/>
            <a:round/>
            <a:headEnd len="med" w="med" type="none"/>
            <a:tailEnd len="med" w="med" type="diamond"/>
          </a:ln>
        </p:spPr>
      </p:cxnSp>
      <p:sp>
        <p:nvSpPr>
          <p:cNvPr id="161" name="Google Shape;161;p22"/>
          <p:cNvSpPr/>
          <p:nvPr/>
        </p:nvSpPr>
        <p:spPr>
          <a:xfrm>
            <a:off x="681450" y="6945150"/>
            <a:ext cx="4512900" cy="1404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450850" lvl="0" marL="457200" rtl="0" algn="ctr">
              <a:spcBef>
                <a:spcPts val="0"/>
              </a:spcBef>
              <a:spcAft>
                <a:spcPts val="0"/>
              </a:spcAft>
              <a:buSzPts val="3500"/>
              <a:buFont typeface="Montserrat"/>
              <a:buAutoNum type="arabicPeriod"/>
            </a:pPr>
            <a:r>
              <a:rPr b="1" lang="en-GB" sz="3500">
                <a:latin typeface="Montserrat"/>
                <a:ea typeface="Montserrat"/>
                <a:cs typeface="Montserrat"/>
                <a:sym typeface="Montserrat"/>
              </a:rPr>
              <a:t>To Constantinople</a:t>
            </a:r>
            <a:endParaRPr b="1" sz="3500">
              <a:latin typeface="Montserrat"/>
              <a:ea typeface="Montserrat"/>
              <a:cs typeface="Montserrat"/>
              <a:sym typeface="Montserrat"/>
            </a:endParaRPr>
          </a:p>
        </p:txBody>
      </p:sp>
      <p:sp>
        <p:nvSpPr>
          <p:cNvPr id="162" name="Google Shape;162;p22"/>
          <p:cNvSpPr/>
          <p:nvPr/>
        </p:nvSpPr>
        <p:spPr>
          <a:xfrm>
            <a:off x="5290256" y="6945150"/>
            <a:ext cx="3030000" cy="1404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latin typeface="Montserrat"/>
                <a:ea typeface="Montserrat"/>
                <a:cs typeface="Montserrat"/>
                <a:sym typeface="Montserrat"/>
              </a:rPr>
              <a:t>2. Anatolia</a:t>
            </a:r>
            <a:endParaRPr b="1" sz="3500">
              <a:latin typeface="Montserrat"/>
              <a:ea typeface="Montserrat"/>
              <a:cs typeface="Montserrat"/>
              <a:sym typeface="Montserrat"/>
            </a:endParaRPr>
          </a:p>
        </p:txBody>
      </p:sp>
      <p:sp>
        <p:nvSpPr>
          <p:cNvPr id="163" name="Google Shape;163;p22"/>
          <p:cNvSpPr/>
          <p:nvPr/>
        </p:nvSpPr>
        <p:spPr>
          <a:xfrm>
            <a:off x="8413348" y="6945150"/>
            <a:ext cx="3030000" cy="1404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latin typeface="Montserrat"/>
                <a:ea typeface="Montserrat"/>
                <a:cs typeface="Montserrat"/>
                <a:sym typeface="Montserrat"/>
              </a:rPr>
              <a:t>3. Siege of Antioch</a:t>
            </a:r>
            <a:endParaRPr b="1" sz="3500">
              <a:latin typeface="Montserrat"/>
              <a:ea typeface="Montserrat"/>
              <a:cs typeface="Montserrat"/>
              <a:sym typeface="Montserrat"/>
            </a:endParaRPr>
          </a:p>
        </p:txBody>
      </p:sp>
      <p:sp>
        <p:nvSpPr>
          <p:cNvPr id="164" name="Google Shape;164;p22"/>
          <p:cNvSpPr/>
          <p:nvPr/>
        </p:nvSpPr>
        <p:spPr>
          <a:xfrm>
            <a:off x="11536441" y="6945150"/>
            <a:ext cx="3030000" cy="1404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latin typeface="Montserrat"/>
                <a:ea typeface="Montserrat"/>
                <a:cs typeface="Montserrat"/>
                <a:sym typeface="Montserrat"/>
              </a:rPr>
              <a:t>4. In Antioch</a:t>
            </a:r>
            <a:endParaRPr b="1" sz="3500">
              <a:latin typeface="Montserrat"/>
              <a:ea typeface="Montserrat"/>
              <a:cs typeface="Montserrat"/>
              <a:sym typeface="Montserrat"/>
            </a:endParaRPr>
          </a:p>
        </p:txBody>
      </p:sp>
      <p:sp>
        <p:nvSpPr>
          <p:cNvPr id="165" name="Google Shape;165;p22"/>
          <p:cNvSpPr/>
          <p:nvPr/>
        </p:nvSpPr>
        <p:spPr>
          <a:xfrm>
            <a:off x="14659533" y="6945150"/>
            <a:ext cx="3030000" cy="1404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latin typeface="Montserrat"/>
                <a:ea typeface="Montserrat"/>
                <a:cs typeface="Montserrat"/>
                <a:sym typeface="Montserrat"/>
              </a:rPr>
              <a:t>5. The Holy Lance</a:t>
            </a:r>
            <a:endParaRPr b="1" sz="3500">
              <a:latin typeface="Montserrat"/>
              <a:ea typeface="Montserrat"/>
              <a:cs typeface="Montserrat"/>
              <a:sym typeface="Montserrat"/>
            </a:endParaRPr>
          </a:p>
        </p:txBody>
      </p:sp>
      <p:sp>
        <p:nvSpPr>
          <p:cNvPr id="166" name="Google Shape;166;p22"/>
          <p:cNvSpPr txBox="1"/>
          <p:nvPr/>
        </p:nvSpPr>
        <p:spPr>
          <a:xfrm rot="-5400000">
            <a:off x="-797675" y="4049700"/>
            <a:ext cx="4483800" cy="78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latin typeface="Montserrat"/>
                <a:ea typeface="Montserrat"/>
                <a:cs typeface="Montserrat"/>
                <a:sym typeface="Montserrat"/>
              </a:rPr>
              <a:t>More Disastrous</a:t>
            </a:r>
            <a:endParaRPr b="1" sz="3500">
              <a:latin typeface="Montserrat"/>
              <a:ea typeface="Montserrat"/>
              <a:cs typeface="Montserrat"/>
              <a:sym typeface="Montserrat"/>
            </a:endParaRPr>
          </a:p>
        </p:txBody>
      </p:sp>
      <p:sp>
        <p:nvSpPr>
          <p:cNvPr id="167" name="Google Shape;167;p22"/>
          <p:cNvSpPr/>
          <p:nvPr/>
        </p:nvSpPr>
        <p:spPr>
          <a:xfrm>
            <a:off x="3133350" y="5099975"/>
            <a:ext cx="1133700" cy="1048200"/>
          </a:xfrm>
          <a:prstGeom prst="star4">
            <a:avLst>
              <a:gd fmla="val 12500" name="adj"/>
            </a:avLst>
          </a:prstGeom>
          <a:solidFill>
            <a:srgbClr val="000000"/>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2"/>
          <p:cNvSpPr/>
          <p:nvPr/>
        </p:nvSpPr>
        <p:spPr>
          <a:xfrm>
            <a:off x="6238400" y="4051775"/>
            <a:ext cx="1133700" cy="1048200"/>
          </a:xfrm>
          <a:prstGeom prst="star4">
            <a:avLst>
              <a:gd fmla="val 12500" name="adj"/>
            </a:avLst>
          </a:prstGeom>
          <a:solidFill>
            <a:srgbClr val="000000"/>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2"/>
          <p:cNvSpPr/>
          <p:nvPr/>
        </p:nvSpPr>
        <p:spPr>
          <a:xfrm>
            <a:off x="9361500" y="2876300"/>
            <a:ext cx="1133700" cy="1048200"/>
          </a:xfrm>
          <a:prstGeom prst="star4">
            <a:avLst>
              <a:gd fmla="val 12500" name="adj"/>
            </a:avLst>
          </a:prstGeom>
          <a:solidFill>
            <a:srgbClr val="000000"/>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70" name="Google Shape;170;p22"/>
          <p:cNvCxnSpPr/>
          <p:nvPr/>
        </p:nvCxnSpPr>
        <p:spPr>
          <a:xfrm rot="10800000">
            <a:off x="1896725" y="2494550"/>
            <a:ext cx="41100" cy="4205400"/>
          </a:xfrm>
          <a:prstGeom prst="straightConnector1">
            <a:avLst/>
          </a:prstGeom>
          <a:noFill/>
          <a:ln cap="flat" cmpd="sng" w="76200">
            <a:solidFill>
              <a:srgbClr val="000000"/>
            </a:solidFill>
            <a:prstDash val="solid"/>
            <a:round/>
            <a:headEnd len="med" w="med" type="none"/>
            <a:tailEnd len="med" w="med" type="triangle"/>
          </a:ln>
        </p:spPr>
      </p:cxnSp>
      <p:sp>
        <p:nvSpPr>
          <p:cNvPr id="171" name="Google Shape;171;p22"/>
          <p:cNvSpPr txBox="1"/>
          <p:nvPr/>
        </p:nvSpPr>
        <p:spPr>
          <a:xfrm>
            <a:off x="3215975" y="1401825"/>
            <a:ext cx="11833200" cy="140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latin typeface="Montserrat"/>
                <a:ea typeface="Montserrat"/>
                <a:cs typeface="Montserrat"/>
                <a:sym typeface="Montserrat"/>
              </a:rPr>
              <a:t>1.</a:t>
            </a:r>
            <a:r>
              <a:rPr lang="en-GB" sz="4000">
                <a:latin typeface="Montserrat"/>
                <a:ea typeface="Montserrat"/>
                <a:cs typeface="Montserrat"/>
                <a:sym typeface="Montserrat"/>
              </a:rPr>
              <a:t> So why would these two stages be put where they are? Explain!</a:t>
            </a:r>
            <a:endParaRPr sz="4000">
              <a:latin typeface="Montserrat"/>
              <a:ea typeface="Montserrat"/>
              <a:cs typeface="Montserrat"/>
              <a:sym typeface="Montserrat"/>
            </a:endParaRPr>
          </a:p>
        </p:txBody>
      </p:sp>
      <p:sp>
        <p:nvSpPr>
          <p:cNvPr id="172" name="Google Shape;172;p22"/>
          <p:cNvSpPr txBox="1"/>
          <p:nvPr/>
        </p:nvSpPr>
        <p:spPr>
          <a:xfrm>
            <a:off x="11445900" y="3406588"/>
            <a:ext cx="6246000" cy="140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latin typeface="Montserrat"/>
                <a:ea typeface="Montserrat"/>
                <a:cs typeface="Montserrat"/>
                <a:sym typeface="Montserrat"/>
              </a:rPr>
              <a:t>2.</a:t>
            </a:r>
            <a:r>
              <a:rPr lang="en-GB" sz="4000">
                <a:latin typeface="Montserrat"/>
                <a:ea typeface="Montserrat"/>
                <a:cs typeface="Montserrat"/>
                <a:sym typeface="Montserrat"/>
              </a:rPr>
              <a:t> </a:t>
            </a:r>
            <a:r>
              <a:rPr b="1" lang="en-GB" sz="4000">
                <a:latin typeface="Montserrat"/>
                <a:ea typeface="Montserrat"/>
                <a:cs typeface="Montserrat"/>
                <a:sym typeface="Montserrat"/>
              </a:rPr>
              <a:t>Where </a:t>
            </a:r>
            <a:r>
              <a:rPr lang="en-GB" sz="4000">
                <a:latin typeface="Montserrat"/>
                <a:ea typeface="Montserrat"/>
                <a:cs typeface="Montserrat"/>
                <a:sym typeface="Montserrat"/>
              </a:rPr>
              <a:t>would you plot the last two stages? Remember to explain why!</a:t>
            </a:r>
            <a:endParaRPr sz="4000">
              <a:latin typeface="Montserrat"/>
              <a:ea typeface="Montserrat"/>
              <a:cs typeface="Montserrat"/>
              <a:sym typeface="Montserrat"/>
            </a:endParaRPr>
          </a:p>
        </p:txBody>
      </p:sp>
      <p:sp>
        <p:nvSpPr>
          <p:cNvPr id="173" name="Google Shape;173;p22"/>
          <p:cNvSpPr txBox="1"/>
          <p:nvPr/>
        </p:nvSpPr>
        <p:spPr>
          <a:xfrm>
            <a:off x="1278150" y="8534700"/>
            <a:ext cx="14884200" cy="142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latin typeface="Montserrat"/>
                <a:ea typeface="Montserrat"/>
                <a:cs typeface="Montserrat"/>
                <a:sym typeface="Montserrat"/>
              </a:rPr>
              <a:t>Tip: You may want to draw this into your book or onto a piece of paper to help. OR you could give each stage a </a:t>
            </a:r>
            <a:endParaRPr b="1" sz="3500">
              <a:latin typeface="Montserrat"/>
              <a:ea typeface="Montserrat"/>
              <a:cs typeface="Montserrat"/>
              <a:sym typeface="Montserrat"/>
            </a:endParaRPr>
          </a:p>
        </p:txBody>
      </p:sp>
      <p:cxnSp>
        <p:nvCxnSpPr>
          <p:cNvPr id="174" name="Google Shape;174;p22"/>
          <p:cNvCxnSpPr>
            <a:endCxn id="168" idx="0"/>
          </p:cNvCxnSpPr>
          <p:nvPr/>
        </p:nvCxnSpPr>
        <p:spPr>
          <a:xfrm>
            <a:off x="6205250" y="2948075"/>
            <a:ext cx="600000" cy="1103700"/>
          </a:xfrm>
          <a:prstGeom prst="straightConnector1">
            <a:avLst/>
          </a:prstGeom>
          <a:noFill/>
          <a:ln cap="flat" cmpd="sng" w="38100">
            <a:solidFill>
              <a:schemeClr val="dk2"/>
            </a:solidFill>
            <a:prstDash val="solid"/>
            <a:round/>
            <a:headEnd len="med" w="med" type="none"/>
            <a:tailEnd len="med" w="med" type="triangle"/>
          </a:ln>
        </p:spPr>
      </p:cxnSp>
      <p:cxnSp>
        <p:nvCxnSpPr>
          <p:cNvPr id="175" name="Google Shape;175;p22"/>
          <p:cNvCxnSpPr/>
          <p:nvPr/>
        </p:nvCxnSpPr>
        <p:spPr>
          <a:xfrm>
            <a:off x="8604700" y="2667550"/>
            <a:ext cx="940200" cy="404100"/>
          </a:xfrm>
          <a:prstGeom prst="straightConnector1">
            <a:avLst/>
          </a:prstGeom>
          <a:noFill/>
          <a:ln cap="flat" cmpd="sng" w="38100">
            <a:solidFill>
              <a:schemeClr val="dk2"/>
            </a:solidFill>
            <a:prstDash val="solid"/>
            <a:round/>
            <a:headEnd len="med" w="med" type="none"/>
            <a:tailEnd len="med" w="med" type="triangle"/>
          </a:ln>
        </p:spPr>
      </p:cxnSp>
      <p:cxnSp>
        <p:nvCxnSpPr>
          <p:cNvPr id="176" name="Google Shape;176;p22"/>
          <p:cNvCxnSpPr/>
          <p:nvPr/>
        </p:nvCxnSpPr>
        <p:spPr>
          <a:xfrm>
            <a:off x="15832500" y="5545500"/>
            <a:ext cx="0" cy="1154400"/>
          </a:xfrm>
          <a:prstGeom prst="straightConnector1">
            <a:avLst/>
          </a:prstGeom>
          <a:noFill/>
          <a:ln cap="flat" cmpd="sng" w="38100">
            <a:solidFill>
              <a:schemeClr val="dk2"/>
            </a:solidFill>
            <a:prstDash val="solid"/>
            <a:round/>
            <a:headEnd len="med" w="med" type="none"/>
            <a:tailEnd len="med" w="med" type="triangle"/>
          </a:ln>
        </p:spPr>
      </p:cxnSp>
      <p:cxnSp>
        <p:nvCxnSpPr>
          <p:cNvPr id="177" name="Google Shape;177;p22"/>
          <p:cNvCxnSpPr/>
          <p:nvPr/>
        </p:nvCxnSpPr>
        <p:spPr>
          <a:xfrm flipH="1">
            <a:off x="13051450" y="5978425"/>
            <a:ext cx="18600" cy="587400"/>
          </a:xfrm>
          <a:prstGeom prst="straightConnector1">
            <a:avLst/>
          </a:prstGeom>
          <a:noFill/>
          <a:ln cap="flat" cmpd="sng" w="38100">
            <a:solidFill>
              <a:schemeClr val="dk2"/>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