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 id="2147483680" r:id="rId5"/>
    <p:sldMasterId id="214748368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5143500" cx="9144000"/>
  <p:notesSz cx="6858000" cy="9144000"/>
  <p:embeddedFontLst>
    <p:embeddedFont>
      <p:font typeface="Montserrat SemiBold"/>
      <p:regular r:id="rId23"/>
      <p:bold r:id="rId24"/>
      <p:italic r:id="rId25"/>
      <p:boldItalic r:id="rId26"/>
    </p:embeddedFont>
    <p:embeddedFont>
      <p:font typeface="Montserrat"/>
      <p:regular r:id="rId27"/>
      <p:bold r:id="rId28"/>
      <p:italic r:id="rId29"/>
      <p:boldItalic r:id="rId30"/>
    </p:embeddedFont>
    <p:embeddedFont>
      <p:font typeface="Montserrat Medium"/>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MontserratSemiBold-bold.fntdata"/><Relationship Id="rId23" Type="http://schemas.openxmlformats.org/officeDocument/2006/relationships/font" Target="fonts/Montserrat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MontserratSemiBold-boldItalic.fntdata"/><Relationship Id="rId25" Type="http://schemas.openxmlformats.org/officeDocument/2006/relationships/font" Target="fonts/MontserratSemiBold-italic.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Montserrat-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Medium-regular.fntdata"/><Relationship Id="rId30" Type="http://schemas.openxmlformats.org/officeDocument/2006/relationships/font" Target="fonts/Montserrat-boldItalic.fntdata"/><Relationship Id="rId11" Type="http://schemas.openxmlformats.org/officeDocument/2006/relationships/slide" Target="slides/slide4.xml"/><Relationship Id="rId33" Type="http://schemas.openxmlformats.org/officeDocument/2006/relationships/font" Target="fonts/MontserratMedium-italic.fntdata"/><Relationship Id="rId10" Type="http://schemas.openxmlformats.org/officeDocument/2006/relationships/slide" Target="slides/slide3.xml"/><Relationship Id="rId32" Type="http://schemas.openxmlformats.org/officeDocument/2006/relationships/font" Target="fonts/MontserratMedium-bold.fntdata"/><Relationship Id="rId13" Type="http://schemas.openxmlformats.org/officeDocument/2006/relationships/slide" Target="slides/slide6.xml"/><Relationship Id="rId12" Type="http://schemas.openxmlformats.org/officeDocument/2006/relationships/slide" Target="slides/slide5.xml"/><Relationship Id="rId34" Type="http://schemas.openxmlformats.org/officeDocument/2006/relationships/font" Target="fonts/MontserratMedium-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c4350400e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8c4350400e_0_2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91efd5b3d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91efd5b3d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 </a:t>
            </a:r>
            <a:endParaRPr/>
          </a:p>
          <a:p>
            <a:pPr indent="-298450" lvl="0" marL="457200" rtl="0" algn="l">
              <a:spcBef>
                <a:spcPts val="0"/>
              </a:spcBef>
              <a:spcAft>
                <a:spcPts val="0"/>
              </a:spcAft>
              <a:buSzPts val="1100"/>
              <a:buChar char="-"/>
            </a:pPr>
            <a:r>
              <a:rPr lang="en-GB"/>
              <a:t>It is important to brush our teeth every morning and evening before bed to keep our teeth and mouth clean.</a:t>
            </a:r>
            <a:endParaRPr/>
          </a:p>
          <a:p>
            <a:pPr indent="-298450" lvl="0" marL="457200" rtl="0" algn="l">
              <a:spcBef>
                <a:spcPts val="0"/>
              </a:spcBef>
              <a:spcAft>
                <a:spcPts val="0"/>
              </a:spcAft>
              <a:buSzPts val="1100"/>
              <a:buChar char="-"/>
            </a:pPr>
            <a:r>
              <a:rPr lang="en-GB"/>
              <a:t>Can you think what might happen if we don’t brush our teeth often?</a:t>
            </a:r>
            <a:endParaRPr/>
          </a:p>
          <a:p>
            <a:pPr indent="0" lvl="0" marL="457200" rtl="0" algn="l">
              <a:spcBef>
                <a:spcPts val="0"/>
              </a:spcBef>
              <a:spcAft>
                <a:spcPts val="0"/>
              </a:spcAft>
              <a:buNone/>
            </a:pPr>
            <a:r>
              <a:rPr lang="en-GB"/>
              <a:t>*If we don’t brush our teeth and floss regularly we can get tooth decay and gum disease.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91efd5b3d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91efd5b3d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a:t>
            </a:r>
            <a:endParaRPr/>
          </a:p>
          <a:p>
            <a:pPr indent="-298450" lvl="0" marL="457200" rtl="0" algn="l">
              <a:spcBef>
                <a:spcPts val="0"/>
              </a:spcBef>
              <a:spcAft>
                <a:spcPts val="0"/>
              </a:spcAft>
              <a:buSzPts val="1100"/>
              <a:buChar char="-"/>
            </a:pPr>
            <a:r>
              <a:rPr lang="en-GB"/>
              <a:t>Here is an example of a morning routine. Some people prefer to shower or have a bath in the morning, others prefer the evening. This is what I do in my morning routine. What do you do?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91efd5b3d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91efd5b3d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 </a:t>
            </a:r>
            <a:endParaRPr/>
          </a:p>
          <a:p>
            <a:pPr indent="-298450" lvl="0" marL="457200" rtl="0" algn="l">
              <a:spcBef>
                <a:spcPts val="0"/>
              </a:spcBef>
              <a:spcAft>
                <a:spcPts val="0"/>
              </a:spcAft>
              <a:buSzPts val="1100"/>
              <a:buChar char="-"/>
            </a:pPr>
            <a:r>
              <a:rPr lang="en-GB"/>
              <a:t>This is an example of an evening routine. I prefer to bath or shower before I go to bed in the evening. What do you prefer?</a:t>
            </a:r>
            <a:endParaRPr/>
          </a:p>
          <a:p>
            <a:pPr indent="-298450" lvl="0" marL="457200" rtl="0" algn="l">
              <a:spcBef>
                <a:spcPts val="0"/>
              </a:spcBef>
              <a:spcAft>
                <a:spcPts val="0"/>
              </a:spcAft>
              <a:buSzPts val="1100"/>
              <a:buChar char="-"/>
            </a:pPr>
            <a:r>
              <a:rPr lang="en-GB"/>
              <a:t>What are the 2 things that we need to do in the morning and evening routine?</a:t>
            </a:r>
            <a:endParaRPr/>
          </a:p>
          <a:p>
            <a:pPr indent="0" lvl="0" marL="457200" rtl="0" algn="l">
              <a:spcBef>
                <a:spcPts val="0"/>
              </a:spcBef>
              <a:spcAft>
                <a:spcPts val="0"/>
              </a:spcAft>
              <a:buNone/>
            </a:pPr>
            <a:r>
              <a:rPr lang="en-GB"/>
              <a:t>*Washing your face and brushing your teeth is important to do twice a day as part of a good hygiene routine.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8c4350400e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8c4350400e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8c4350400e_0_3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8c4350400e_0_3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Final slide of the lesson. Suggest adaptations for teachers/parents.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8c4350400e_0_3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8c4350400e_0_3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Insert info for subject/lesson name/stage (if appropriate)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8c4350400e_0_2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8c4350400e_0_2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8eba67e8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8eba67e8a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8c4350400e_0_2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8c4350400e_0_2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is the equivalent to a loose lesson plan/overview for teachers before starting the lesson.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8eba67e8a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8eba67e8aa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91efd5b3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91efd5b3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91efd5b3d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91efd5b3d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On the following slides, you can add images or symbols that will most support your learners.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Discuss;</a:t>
            </a:r>
            <a:endParaRPr/>
          </a:p>
          <a:p>
            <a:pPr indent="-298450" lvl="0" marL="457200" rtl="0" algn="l">
              <a:spcBef>
                <a:spcPts val="0"/>
              </a:spcBef>
              <a:spcAft>
                <a:spcPts val="0"/>
              </a:spcAft>
              <a:buSzPts val="1100"/>
              <a:buChar char="-"/>
            </a:pPr>
            <a:r>
              <a:rPr lang="en-GB"/>
              <a:t>To make sure that we stay healthy we need to make sure we are looking after our bodies by keeping ourselves clean. If we don't clean our bodies properly and regularly we become dirty and smelly. We are also putting ourselves at risk of infections and illnesses because we have bacteria on our body that builds up if we don’t wash it off. This may mean that we will need to go to the doctors more frequently.</a:t>
            </a:r>
            <a:endParaRPr/>
          </a:p>
          <a:p>
            <a:pPr indent="-298450" lvl="0" marL="457200" rtl="0" algn="l">
              <a:spcBef>
                <a:spcPts val="0"/>
              </a:spcBef>
              <a:spcAft>
                <a:spcPts val="0"/>
              </a:spcAft>
              <a:buSzPts val="1100"/>
              <a:buChar char="-"/>
            </a:pPr>
            <a:r>
              <a:rPr lang="en-GB"/>
              <a:t>If we don’t brush our teeth regularly we can develop cavities, gum disease and tooth decay. This means we may have to visit the dentist more often.</a:t>
            </a:r>
            <a:endParaRPr/>
          </a:p>
          <a:p>
            <a:pPr indent="-298450" lvl="0" marL="457200" rtl="0" algn="l">
              <a:spcBef>
                <a:spcPts val="0"/>
              </a:spcBef>
              <a:spcAft>
                <a:spcPts val="0"/>
              </a:spcAft>
              <a:buSzPts val="1100"/>
              <a:buChar char="-"/>
            </a:pPr>
            <a:r>
              <a:rPr lang="en-GB"/>
              <a:t>It generally makes us feel good and confident when we look after ourselves and take care of our personal hygiene.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91efd5b3d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91efd5b3d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a:t>
            </a:r>
            <a:endParaRPr/>
          </a:p>
          <a:p>
            <a:pPr indent="-298450" lvl="0" marL="457200" rtl="0" algn="l">
              <a:spcBef>
                <a:spcPts val="0"/>
              </a:spcBef>
              <a:spcAft>
                <a:spcPts val="0"/>
              </a:spcAft>
              <a:buSzPts val="1100"/>
              <a:buChar char="-"/>
            </a:pPr>
            <a:r>
              <a:rPr lang="en-GB"/>
              <a:t>Why do you think we need to wash our body and face every day? </a:t>
            </a:r>
            <a:endParaRPr/>
          </a:p>
          <a:p>
            <a:pPr indent="-298450" lvl="0" marL="457200" rtl="0" algn="l">
              <a:spcBef>
                <a:spcPts val="0"/>
              </a:spcBef>
              <a:spcAft>
                <a:spcPts val="0"/>
              </a:spcAft>
              <a:buSzPts val="1100"/>
              <a:buChar char="-"/>
            </a:pPr>
            <a:r>
              <a:rPr lang="en-GB"/>
              <a:t>What might happen if we do not wash ourselves properly?</a:t>
            </a:r>
            <a:endParaRPr/>
          </a:p>
          <a:p>
            <a:pPr indent="0" lvl="0" marL="457200" rtl="0" algn="l">
              <a:spcBef>
                <a:spcPts val="0"/>
              </a:spcBef>
              <a:spcAft>
                <a:spcPts val="0"/>
              </a:spcAft>
              <a:buNone/>
            </a:pPr>
            <a:r>
              <a:rPr lang="en-GB"/>
              <a:t>*If we don’t wash ourselves frequently and thoroughly we can get infections of illnesses caused by poor hygiene. We also don’t want to smell, especially when we are around others.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91efd5b3d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91efd5b3d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a:t>
            </a:r>
            <a:endParaRPr/>
          </a:p>
          <a:p>
            <a:pPr indent="-298450" lvl="0" marL="457200" rtl="0" algn="l">
              <a:spcBef>
                <a:spcPts val="0"/>
              </a:spcBef>
              <a:spcAft>
                <a:spcPts val="0"/>
              </a:spcAft>
              <a:buSzPts val="1100"/>
              <a:buChar char="-"/>
            </a:pPr>
            <a:r>
              <a:rPr lang="en-GB"/>
              <a:t>What happens to our hair when we don’t wash it?</a:t>
            </a:r>
            <a:endParaRPr/>
          </a:p>
          <a:p>
            <a:pPr indent="-298450" lvl="0" marL="457200" rtl="0" algn="l">
              <a:spcBef>
                <a:spcPts val="0"/>
              </a:spcBef>
              <a:spcAft>
                <a:spcPts val="0"/>
              </a:spcAft>
              <a:buSzPts val="1100"/>
              <a:buChar char="-"/>
            </a:pPr>
            <a:r>
              <a:rPr lang="en-GB"/>
              <a:t>Some people have thick curly hair that doesn’t need washing everyday, other people have fine hair that needs washing more often. What type of hair do you have?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chemeClr val="lt1"/>
              </a:buClr>
              <a:buSzPts val="5200"/>
              <a:buNone/>
              <a:defRPr sz="5200">
                <a:solidFill>
                  <a:schemeClr val="lt1"/>
                </a:solidFill>
              </a:defRPr>
            </a:lvl2pPr>
            <a:lvl3pPr lvl="2" rtl="0" algn="ctr">
              <a:lnSpc>
                <a:spcPct val="100000"/>
              </a:lnSpc>
              <a:spcBef>
                <a:spcPts val="0"/>
              </a:spcBef>
              <a:spcAft>
                <a:spcPts val="0"/>
              </a:spcAft>
              <a:buClr>
                <a:schemeClr val="lt1"/>
              </a:buClr>
              <a:buSzPts val="5200"/>
              <a:buNone/>
              <a:defRPr sz="5200">
                <a:solidFill>
                  <a:schemeClr val="lt1"/>
                </a:solidFill>
              </a:defRPr>
            </a:lvl3pPr>
            <a:lvl4pPr lvl="3" rtl="0" algn="ctr">
              <a:lnSpc>
                <a:spcPct val="100000"/>
              </a:lnSpc>
              <a:spcBef>
                <a:spcPts val="0"/>
              </a:spcBef>
              <a:spcAft>
                <a:spcPts val="0"/>
              </a:spcAft>
              <a:buClr>
                <a:schemeClr val="lt1"/>
              </a:buClr>
              <a:buSzPts val="5200"/>
              <a:buNone/>
              <a:defRPr sz="5200">
                <a:solidFill>
                  <a:schemeClr val="lt1"/>
                </a:solidFill>
              </a:defRPr>
            </a:lvl4pPr>
            <a:lvl5pPr lvl="4" rtl="0" algn="ctr">
              <a:lnSpc>
                <a:spcPct val="100000"/>
              </a:lnSpc>
              <a:spcBef>
                <a:spcPts val="0"/>
              </a:spcBef>
              <a:spcAft>
                <a:spcPts val="0"/>
              </a:spcAft>
              <a:buClr>
                <a:schemeClr val="lt1"/>
              </a:buClr>
              <a:buSzPts val="5200"/>
              <a:buNone/>
              <a:defRPr sz="5200">
                <a:solidFill>
                  <a:schemeClr val="lt1"/>
                </a:solidFill>
              </a:defRPr>
            </a:lvl5pPr>
            <a:lvl6pPr lvl="5" rtl="0" algn="ctr">
              <a:lnSpc>
                <a:spcPct val="100000"/>
              </a:lnSpc>
              <a:spcBef>
                <a:spcPts val="0"/>
              </a:spcBef>
              <a:spcAft>
                <a:spcPts val="0"/>
              </a:spcAft>
              <a:buClr>
                <a:schemeClr val="lt1"/>
              </a:buClr>
              <a:buSzPts val="5200"/>
              <a:buNone/>
              <a:defRPr sz="5200">
                <a:solidFill>
                  <a:schemeClr val="lt1"/>
                </a:solidFill>
              </a:defRPr>
            </a:lvl6pPr>
            <a:lvl7pPr lvl="6" rtl="0" algn="ctr">
              <a:lnSpc>
                <a:spcPct val="100000"/>
              </a:lnSpc>
              <a:spcBef>
                <a:spcPts val="0"/>
              </a:spcBef>
              <a:spcAft>
                <a:spcPts val="0"/>
              </a:spcAft>
              <a:buClr>
                <a:schemeClr val="lt1"/>
              </a:buClr>
              <a:buSzPts val="5200"/>
              <a:buNone/>
              <a:defRPr sz="5200">
                <a:solidFill>
                  <a:schemeClr val="lt1"/>
                </a:solidFill>
              </a:defRPr>
            </a:lvl7pPr>
            <a:lvl8pPr lvl="7" rtl="0" algn="ctr">
              <a:lnSpc>
                <a:spcPct val="100000"/>
              </a:lnSpc>
              <a:spcBef>
                <a:spcPts val="0"/>
              </a:spcBef>
              <a:spcAft>
                <a:spcPts val="0"/>
              </a:spcAft>
              <a:buClr>
                <a:schemeClr val="lt1"/>
              </a:buClr>
              <a:buSzPts val="5200"/>
              <a:buNone/>
              <a:defRPr sz="5200">
                <a:solidFill>
                  <a:schemeClr val="lt1"/>
                </a:solidFill>
              </a:defRPr>
            </a:lvl8pPr>
            <a:lvl9pPr lvl="8" rtl="0" algn="ctr">
              <a:lnSpc>
                <a:spcPct val="100000"/>
              </a:lnSpc>
              <a:spcBef>
                <a:spcPts val="0"/>
              </a:spcBef>
              <a:spcAft>
                <a:spcPts val="0"/>
              </a:spcAft>
              <a:buClr>
                <a:schemeClr val="lt1"/>
              </a:buClr>
              <a:buSzPts val="5200"/>
              <a:buNone/>
              <a:defRPr sz="5200">
                <a:solidFill>
                  <a:schemeClr val="lt1"/>
                </a:solidFill>
              </a:defRPr>
            </a:lvl9pPr>
          </a:lstStyle>
          <a:p/>
        </p:txBody>
      </p:sp>
      <p:sp>
        <p:nvSpPr>
          <p:cNvPr id="57" name="Google Shape;57;p14"/>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1800"/>
              <a:buNone/>
              <a:defRPr sz="18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4"/>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60" name="Google Shape;60;p14"/>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61" name="Shape 61"/>
        <p:cNvGrpSpPr/>
        <p:nvPr/>
      </p:nvGrpSpPr>
      <p:grpSpPr>
        <a:xfrm>
          <a:off x="0" y="0"/>
          <a:ext cx="0" cy="0"/>
          <a:chOff x="0" y="0"/>
          <a:chExt cx="0" cy="0"/>
        </a:xfrm>
      </p:grpSpPr>
      <p:sp>
        <p:nvSpPr>
          <p:cNvPr id="62" name="Google Shape;62;p1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3" name="Google Shape;63;p15"/>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4" name="Google Shape;64;p15"/>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5" name="Google Shape;65;p15"/>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6" name="Google Shape;66;p15"/>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7" name="Google Shape;67;p15"/>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8" name="Google Shape;68;p15"/>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9" name="Google Shape;69;p15"/>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70" name="Google Shape;70;p15"/>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1" name="Google Shape;71;p1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p1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4" name="Google Shape;74;p1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5" name="Google Shape;75;p1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17"/>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8" name="Google Shape;78;p17"/>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9" name="Google Shape;79;p1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80" name="Shape 80"/>
        <p:cNvGrpSpPr/>
        <p:nvPr/>
      </p:nvGrpSpPr>
      <p:grpSpPr>
        <a:xfrm>
          <a:off x="0" y="0"/>
          <a:ext cx="0" cy="0"/>
          <a:chOff x="0" y="0"/>
          <a:chExt cx="0" cy="0"/>
        </a:xfrm>
      </p:grpSpPr>
      <p:sp>
        <p:nvSpPr>
          <p:cNvPr id="81" name="Google Shape;81;p1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2" name="Google Shape;82;p1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3" name="Google Shape;83;p18"/>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84" name="Google Shape;84;p18"/>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5" name="Google Shape;85;p18"/>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6" name="Google Shape;86;p18"/>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7" name="Google Shape;87;p18"/>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8" name="Google Shape;88;p18"/>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9" name="Google Shape;89;p18"/>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2" name="Google Shape;92;p1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93" name="Shape 93"/>
        <p:cNvGrpSpPr/>
        <p:nvPr/>
      </p:nvGrpSpPr>
      <p:grpSpPr>
        <a:xfrm>
          <a:off x="0" y="0"/>
          <a:ext cx="0" cy="0"/>
          <a:chOff x="0" y="0"/>
          <a:chExt cx="0" cy="0"/>
        </a:xfrm>
      </p:grpSpPr>
      <p:sp>
        <p:nvSpPr>
          <p:cNvPr id="94" name="Google Shape;94;p20"/>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95" name="Google Shape;95;p2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6" name="Google Shape;96;p20"/>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21"/>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04" name="Shape 104"/>
        <p:cNvGrpSpPr/>
        <p:nvPr/>
      </p:nvGrpSpPr>
      <p:grpSpPr>
        <a:xfrm>
          <a:off x="0" y="0"/>
          <a:ext cx="0" cy="0"/>
          <a:chOff x="0" y="0"/>
          <a:chExt cx="0" cy="0"/>
        </a:xfrm>
      </p:grpSpPr>
      <p:sp>
        <p:nvSpPr>
          <p:cNvPr id="105" name="Google Shape;105;p23"/>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06" name="Google Shape;106;p2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07" name="Google Shape;107;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8" name="Shape 108"/>
        <p:cNvGrpSpPr/>
        <p:nvPr/>
      </p:nvGrpSpPr>
      <p:grpSpPr>
        <a:xfrm>
          <a:off x="0" y="0"/>
          <a:ext cx="0" cy="0"/>
          <a:chOff x="0" y="0"/>
          <a:chExt cx="0" cy="0"/>
        </a:xfrm>
      </p:grpSpPr>
      <p:sp>
        <p:nvSpPr>
          <p:cNvPr id="109" name="Google Shape;109;p24"/>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rgbClr val="000000"/>
              </a:buClr>
              <a:buSzPts val="5200"/>
              <a:buNone/>
              <a:defRPr sz="5200">
                <a:solidFill>
                  <a:srgbClr val="000000"/>
                </a:solidFill>
              </a:defRPr>
            </a:lvl2pPr>
            <a:lvl3pPr lvl="2" rtl="0" algn="ctr">
              <a:lnSpc>
                <a:spcPct val="100000"/>
              </a:lnSpc>
              <a:spcBef>
                <a:spcPts val="0"/>
              </a:spcBef>
              <a:spcAft>
                <a:spcPts val="0"/>
              </a:spcAft>
              <a:buClr>
                <a:srgbClr val="000000"/>
              </a:buClr>
              <a:buSzPts val="5200"/>
              <a:buNone/>
              <a:defRPr sz="5200">
                <a:solidFill>
                  <a:srgbClr val="000000"/>
                </a:solidFill>
              </a:defRPr>
            </a:lvl3pPr>
            <a:lvl4pPr lvl="3" rtl="0" algn="ctr">
              <a:lnSpc>
                <a:spcPct val="100000"/>
              </a:lnSpc>
              <a:spcBef>
                <a:spcPts val="0"/>
              </a:spcBef>
              <a:spcAft>
                <a:spcPts val="0"/>
              </a:spcAft>
              <a:buClr>
                <a:srgbClr val="000000"/>
              </a:buClr>
              <a:buSzPts val="5200"/>
              <a:buNone/>
              <a:defRPr sz="5200">
                <a:solidFill>
                  <a:srgbClr val="000000"/>
                </a:solidFill>
              </a:defRPr>
            </a:lvl4pPr>
            <a:lvl5pPr lvl="4" rtl="0" algn="ctr">
              <a:lnSpc>
                <a:spcPct val="100000"/>
              </a:lnSpc>
              <a:spcBef>
                <a:spcPts val="0"/>
              </a:spcBef>
              <a:spcAft>
                <a:spcPts val="0"/>
              </a:spcAft>
              <a:buClr>
                <a:srgbClr val="000000"/>
              </a:buClr>
              <a:buSzPts val="5200"/>
              <a:buNone/>
              <a:defRPr sz="5200">
                <a:solidFill>
                  <a:srgbClr val="000000"/>
                </a:solidFill>
              </a:defRPr>
            </a:lvl5pPr>
            <a:lvl6pPr lvl="5" rtl="0" algn="ctr">
              <a:lnSpc>
                <a:spcPct val="100000"/>
              </a:lnSpc>
              <a:spcBef>
                <a:spcPts val="0"/>
              </a:spcBef>
              <a:spcAft>
                <a:spcPts val="0"/>
              </a:spcAft>
              <a:buClr>
                <a:srgbClr val="000000"/>
              </a:buClr>
              <a:buSzPts val="5200"/>
              <a:buNone/>
              <a:defRPr sz="5200">
                <a:solidFill>
                  <a:srgbClr val="000000"/>
                </a:solidFill>
              </a:defRPr>
            </a:lvl6pPr>
            <a:lvl7pPr lvl="6" rtl="0" algn="ctr">
              <a:lnSpc>
                <a:spcPct val="100000"/>
              </a:lnSpc>
              <a:spcBef>
                <a:spcPts val="0"/>
              </a:spcBef>
              <a:spcAft>
                <a:spcPts val="0"/>
              </a:spcAft>
              <a:buClr>
                <a:srgbClr val="000000"/>
              </a:buClr>
              <a:buSzPts val="5200"/>
              <a:buNone/>
              <a:defRPr sz="5200">
                <a:solidFill>
                  <a:srgbClr val="000000"/>
                </a:solidFill>
              </a:defRPr>
            </a:lvl7pPr>
            <a:lvl8pPr lvl="7" rtl="0" algn="ctr">
              <a:lnSpc>
                <a:spcPct val="100000"/>
              </a:lnSpc>
              <a:spcBef>
                <a:spcPts val="0"/>
              </a:spcBef>
              <a:spcAft>
                <a:spcPts val="0"/>
              </a:spcAft>
              <a:buClr>
                <a:srgbClr val="000000"/>
              </a:buClr>
              <a:buSzPts val="5200"/>
              <a:buNone/>
              <a:defRPr sz="5200">
                <a:solidFill>
                  <a:srgbClr val="000000"/>
                </a:solidFill>
              </a:defRPr>
            </a:lvl8pPr>
            <a:lvl9pPr lvl="8" rtl="0" algn="ctr">
              <a:lnSpc>
                <a:spcPct val="100000"/>
              </a:lnSpc>
              <a:spcBef>
                <a:spcPts val="0"/>
              </a:spcBef>
              <a:spcAft>
                <a:spcPts val="0"/>
              </a:spcAft>
              <a:buClr>
                <a:srgbClr val="000000"/>
              </a:buClr>
              <a:buSzPts val="5200"/>
              <a:buNone/>
              <a:defRPr sz="5200">
                <a:solidFill>
                  <a:srgbClr val="000000"/>
                </a:solidFill>
              </a:defRPr>
            </a:lvl9pPr>
          </a:lstStyle>
          <a:p/>
        </p:txBody>
      </p:sp>
      <p:sp>
        <p:nvSpPr>
          <p:cNvPr id="110" name="Google Shape;110;p24"/>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111" name="Google Shape;111;p24"/>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rgbClr val="000000"/>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solidFill>
                  <a:srgbClr val="000000"/>
                </a:solidFill>
              </a:defRPr>
            </a:lvl2pPr>
            <a:lvl3pPr lvl="2" rtl="0" algn="l">
              <a:lnSpc>
                <a:spcPct val="130000"/>
              </a:lnSpc>
              <a:spcBef>
                <a:spcPts val="1000"/>
              </a:spcBef>
              <a:spcAft>
                <a:spcPts val="0"/>
              </a:spcAft>
              <a:buSzPts val="1400"/>
              <a:buNone/>
              <a:defRPr>
                <a:solidFill>
                  <a:srgbClr val="000000"/>
                </a:solidFill>
              </a:defRPr>
            </a:lvl3pPr>
            <a:lvl4pPr lvl="3" rtl="0" algn="l">
              <a:lnSpc>
                <a:spcPct val="130000"/>
              </a:lnSpc>
              <a:spcBef>
                <a:spcPts val="1000"/>
              </a:spcBef>
              <a:spcAft>
                <a:spcPts val="0"/>
              </a:spcAft>
              <a:buSzPts val="1400"/>
              <a:buNone/>
              <a:defRPr>
                <a:solidFill>
                  <a:srgbClr val="000000"/>
                </a:solidFill>
              </a:defRPr>
            </a:lvl4pPr>
            <a:lvl5pPr lvl="4" rtl="0" algn="l">
              <a:lnSpc>
                <a:spcPct val="130000"/>
              </a:lnSpc>
              <a:spcBef>
                <a:spcPts val="1000"/>
              </a:spcBef>
              <a:spcAft>
                <a:spcPts val="0"/>
              </a:spcAft>
              <a:buSzPts val="1200"/>
              <a:buNone/>
              <a:defRPr>
                <a:solidFill>
                  <a:srgbClr val="000000"/>
                </a:solidFill>
              </a:defRPr>
            </a:lvl5pPr>
            <a:lvl6pPr lvl="5" rtl="0" algn="l">
              <a:lnSpc>
                <a:spcPct val="130000"/>
              </a:lnSpc>
              <a:spcBef>
                <a:spcPts val="1000"/>
              </a:spcBef>
              <a:spcAft>
                <a:spcPts val="0"/>
              </a:spcAft>
              <a:buSzPts val="1200"/>
              <a:buNone/>
              <a:defRPr>
                <a:solidFill>
                  <a:srgbClr val="000000"/>
                </a:solidFill>
              </a:defRPr>
            </a:lvl6pPr>
            <a:lvl7pPr lvl="6" rtl="0" algn="l">
              <a:lnSpc>
                <a:spcPct val="130000"/>
              </a:lnSpc>
              <a:spcBef>
                <a:spcPts val="1000"/>
              </a:spcBef>
              <a:spcAft>
                <a:spcPts val="0"/>
              </a:spcAft>
              <a:buSzPts val="1000"/>
              <a:buNone/>
              <a:defRPr>
                <a:solidFill>
                  <a:srgbClr val="000000"/>
                </a:solidFill>
              </a:defRPr>
            </a:lvl7pPr>
            <a:lvl8pPr lvl="7" rtl="0" algn="l">
              <a:lnSpc>
                <a:spcPct val="130000"/>
              </a:lnSpc>
              <a:spcBef>
                <a:spcPts val="1000"/>
              </a:spcBef>
              <a:spcAft>
                <a:spcPts val="0"/>
              </a:spcAft>
              <a:buSzPts val="1000"/>
              <a:buNone/>
              <a:defRPr>
                <a:solidFill>
                  <a:srgbClr val="000000"/>
                </a:solidFill>
              </a:defRPr>
            </a:lvl8pPr>
            <a:lvl9pPr lvl="8" rtl="0" algn="l">
              <a:lnSpc>
                <a:spcPct val="130000"/>
              </a:lnSpc>
              <a:spcBef>
                <a:spcPts val="1000"/>
              </a:spcBef>
              <a:spcAft>
                <a:spcPts val="1000"/>
              </a:spcAft>
              <a:buSzPts val="800"/>
              <a:buNone/>
              <a:defRPr>
                <a:solidFill>
                  <a:srgbClr val="000000"/>
                </a:solidFill>
              </a:defRPr>
            </a:lvl9pPr>
          </a:lstStyle>
          <a:p/>
        </p:txBody>
      </p:sp>
      <p:pic>
        <p:nvPicPr>
          <p:cNvPr id="112" name="Google Shape;112;p24"/>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113" name="Google Shape;113;p24"/>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4" name="Shape 114"/>
        <p:cNvGrpSpPr/>
        <p:nvPr/>
      </p:nvGrpSpPr>
      <p:grpSpPr>
        <a:xfrm>
          <a:off x="0" y="0"/>
          <a:ext cx="0" cy="0"/>
          <a:chOff x="0" y="0"/>
          <a:chExt cx="0" cy="0"/>
        </a:xfrm>
      </p:grpSpPr>
      <p:sp>
        <p:nvSpPr>
          <p:cNvPr id="115" name="Google Shape;115;p25"/>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6" name="Google Shape;116;p25"/>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17" name="Google Shape;117;p2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8" name="Shape 118"/>
        <p:cNvGrpSpPr/>
        <p:nvPr/>
      </p:nvGrpSpPr>
      <p:grpSpPr>
        <a:xfrm>
          <a:off x="0" y="0"/>
          <a:ext cx="0" cy="0"/>
          <a:chOff x="0" y="0"/>
          <a:chExt cx="0" cy="0"/>
        </a:xfrm>
      </p:grpSpPr>
      <p:sp>
        <p:nvSpPr>
          <p:cNvPr id="119" name="Google Shape;119;p26"/>
          <p:cNvSpPr txBox="1"/>
          <p:nvPr>
            <p:ph type="title"/>
          </p:nvPr>
        </p:nvSpPr>
        <p:spPr>
          <a:xfrm>
            <a:off x="458975" y="445025"/>
            <a:ext cx="3951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0" name="Google Shape;120;p26"/>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21" name="Google Shape;121;p26"/>
          <p:cNvSpPr txBox="1"/>
          <p:nvPr>
            <p:ph idx="2" type="body"/>
          </p:nvPr>
        </p:nvSpPr>
        <p:spPr>
          <a:xfrm>
            <a:off x="4733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22" name="Google Shape;122;p2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23" name="Google Shape;123;p26"/>
          <p:cNvSpPr txBox="1"/>
          <p:nvPr>
            <p:ph idx="3" type="title"/>
          </p:nvPr>
        </p:nvSpPr>
        <p:spPr>
          <a:xfrm>
            <a:off x="4733975" y="445025"/>
            <a:ext cx="3951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27"/>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6" name="Google Shape;126;p2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27" name="Shape 127"/>
        <p:cNvGrpSpPr/>
        <p:nvPr/>
      </p:nvGrpSpPr>
      <p:grpSpPr>
        <a:xfrm>
          <a:off x="0" y="0"/>
          <a:ext cx="0" cy="0"/>
          <a:chOff x="0" y="0"/>
          <a:chExt cx="0" cy="0"/>
        </a:xfrm>
      </p:grpSpPr>
      <p:sp>
        <p:nvSpPr>
          <p:cNvPr id="128" name="Google Shape;128;p28"/>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9" name="Google Shape;129;p2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30" name="Google Shape;130;p28"/>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31" name="Google Shape;131;p28"/>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2" name="Google Shape;132;p28"/>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33" name="Google Shape;133;p28"/>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4" name="Google Shape;134;p28"/>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35" name="Google Shape;135;p28"/>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6" name="Google Shape;136;p28"/>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37" name="Shape 137"/>
        <p:cNvGrpSpPr/>
        <p:nvPr/>
      </p:nvGrpSpPr>
      <p:grpSpPr>
        <a:xfrm>
          <a:off x="0" y="0"/>
          <a:ext cx="0" cy="0"/>
          <a:chOff x="0" y="0"/>
          <a:chExt cx="0" cy="0"/>
        </a:xfrm>
      </p:grpSpPr>
      <p:sp>
        <p:nvSpPr>
          <p:cNvPr id="138" name="Google Shape;138;p29"/>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39" name="Google Shape;139;p29"/>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0" name="Google Shape;140;p29"/>
          <p:cNvSpPr txBox="1"/>
          <p:nvPr>
            <p:ph idx="2" type="subTitle"/>
          </p:nvPr>
        </p:nvSpPr>
        <p:spPr>
          <a:xfrm>
            <a:off x="5555725" y="2671200"/>
            <a:ext cx="3129300" cy="3945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1" name="Google Shape;141;p29"/>
          <p:cNvSpPr txBox="1"/>
          <p:nvPr>
            <p:ph idx="3" type="body"/>
          </p:nvPr>
        </p:nvSpPr>
        <p:spPr>
          <a:xfrm>
            <a:off x="458975" y="2070075"/>
            <a:ext cx="3951000" cy="5265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2" name="Google Shape;142;p29"/>
          <p:cNvSpPr txBox="1"/>
          <p:nvPr>
            <p:ph idx="4" type="subTitle"/>
          </p:nvPr>
        </p:nvSpPr>
        <p:spPr>
          <a:xfrm>
            <a:off x="458975" y="267120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3" name="Google Shape;143;p29"/>
          <p:cNvSpPr txBox="1"/>
          <p:nvPr>
            <p:ph idx="5" type="body"/>
          </p:nvPr>
        </p:nvSpPr>
        <p:spPr>
          <a:xfrm>
            <a:off x="458975" y="3303125"/>
            <a:ext cx="3951000" cy="5265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4" name="Google Shape;144;p29"/>
          <p:cNvSpPr txBox="1"/>
          <p:nvPr>
            <p:ph idx="6" type="subTitle"/>
          </p:nvPr>
        </p:nvSpPr>
        <p:spPr>
          <a:xfrm>
            <a:off x="5555725" y="3177725"/>
            <a:ext cx="3129300" cy="3945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5" name="Google Shape;145;p29"/>
          <p:cNvSpPr txBox="1"/>
          <p:nvPr>
            <p:ph idx="7" type="subTitle"/>
          </p:nvPr>
        </p:nvSpPr>
        <p:spPr>
          <a:xfrm>
            <a:off x="5555725" y="3684250"/>
            <a:ext cx="3129300" cy="3945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6" name="Google Shape;146;p2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47" name="Shape 147"/>
        <p:cNvGrpSpPr/>
        <p:nvPr/>
      </p:nvGrpSpPr>
      <p:grpSpPr>
        <a:xfrm>
          <a:off x="0" y="0"/>
          <a:ext cx="0" cy="0"/>
          <a:chOff x="0" y="0"/>
          <a:chExt cx="0" cy="0"/>
        </a:xfrm>
      </p:grpSpPr>
      <p:sp>
        <p:nvSpPr>
          <p:cNvPr id="148" name="Google Shape;148;p30"/>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9" name="Google Shape;149;p30"/>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0" name="Google Shape;150;p30"/>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1" name="Google Shape;151;p30"/>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2" name="Google Shape;152;p30"/>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3" name="Google Shape;153;p30"/>
          <p:cNvSpPr txBox="1"/>
          <p:nvPr>
            <p:ph idx="5" type="subTitle"/>
          </p:nvPr>
        </p:nvSpPr>
        <p:spPr>
          <a:xfrm>
            <a:off x="458975" y="2952375"/>
            <a:ext cx="3128400" cy="453300"/>
          </a:xfrm>
          <a:prstGeom prst="rect">
            <a:avLst/>
          </a:prstGeom>
          <a:solidFill>
            <a:schemeClr val="accent3"/>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4" name="Google Shape;154;p30"/>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5" name="Google Shape;155;p30"/>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6" name="Google Shape;156;p30"/>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7" name="Google Shape;157;p3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8" name="Shape 158"/>
        <p:cNvGrpSpPr/>
        <p:nvPr/>
      </p:nvGrpSpPr>
      <p:grpSpPr>
        <a:xfrm>
          <a:off x="0" y="0"/>
          <a:ext cx="0" cy="0"/>
          <a:chOff x="0" y="0"/>
          <a:chExt cx="0" cy="0"/>
        </a:xfrm>
      </p:grpSpPr>
      <p:sp>
        <p:nvSpPr>
          <p:cNvPr id="159" name="Google Shape;159;p31"/>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60" name="Google Shape;160;p31"/>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61" name="Google Shape;161;p3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62" name="Shape 162"/>
        <p:cNvGrpSpPr/>
        <p:nvPr/>
      </p:nvGrpSpPr>
      <p:grpSpPr>
        <a:xfrm>
          <a:off x="0" y="0"/>
          <a:ext cx="0" cy="0"/>
          <a:chOff x="0" y="0"/>
          <a:chExt cx="0" cy="0"/>
        </a:xfrm>
      </p:grpSpPr>
      <p:sp>
        <p:nvSpPr>
          <p:cNvPr id="163" name="Google Shape;163;p32"/>
          <p:cNvSpPr txBox="1"/>
          <p:nvPr>
            <p:ph type="title"/>
          </p:nvPr>
        </p:nvSpPr>
        <p:spPr>
          <a:xfrm>
            <a:off x="490250" y="1099725"/>
            <a:ext cx="8194800" cy="34413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164" name="Google Shape;164;p32"/>
          <p:cNvSpPr txBox="1"/>
          <p:nvPr>
            <p:ph idx="1" type="subTitle"/>
          </p:nvPr>
        </p:nvSpPr>
        <p:spPr>
          <a:xfrm>
            <a:off x="474525" y="3969500"/>
            <a:ext cx="3935400" cy="954000"/>
          </a:xfrm>
          <a:prstGeom prst="rect">
            <a:avLst/>
          </a:prstGeom>
          <a:noFill/>
          <a:ln>
            <a:noFill/>
          </a:ln>
        </p:spPr>
        <p:txBody>
          <a:bodyPr anchorCtr="0" anchor="b" bIns="0" lIns="0" spcFirstLastPara="1" rIns="0" wrap="square" tIns="0">
            <a:noAutofit/>
          </a:bodyPr>
          <a:lstStyle>
            <a:lvl1pPr lvl="0" rtl="0" algn="l">
              <a:lnSpc>
                <a:spcPct val="14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165" name="Google Shape;165;p32"/>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6" name="Shape 166"/>
        <p:cNvGrpSpPr/>
        <p:nvPr/>
      </p:nvGrpSpPr>
      <p:grpSpPr>
        <a:xfrm>
          <a:off x="0" y="0"/>
          <a:ext cx="0" cy="0"/>
          <a:chOff x="0" y="0"/>
          <a:chExt cx="0" cy="0"/>
        </a:xfrm>
      </p:grpSpPr>
      <p:sp>
        <p:nvSpPr>
          <p:cNvPr id="167" name="Google Shape;167;p33"/>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8" name="Shape 168"/>
        <p:cNvGrpSpPr/>
        <p:nvPr/>
      </p:nvGrpSpPr>
      <p:grpSpPr>
        <a:xfrm>
          <a:off x="0" y="0"/>
          <a:ext cx="0" cy="0"/>
          <a:chOff x="0" y="0"/>
          <a:chExt cx="0" cy="0"/>
        </a:xfrm>
      </p:grpSpPr>
      <p:sp>
        <p:nvSpPr>
          <p:cNvPr id="169" name="Google Shape;169;p3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0" Type="http://schemas.openxmlformats.org/officeDocument/2006/relationships/theme" Target="../theme/theme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image" Target="../media/image1.pn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9" name="Shape 99"/>
        <p:cNvGrpSpPr/>
        <p:nvPr/>
      </p:nvGrpSpPr>
      <p:grpSpPr>
        <a:xfrm>
          <a:off x="0" y="0"/>
          <a:ext cx="0" cy="0"/>
          <a:chOff x="0" y="0"/>
          <a:chExt cx="0" cy="0"/>
        </a:xfrm>
      </p:grpSpPr>
      <p:sp>
        <p:nvSpPr>
          <p:cNvPr id="100" name="Google Shape;100;p22"/>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2200"/>
              <a:buFont typeface="Montserrat"/>
              <a:buNone/>
              <a:defRPr b="1" i="0" sz="2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9pPr>
          </a:lstStyle>
          <a:p/>
        </p:txBody>
      </p:sp>
      <p:sp>
        <p:nvSpPr>
          <p:cNvPr id="101" name="Google Shape;101;p22"/>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102" name="Google Shape;102;p2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03" name="Google Shape;103;p22"/>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35"/>
          <p:cNvSpPr txBox="1"/>
          <p:nvPr/>
        </p:nvSpPr>
        <p:spPr>
          <a:xfrm>
            <a:off x="457200" y="1431700"/>
            <a:ext cx="6224100" cy="1914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3000"/>
              <a:buFont typeface="Arial"/>
              <a:buNone/>
            </a:pPr>
            <a:r>
              <a:rPr lang="en-GB" sz="3000">
                <a:solidFill>
                  <a:srgbClr val="4B3241"/>
                </a:solidFill>
                <a:latin typeface="Montserrat SemiBold"/>
                <a:ea typeface="Montserrat SemiBold"/>
                <a:cs typeface="Montserrat SemiBold"/>
                <a:sym typeface="Montserrat SemiBold"/>
              </a:rPr>
              <a:t>Independent Living</a:t>
            </a:r>
            <a:br>
              <a:rPr lang="en-GB" sz="3000">
                <a:solidFill>
                  <a:srgbClr val="4B3241"/>
                </a:solidFill>
                <a:latin typeface="Montserrat SemiBold"/>
                <a:ea typeface="Montserrat SemiBold"/>
                <a:cs typeface="Montserrat SemiBold"/>
                <a:sym typeface="Montserrat SemiBold"/>
              </a:rPr>
            </a:br>
            <a:r>
              <a:rPr lang="en-GB" sz="3000">
                <a:solidFill>
                  <a:srgbClr val="4B3241"/>
                </a:solidFill>
                <a:latin typeface="Montserrat SemiBold"/>
                <a:ea typeface="Montserrat SemiBold"/>
                <a:cs typeface="Montserrat SemiBold"/>
                <a:sym typeface="Montserrat SemiBold"/>
              </a:rPr>
              <a:t>Unit 2- Personal Care</a:t>
            </a:r>
            <a:endParaRPr b="0" i="0" sz="3000" u="none" cap="none" strike="noStrike">
              <a:solidFill>
                <a:schemeClr val="dk2"/>
              </a:solidFill>
              <a:latin typeface="Montserrat SemiBold"/>
              <a:ea typeface="Montserrat SemiBold"/>
              <a:cs typeface="Montserrat SemiBold"/>
              <a:sym typeface="Montserrat SemiBold"/>
            </a:endParaRPr>
          </a:p>
        </p:txBody>
      </p:sp>
      <p:sp>
        <p:nvSpPr>
          <p:cNvPr id="175" name="Google Shape;175;p3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176" name="Google Shape;176;p35"/>
          <p:cNvSpPr txBox="1"/>
          <p:nvPr/>
        </p:nvSpPr>
        <p:spPr>
          <a:xfrm>
            <a:off x="327325" y="303925"/>
            <a:ext cx="3319800" cy="47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800"/>
              <a:buFont typeface="Arial"/>
              <a:buNone/>
            </a:pPr>
            <a:r>
              <a:rPr lang="en-GB" sz="1800">
                <a:solidFill>
                  <a:srgbClr val="4B3241"/>
                </a:solidFill>
                <a:latin typeface="Montserrat"/>
                <a:ea typeface="Montserrat"/>
                <a:cs typeface="Montserrat"/>
                <a:sym typeface="Montserrat"/>
              </a:rPr>
              <a:t>Oak Specialist </a:t>
            </a:r>
            <a:endParaRPr>
              <a:latin typeface="Montserrat"/>
              <a:ea typeface="Montserrat"/>
              <a:cs typeface="Montserrat"/>
              <a:sym typeface="Montserrat"/>
            </a:endParaRPr>
          </a:p>
        </p:txBody>
      </p:sp>
      <p:sp>
        <p:nvSpPr>
          <p:cNvPr id="177" name="Google Shape;177;p35"/>
          <p:cNvSpPr txBox="1"/>
          <p:nvPr/>
        </p:nvSpPr>
        <p:spPr>
          <a:xfrm>
            <a:off x="327325" y="4248150"/>
            <a:ext cx="3015900" cy="342900"/>
          </a:xfrm>
          <a:prstGeom prst="rect">
            <a:avLst/>
          </a:prstGeom>
          <a:noFill/>
          <a:ln>
            <a:noFill/>
          </a:ln>
        </p:spPr>
        <p:txBody>
          <a:bodyPr anchorCtr="0" anchor="t" bIns="91425" lIns="91425" spcFirstLastPara="1" rIns="91425" wrap="square" tIns="91425">
            <a:noAutofit/>
          </a:bodyPr>
          <a:lstStyle/>
          <a:p>
            <a:pPr indent="-330200" lvl="0" marL="457200" rtl="0" algn="l">
              <a:lnSpc>
                <a:spcPct val="130000"/>
              </a:lnSpc>
              <a:spcBef>
                <a:spcPts val="1000"/>
              </a:spcBef>
              <a:spcAft>
                <a:spcPts val="0"/>
              </a:spcAft>
              <a:buClr>
                <a:srgbClr val="000000"/>
              </a:buClr>
              <a:buSzPts val="1600"/>
              <a:buFont typeface="Arial"/>
              <a:buNone/>
            </a:pPr>
            <a:r>
              <a:rPr lang="en-GB">
                <a:solidFill>
                  <a:srgbClr val="4B3241"/>
                </a:solidFill>
                <a:latin typeface="Montserrat SemiBold"/>
                <a:ea typeface="Montserrat SemiBold"/>
                <a:cs typeface="Montserrat SemiBold"/>
                <a:sym typeface="Montserrat SemiBold"/>
              </a:rPr>
              <a:t>Applying Learning</a:t>
            </a:r>
            <a:endParaRPr>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4"/>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Brush your teeth</a:t>
            </a:r>
            <a:endParaRPr>
              <a:solidFill>
                <a:schemeClr val="dk2"/>
              </a:solidFill>
            </a:endParaRPr>
          </a:p>
        </p:txBody>
      </p:sp>
      <p:sp>
        <p:nvSpPr>
          <p:cNvPr id="253" name="Google Shape;253;p4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5"/>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Morning</a:t>
            </a:r>
            <a:endParaRPr>
              <a:solidFill>
                <a:schemeClr val="dk2"/>
              </a:solidFill>
            </a:endParaRPr>
          </a:p>
        </p:txBody>
      </p:sp>
      <p:sp>
        <p:nvSpPr>
          <p:cNvPr id="259" name="Google Shape;259;p4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260" name="Google Shape;260;p45"/>
          <p:cNvSpPr txBox="1"/>
          <p:nvPr/>
        </p:nvSpPr>
        <p:spPr>
          <a:xfrm>
            <a:off x="1014775" y="4217150"/>
            <a:ext cx="4702200" cy="340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400"/>
              </a:spcBef>
              <a:spcAft>
                <a:spcPts val="200"/>
              </a:spcAft>
              <a:buNone/>
            </a:pPr>
            <a:r>
              <a:t/>
            </a:r>
            <a:endParaRPr sz="800">
              <a:latin typeface="Montserrat"/>
              <a:ea typeface="Montserrat"/>
              <a:cs typeface="Montserrat"/>
              <a:sym typeface="Montserrat"/>
            </a:endParaRPr>
          </a:p>
        </p:txBody>
      </p:sp>
      <p:sp>
        <p:nvSpPr>
          <p:cNvPr id="261" name="Google Shape;261;p45"/>
          <p:cNvSpPr txBox="1"/>
          <p:nvPr/>
        </p:nvSpPr>
        <p:spPr>
          <a:xfrm>
            <a:off x="3288600" y="3720750"/>
            <a:ext cx="3509100" cy="3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6"/>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Evening</a:t>
            </a:r>
            <a:endParaRPr>
              <a:solidFill>
                <a:schemeClr val="dk2"/>
              </a:solidFill>
            </a:endParaRPr>
          </a:p>
        </p:txBody>
      </p:sp>
      <p:sp>
        <p:nvSpPr>
          <p:cNvPr id="267" name="Google Shape;267;p4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268" name="Google Shape;268;p46"/>
          <p:cNvSpPr txBox="1"/>
          <p:nvPr/>
        </p:nvSpPr>
        <p:spPr>
          <a:xfrm>
            <a:off x="1014775" y="4217150"/>
            <a:ext cx="4702200" cy="340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400"/>
              </a:spcBef>
              <a:spcAft>
                <a:spcPts val="200"/>
              </a:spcAft>
              <a:buNone/>
            </a:pPr>
            <a:r>
              <a:t/>
            </a:r>
            <a:endParaRPr sz="800">
              <a:latin typeface="Montserrat"/>
              <a:ea typeface="Montserrat"/>
              <a:cs typeface="Montserrat"/>
              <a:sym typeface="Montserrat"/>
            </a:endParaRPr>
          </a:p>
        </p:txBody>
      </p:sp>
      <p:sp>
        <p:nvSpPr>
          <p:cNvPr id="269" name="Google Shape;269;p46"/>
          <p:cNvSpPr txBox="1"/>
          <p:nvPr/>
        </p:nvSpPr>
        <p:spPr>
          <a:xfrm>
            <a:off x="3288600" y="3720750"/>
            <a:ext cx="3509100" cy="3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7"/>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Activity</a:t>
            </a:r>
            <a:endParaRPr>
              <a:solidFill>
                <a:schemeClr val="dk2"/>
              </a:solidFill>
            </a:endParaRPr>
          </a:p>
        </p:txBody>
      </p:sp>
      <p:sp>
        <p:nvSpPr>
          <p:cNvPr id="275" name="Google Shape;275;p47"/>
          <p:cNvSpPr txBox="1"/>
          <p:nvPr>
            <p:ph idx="1" type="body"/>
          </p:nvPr>
        </p:nvSpPr>
        <p:spPr>
          <a:xfrm>
            <a:off x="458975" y="940475"/>
            <a:ext cx="8226000" cy="3362100"/>
          </a:xfrm>
          <a:prstGeom prst="rect">
            <a:avLst/>
          </a:prstGeom>
        </p:spPr>
        <p:txBody>
          <a:bodyPr anchorCtr="0" anchor="t" bIns="0" lIns="0" spcFirstLastPara="1" rIns="0" wrap="square" tIns="0">
            <a:noAutofit/>
          </a:bodyPr>
          <a:lstStyle/>
          <a:p>
            <a:pPr indent="-330200" lvl="0" marL="457200" rtl="0" algn="l">
              <a:spcBef>
                <a:spcPts val="0"/>
              </a:spcBef>
              <a:spcAft>
                <a:spcPts val="0"/>
              </a:spcAft>
              <a:buSzPts val="1600"/>
              <a:buAutoNum type="arabicPeriod"/>
            </a:pPr>
            <a:r>
              <a:rPr lang="en-GB"/>
              <a:t>Have a go at creating your own morning and evening hygiene routine. You can draw it out or write it down.</a:t>
            </a:r>
            <a:endParaRPr/>
          </a:p>
          <a:p>
            <a:pPr indent="0" lvl="0" marL="457200" rtl="0" algn="l">
              <a:spcBef>
                <a:spcPts val="0"/>
              </a:spcBef>
              <a:spcAft>
                <a:spcPts val="0"/>
              </a:spcAft>
              <a:buNone/>
            </a:pPr>
            <a:r>
              <a:rPr lang="en-GB"/>
              <a:t>Things to consider;</a:t>
            </a:r>
            <a:endParaRPr/>
          </a:p>
          <a:p>
            <a:pPr indent="-330200" lvl="0" marL="457200" rtl="0" algn="l">
              <a:spcBef>
                <a:spcPts val="0"/>
              </a:spcBef>
              <a:spcAft>
                <a:spcPts val="0"/>
              </a:spcAft>
              <a:buSzPts val="1600"/>
              <a:buChar char="-"/>
            </a:pPr>
            <a:r>
              <a:rPr lang="en-GB"/>
              <a:t>Brushing your teeth and washing your face needs to be in both, your morning and evening routine.</a:t>
            </a:r>
            <a:endParaRPr/>
          </a:p>
          <a:p>
            <a:pPr indent="-330200" lvl="0" marL="457200" rtl="0" algn="l">
              <a:spcBef>
                <a:spcPts val="0"/>
              </a:spcBef>
              <a:spcAft>
                <a:spcPts val="0"/>
              </a:spcAft>
              <a:buSzPts val="1600"/>
              <a:buChar char="-"/>
            </a:pPr>
            <a:r>
              <a:rPr lang="en-GB"/>
              <a:t>You may prefer to wash your hair every 2 days instead of every day. Some people may need to wash their hair even less.</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
        <p:nvSpPr>
          <p:cNvPr id="276" name="Google Shape;276;p4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Independent Living</a:t>
            </a:r>
            <a:br>
              <a:rPr lang="en-GB">
                <a:solidFill>
                  <a:schemeClr val="dk2"/>
                </a:solidFill>
              </a:rPr>
            </a:br>
            <a:r>
              <a:rPr lang="en-GB">
                <a:solidFill>
                  <a:schemeClr val="dk2"/>
                </a:solidFill>
              </a:rPr>
              <a:t>Personal Care</a:t>
            </a:r>
            <a:endParaRPr>
              <a:solidFill>
                <a:schemeClr val="dk2"/>
              </a:solidFill>
            </a:endParaRPr>
          </a:p>
          <a:p>
            <a:pPr indent="0" lvl="0" marL="0" rtl="0" algn="l">
              <a:lnSpc>
                <a:spcPct val="115000"/>
              </a:lnSpc>
              <a:spcBef>
                <a:spcPts val="0"/>
              </a:spcBef>
              <a:spcAft>
                <a:spcPts val="0"/>
              </a:spcAft>
              <a:buSzPts val="2200"/>
              <a:buNone/>
            </a:pPr>
            <a:r>
              <a:t/>
            </a:r>
            <a:endParaRPr>
              <a:solidFill>
                <a:schemeClr val="dk2"/>
              </a:solidFill>
            </a:endParaRPr>
          </a:p>
        </p:txBody>
      </p:sp>
      <p:sp>
        <p:nvSpPr>
          <p:cNvPr id="282" name="Google Shape;282;p48"/>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Self-care and Hygiene</a:t>
            </a:r>
            <a:endParaRPr/>
          </a:p>
        </p:txBody>
      </p:sp>
      <p:sp>
        <p:nvSpPr>
          <p:cNvPr id="283" name="Google Shape;283;p48"/>
          <p:cNvSpPr txBox="1"/>
          <p:nvPr>
            <p:ph idx="2" type="subTitle"/>
          </p:nvPr>
        </p:nvSpPr>
        <p:spPr>
          <a:xfrm>
            <a:off x="458975"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easier</a:t>
            </a:r>
            <a:endParaRPr>
              <a:solidFill>
                <a:schemeClr val="dk2"/>
              </a:solidFill>
            </a:endParaRPr>
          </a:p>
        </p:txBody>
      </p:sp>
      <p:sp>
        <p:nvSpPr>
          <p:cNvPr id="284" name="Google Shape;284;p48"/>
          <p:cNvSpPr txBox="1"/>
          <p:nvPr>
            <p:ph idx="3" type="body"/>
          </p:nvPr>
        </p:nvSpPr>
        <p:spPr>
          <a:xfrm>
            <a:off x="458975" y="2492625"/>
            <a:ext cx="2585400" cy="20433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spcBef>
                <a:spcPts val="0"/>
              </a:spcBef>
              <a:spcAft>
                <a:spcPts val="0"/>
              </a:spcAft>
              <a:buNone/>
            </a:pPr>
            <a:r>
              <a:rPr lang="en-GB" sz="1600"/>
              <a:t>Think of two self-care or hygiene routines and practice doing them independently at home.</a:t>
            </a:r>
            <a:endParaRPr sz="1600"/>
          </a:p>
        </p:txBody>
      </p:sp>
      <p:sp>
        <p:nvSpPr>
          <p:cNvPr id="285" name="Google Shape;285;p48"/>
          <p:cNvSpPr txBox="1"/>
          <p:nvPr>
            <p:ph idx="4" type="subTitle"/>
          </p:nvPr>
        </p:nvSpPr>
        <p:spPr>
          <a:xfrm>
            <a:off x="3279300"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harder</a:t>
            </a:r>
            <a:endParaRPr>
              <a:solidFill>
                <a:schemeClr val="dk2"/>
              </a:solidFill>
            </a:endParaRPr>
          </a:p>
        </p:txBody>
      </p:sp>
      <p:sp>
        <p:nvSpPr>
          <p:cNvPr id="286" name="Google Shape;286;p48"/>
          <p:cNvSpPr txBox="1"/>
          <p:nvPr>
            <p:ph idx="5" type="body"/>
          </p:nvPr>
        </p:nvSpPr>
        <p:spPr>
          <a:xfrm>
            <a:off x="3279300" y="2492625"/>
            <a:ext cx="2585400" cy="20433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spcBef>
                <a:spcPts val="0"/>
              </a:spcBef>
              <a:spcAft>
                <a:spcPts val="0"/>
              </a:spcAft>
              <a:buNone/>
            </a:pPr>
            <a:r>
              <a:rPr lang="en-GB" sz="1500"/>
              <a:t>Think of the different products that we need to </a:t>
            </a:r>
            <a:r>
              <a:rPr lang="en-GB" sz="1500"/>
              <a:t>maintain</a:t>
            </a:r>
            <a:r>
              <a:rPr lang="en-GB" sz="1500"/>
              <a:t> good hygiene and how we use them. Add the instructions into your routine.</a:t>
            </a:r>
            <a:endParaRPr sz="1500"/>
          </a:p>
        </p:txBody>
      </p:sp>
      <p:sp>
        <p:nvSpPr>
          <p:cNvPr id="287" name="Google Shape;287;p48"/>
          <p:cNvSpPr txBox="1"/>
          <p:nvPr>
            <p:ph idx="6" type="subTitle"/>
          </p:nvPr>
        </p:nvSpPr>
        <p:spPr>
          <a:xfrm>
            <a:off x="6099625"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More ideas</a:t>
            </a:r>
            <a:endParaRPr>
              <a:solidFill>
                <a:schemeClr val="dk2"/>
              </a:solidFill>
            </a:endParaRPr>
          </a:p>
        </p:txBody>
      </p:sp>
      <p:sp>
        <p:nvSpPr>
          <p:cNvPr id="288" name="Google Shape;288;p48"/>
          <p:cNvSpPr txBox="1"/>
          <p:nvPr>
            <p:ph idx="7" type="body"/>
          </p:nvPr>
        </p:nvSpPr>
        <p:spPr>
          <a:xfrm>
            <a:off x="6099625" y="2492625"/>
            <a:ext cx="2585400" cy="20433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spcBef>
                <a:spcPts val="0"/>
              </a:spcBef>
              <a:spcAft>
                <a:spcPts val="0"/>
              </a:spcAft>
              <a:buNone/>
            </a:pPr>
            <a:r>
              <a:rPr lang="en-GB" sz="1500"/>
              <a:t>Look up different safe-care and hygiene products online or in your local high street. Learn about the different places that we can buy </a:t>
            </a:r>
            <a:r>
              <a:rPr lang="en-GB" sz="1500"/>
              <a:t>hygiene</a:t>
            </a:r>
            <a:r>
              <a:rPr lang="en-GB" sz="1500"/>
              <a:t> products from.</a:t>
            </a:r>
            <a:endParaRPr sz="1500"/>
          </a:p>
        </p:txBody>
      </p:sp>
      <p:sp>
        <p:nvSpPr>
          <p:cNvPr id="289" name="Google Shape;289;p4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95" name="Google Shape;295;p4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Signposting</a:t>
            </a:r>
            <a:endParaRPr>
              <a:solidFill>
                <a:schemeClr val="dk2"/>
              </a:solidFill>
            </a:endParaRPr>
          </a:p>
        </p:txBody>
      </p:sp>
      <p:sp>
        <p:nvSpPr>
          <p:cNvPr id="296" name="Google Shape;296;p49"/>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Independent Living:</a:t>
            </a:r>
            <a:endParaRPr/>
          </a:p>
          <a:p>
            <a:pPr indent="0" lvl="0" marL="0" rtl="0" algn="l">
              <a:lnSpc>
                <a:spcPct val="130000"/>
              </a:lnSpc>
              <a:spcBef>
                <a:spcPts val="0"/>
              </a:spcBef>
              <a:spcAft>
                <a:spcPts val="0"/>
              </a:spcAft>
              <a:buSzPts val="1600"/>
              <a:buNone/>
            </a:pPr>
            <a:r>
              <a:t/>
            </a:r>
            <a:endParaRPr/>
          </a:p>
          <a:p>
            <a:pPr indent="-330200" lvl="0" marL="457200" rtl="0" algn="l">
              <a:lnSpc>
                <a:spcPct val="130000"/>
              </a:lnSpc>
              <a:spcBef>
                <a:spcPts val="0"/>
              </a:spcBef>
              <a:spcAft>
                <a:spcPts val="0"/>
              </a:spcAft>
              <a:buSzPts val="1600"/>
              <a:buChar char="●"/>
            </a:pPr>
            <a:r>
              <a:rPr lang="en-GB"/>
              <a:t>Building Understanding- Morning hygiene routine (Unit 2)</a:t>
            </a:r>
            <a:endParaRPr/>
          </a:p>
          <a:p>
            <a:pPr indent="0" lvl="0" marL="457200" rtl="0" algn="l">
              <a:lnSpc>
                <a:spcPct val="130000"/>
              </a:lnSpc>
              <a:spcBef>
                <a:spcPts val="0"/>
              </a:spcBef>
              <a:spcAft>
                <a:spcPts val="0"/>
              </a:spcAft>
              <a:buNone/>
            </a:pPr>
            <a:r>
              <a:t/>
            </a:r>
            <a:endParaRPr/>
          </a:p>
          <a:p>
            <a:pPr indent="0" lvl="0" marL="0" rtl="0" algn="l">
              <a:lnSpc>
                <a:spcPct val="130000"/>
              </a:lnSpc>
              <a:spcBef>
                <a:spcPts val="0"/>
              </a:spcBef>
              <a:spcAft>
                <a:spcPts val="0"/>
              </a:spcAft>
              <a:buNone/>
            </a:pPr>
            <a:r>
              <a:rPr lang="en-GB"/>
              <a:t>Occupational Therapy:</a:t>
            </a:r>
            <a:endParaRPr/>
          </a:p>
          <a:p>
            <a:pPr indent="0" lvl="0" marL="0" rtl="0" algn="l">
              <a:lnSpc>
                <a:spcPct val="130000"/>
              </a:lnSpc>
              <a:spcBef>
                <a:spcPts val="0"/>
              </a:spcBef>
              <a:spcAft>
                <a:spcPts val="0"/>
              </a:spcAft>
              <a:buNone/>
            </a:pPr>
            <a:r>
              <a:t/>
            </a:r>
            <a:endParaRPr/>
          </a:p>
          <a:p>
            <a:pPr indent="-330200" lvl="0" marL="457200" rtl="0" algn="l">
              <a:lnSpc>
                <a:spcPct val="130000"/>
              </a:lnSpc>
              <a:spcBef>
                <a:spcPts val="0"/>
              </a:spcBef>
              <a:spcAft>
                <a:spcPts val="0"/>
              </a:spcAft>
              <a:buSzPts val="1600"/>
              <a:buChar char="●"/>
            </a:pPr>
            <a:r>
              <a:rPr lang="en-GB"/>
              <a:t>Activities of daily living (Unit 6)</a:t>
            </a:r>
            <a:endParaRPr/>
          </a:p>
        </p:txBody>
      </p:sp>
      <p:sp>
        <p:nvSpPr>
          <p:cNvPr id="297" name="Google Shape;297;p4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6"/>
          <p:cNvSpPr txBox="1"/>
          <p:nvPr>
            <p:ph type="title"/>
          </p:nvPr>
        </p:nvSpPr>
        <p:spPr>
          <a:xfrm>
            <a:off x="458975" y="2164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Unit 2- Personal Care</a:t>
            </a:r>
            <a:endParaRPr>
              <a:solidFill>
                <a:schemeClr val="dk2"/>
              </a:solidFill>
            </a:endParaRPr>
          </a:p>
        </p:txBody>
      </p:sp>
      <p:sp>
        <p:nvSpPr>
          <p:cNvPr id="183" name="Google Shape;183;p36"/>
          <p:cNvSpPr txBox="1"/>
          <p:nvPr>
            <p:ph idx="1" type="subTitle"/>
          </p:nvPr>
        </p:nvSpPr>
        <p:spPr>
          <a:xfrm>
            <a:off x="458975" y="742575"/>
            <a:ext cx="34110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400">
                <a:solidFill>
                  <a:schemeClr val="dk2"/>
                </a:solidFill>
              </a:rPr>
              <a:t>Lesson 1- Self-care and Hygiene</a:t>
            </a:r>
            <a:endParaRPr sz="1400">
              <a:solidFill>
                <a:schemeClr val="dk2"/>
              </a:solidFill>
            </a:endParaRPr>
          </a:p>
          <a:p>
            <a:pPr indent="0" lvl="0" marL="0" rtl="0" algn="l">
              <a:lnSpc>
                <a:spcPct val="130000"/>
              </a:lnSpc>
              <a:spcBef>
                <a:spcPts val="0"/>
              </a:spcBef>
              <a:spcAft>
                <a:spcPts val="0"/>
              </a:spcAft>
              <a:buSzPts val="1600"/>
              <a:buNone/>
            </a:pPr>
            <a:r>
              <a:t/>
            </a:r>
            <a:endParaRPr/>
          </a:p>
        </p:txBody>
      </p:sp>
      <p:sp>
        <p:nvSpPr>
          <p:cNvPr id="184" name="Google Shape;184;p36"/>
          <p:cNvSpPr txBox="1"/>
          <p:nvPr>
            <p:ph idx="2" type="body"/>
          </p:nvPr>
        </p:nvSpPr>
        <p:spPr>
          <a:xfrm>
            <a:off x="458975" y="13080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sz="1500"/>
              <a:t>Developing healthy hygiene habits and routine.</a:t>
            </a:r>
            <a:endParaRPr sz="1500"/>
          </a:p>
          <a:p>
            <a:pPr indent="0" lvl="0" marL="0" rtl="0" algn="l">
              <a:lnSpc>
                <a:spcPct val="130000"/>
              </a:lnSpc>
              <a:spcBef>
                <a:spcPts val="1000"/>
              </a:spcBef>
              <a:spcAft>
                <a:spcPts val="1000"/>
              </a:spcAft>
              <a:buSzPts val="1600"/>
              <a:buNone/>
            </a:pPr>
            <a:r>
              <a:t/>
            </a:r>
            <a:endParaRPr/>
          </a:p>
        </p:txBody>
      </p:sp>
      <p:sp>
        <p:nvSpPr>
          <p:cNvPr id="185" name="Google Shape;185;p36"/>
          <p:cNvSpPr txBox="1"/>
          <p:nvPr>
            <p:ph idx="3" type="subTitle"/>
          </p:nvPr>
        </p:nvSpPr>
        <p:spPr>
          <a:xfrm>
            <a:off x="4734000" y="676150"/>
            <a:ext cx="34110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400">
                <a:solidFill>
                  <a:schemeClr val="dk2"/>
                </a:solidFill>
              </a:rPr>
              <a:t>Lesson 2- Balanced Plate of Food</a:t>
            </a:r>
            <a:endParaRPr sz="1400">
              <a:solidFill>
                <a:schemeClr val="dk2"/>
              </a:solidFill>
            </a:endParaRPr>
          </a:p>
          <a:p>
            <a:pPr indent="0" lvl="0" marL="0" rtl="0" algn="l">
              <a:lnSpc>
                <a:spcPct val="130000"/>
              </a:lnSpc>
              <a:spcBef>
                <a:spcPts val="0"/>
              </a:spcBef>
              <a:spcAft>
                <a:spcPts val="0"/>
              </a:spcAft>
              <a:buSzPts val="1600"/>
              <a:buNone/>
            </a:pPr>
            <a:r>
              <a:t/>
            </a:r>
            <a:endParaRPr/>
          </a:p>
        </p:txBody>
      </p:sp>
      <p:sp>
        <p:nvSpPr>
          <p:cNvPr id="186" name="Google Shape;186;p36"/>
          <p:cNvSpPr txBox="1"/>
          <p:nvPr>
            <p:ph idx="4" type="body"/>
          </p:nvPr>
        </p:nvSpPr>
        <p:spPr>
          <a:xfrm>
            <a:off x="4734000" y="13080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sz="1500"/>
              <a:t>Understanding the 5 main food groups and what to eat to stay healthy.</a:t>
            </a:r>
            <a:endParaRPr sz="1500"/>
          </a:p>
          <a:p>
            <a:pPr indent="0" lvl="0" marL="0" rtl="0" algn="l">
              <a:lnSpc>
                <a:spcPct val="130000"/>
              </a:lnSpc>
              <a:spcBef>
                <a:spcPts val="1000"/>
              </a:spcBef>
              <a:spcAft>
                <a:spcPts val="1000"/>
              </a:spcAft>
              <a:buSzPts val="1600"/>
              <a:buNone/>
            </a:pPr>
            <a:r>
              <a:t/>
            </a:r>
            <a:endParaRPr/>
          </a:p>
        </p:txBody>
      </p:sp>
      <p:sp>
        <p:nvSpPr>
          <p:cNvPr id="187" name="Google Shape;187;p36"/>
          <p:cNvSpPr txBox="1"/>
          <p:nvPr>
            <p:ph idx="4294967295" type="subTitle"/>
          </p:nvPr>
        </p:nvSpPr>
        <p:spPr>
          <a:xfrm>
            <a:off x="458975" y="21903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3</a:t>
            </a:r>
            <a:endParaRPr b="0" i="0" sz="1600" u="none" cap="none" strike="noStrike">
              <a:solidFill>
                <a:schemeClr val="dk2"/>
              </a:solidFill>
              <a:latin typeface="Montserrat"/>
              <a:ea typeface="Montserrat"/>
              <a:cs typeface="Montserrat"/>
              <a:sym typeface="Montserrat"/>
            </a:endParaRPr>
          </a:p>
        </p:txBody>
      </p:sp>
      <p:sp>
        <p:nvSpPr>
          <p:cNvPr id="188" name="Google Shape;188;p36"/>
          <p:cNvSpPr txBox="1"/>
          <p:nvPr>
            <p:ph idx="4294967295" type="subTitle"/>
          </p:nvPr>
        </p:nvSpPr>
        <p:spPr>
          <a:xfrm>
            <a:off x="4734000" y="21903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4</a:t>
            </a:r>
            <a:endParaRPr b="0" i="0" sz="1600" u="none" cap="none" strike="noStrike">
              <a:solidFill>
                <a:schemeClr val="dk2"/>
              </a:solidFill>
              <a:latin typeface="Montserrat"/>
              <a:ea typeface="Montserrat"/>
              <a:cs typeface="Montserrat"/>
              <a:sym typeface="Montserrat"/>
            </a:endParaRPr>
          </a:p>
        </p:txBody>
      </p:sp>
      <p:sp>
        <p:nvSpPr>
          <p:cNvPr id="189" name="Google Shape;189;p36"/>
          <p:cNvSpPr txBox="1"/>
          <p:nvPr>
            <p:ph idx="5" type="subTitle"/>
          </p:nvPr>
        </p:nvSpPr>
        <p:spPr>
          <a:xfrm>
            <a:off x="458975" y="2116525"/>
            <a:ext cx="34110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400">
                <a:solidFill>
                  <a:schemeClr val="dk2"/>
                </a:solidFill>
              </a:rPr>
              <a:t>Lesson 3- Daily Recommendations</a:t>
            </a:r>
            <a:r>
              <a:rPr lang="en-GB" sz="1400"/>
              <a:t> </a:t>
            </a:r>
            <a:endParaRPr sz="1400"/>
          </a:p>
          <a:p>
            <a:pPr indent="0" lvl="0" marL="0" rtl="0" algn="l">
              <a:lnSpc>
                <a:spcPct val="130000"/>
              </a:lnSpc>
              <a:spcBef>
                <a:spcPts val="0"/>
              </a:spcBef>
              <a:spcAft>
                <a:spcPts val="0"/>
              </a:spcAft>
              <a:buSzPts val="1600"/>
              <a:buNone/>
            </a:pPr>
            <a:r>
              <a:t/>
            </a:r>
            <a:endParaRPr/>
          </a:p>
        </p:txBody>
      </p:sp>
      <p:sp>
        <p:nvSpPr>
          <p:cNvPr id="190" name="Google Shape;190;p36"/>
          <p:cNvSpPr txBox="1"/>
          <p:nvPr>
            <p:ph idx="6" type="body"/>
          </p:nvPr>
        </p:nvSpPr>
        <p:spPr>
          <a:xfrm>
            <a:off x="458975" y="2680875"/>
            <a:ext cx="3951000" cy="9573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sz="1500"/>
              <a:t>Learning about calories and what the daily recommendations are for boys and girls..</a:t>
            </a:r>
            <a:endParaRPr sz="1500"/>
          </a:p>
          <a:p>
            <a:pPr indent="0" lvl="0" marL="0" rtl="0" algn="l">
              <a:lnSpc>
                <a:spcPct val="130000"/>
              </a:lnSpc>
              <a:spcBef>
                <a:spcPts val="1000"/>
              </a:spcBef>
              <a:spcAft>
                <a:spcPts val="1000"/>
              </a:spcAft>
              <a:buSzPts val="1600"/>
              <a:buNone/>
            </a:pPr>
            <a:r>
              <a:t/>
            </a:r>
            <a:endParaRPr/>
          </a:p>
        </p:txBody>
      </p:sp>
      <p:sp>
        <p:nvSpPr>
          <p:cNvPr id="191" name="Google Shape;191;p36"/>
          <p:cNvSpPr txBox="1"/>
          <p:nvPr>
            <p:ph idx="7" type="subTitle"/>
          </p:nvPr>
        </p:nvSpPr>
        <p:spPr>
          <a:xfrm>
            <a:off x="4715850" y="2048050"/>
            <a:ext cx="3447300" cy="5730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400">
                <a:solidFill>
                  <a:schemeClr val="dk2"/>
                </a:solidFill>
              </a:rPr>
              <a:t>Lesson 4- Balanced Leisure Activities  </a:t>
            </a:r>
            <a:endParaRPr sz="1400">
              <a:solidFill>
                <a:schemeClr val="dk2"/>
              </a:solidFill>
            </a:endParaRPr>
          </a:p>
          <a:p>
            <a:pPr indent="0" lvl="0" marL="0" rtl="0" algn="l">
              <a:lnSpc>
                <a:spcPct val="130000"/>
              </a:lnSpc>
              <a:spcBef>
                <a:spcPts val="0"/>
              </a:spcBef>
              <a:spcAft>
                <a:spcPts val="0"/>
              </a:spcAft>
              <a:buSzPts val="1600"/>
              <a:buNone/>
            </a:pPr>
            <a:r>
              <a:t/>
            </a:r>
            <a:endParaRPr sz="1400"/>
          </a:p>
        </p:txBody>
      </p:sp>
      <p:sp>
        <p:nvSpPr>
          <p:cNvPr id="192" name="Google Shape;192;p36"/>
          <p:cNvSpPr txBox="1"/>
          <p:nvPr>
            <p:ph idx="8" type="body"/>
          </p:nvPr>
        </p:nvSpPr>
        <p:spPr>
          <a:xfrm>
            <a:off x="4734000" y="2680875"/>
            <a:ext cx="3951000" cy="630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r>
              <a:rPr lang="en-GB" sz="1500"/>
              <a:t>Thinking about activities to do in our free time and what is available in our local area. </a:t>
            </a:r>
            <a:endParaRPr/>
          </a:p>
        </p:txBody>
      </p:sp>
      <p:sp>
        <p:nvSpPr>
          <p:cNvPr id="193" name="Google Shape;193;p3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194" name="Google Shape;194;p36"/>
          <p:cNvSpPr txBox="1"/>
          <p:nvPr>
            <p:ph idx="4294967295" type="subTitle"/>
          </p:nvPr>
        </p:nvSpPr>
        <p:spPr>
          <a:xfrm>
            <a:off x="4734000" y="36381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4</a:t>
            </a:r>
            <a:endParaRPr b="0" i="0" sz="1600" u="none" cap="none" strike="noStrike">
              <a:solidFill>
                <a:schemeClr val="dk2"/>
              </a:solidFill>
              <a:latin typeface="Montserrat"/>
              <a:ea typeface="Montserrat"/>
              <a:cs typeface="Montserrat"/>
              <a:sym typeface="Montserrat"/>
            </a:endParaRPr>
          </a:p>
        </p:txBody>
      </p:sp>
      <p:sp>
        <p:nvSpPr>
          <p:cNvPr id="195" name="Google Shape;195;p36"/>
          <p:cNvSpPr txBox="1"/>
          <p:nvPr>
            <p:ph idx="5" type="subTitle"/>
          </p:nvPr>
        </p:nvSpPr>
        <p:spPr>
          <a:xfrm>
            <a:off x="458975" y="3638187"/>
            <a:ext cx="34110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spcBef>
                <a:spcPts val="0"/>
              </a:spcBef>
              <a:spcAft>
                <a:spcPts val="0"/>
              </a:spcAft>
              <a:buClr>
                <a:srgbClr val="000000"/>
              </a:buClr>
              <a:buSzPts val="1600"/>
              <a:buFont typeface="Arial"/>
              <a:buNone/>
            </a:pPr>
            <a:r>
              <a:rPr lang="en-GB" sz="1400">
                <a:solidFill>
                  <a:schemeClr val="dk2"/>
                </a:solidFill>
              </a:rPr>
              <a:t>Lesson 5- Celebrating Ourselves  </a:t>
            </a:r>
            <a:endParaRPr>
              <a:solidFill>
                <a:schemeClr val="dk2"/>
              </a:solidFill>
            </a:endParaRPr>
          </a:p>
        </p:txBody>
      </p:sp>
      <p:sp>
        <p:nvSpPr>
          <p:cNvPr id="196" name="Google Shape;196;p36"/>
          <p:cNvSpPr txBox="1"/>
          <p:nvPr>
            <p:ph idx="6" type="body"/>
          </p:nvPr>
        </p:nvSpPr>
        <p:spPr>
          <a:xfrm>
            <a:off x="458975" y="4126950"/>
            <a:ext cx="3951000" cy="630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600"/>
              <a:buNone/>
            </a:pPr>
            <a:r>
              <a:rPr lang="en-GB" sz="1400"/>
              <a:t>Recognising and celebrating our accomplishments and those of others.</a:t>
            </a:r>
            <a:endParaRPr sz="1400"/>
          </a:p>
          <a:p>
            <a:pPr indent="0" lvl="0" marL="0" rtl="0" algn="l">
              <a:lnSpc>
                <a:spcPct val="130000"/>
              </a:lnSpc>
              <a:spcBef>
                <a:spcPts val="1000"/>
              </a:spcBef>
              <a:spcAft>
                <a:spcPts val="1000"/>
              </a:spcAft>
              <a:buSzPts val="1600"/>
              <a:buNone/>
            </a:pPr>
            <a:r>
              <a:t/>
            </a:r>
            <a:endParaRPr/>
          </a:p>
        </p:txBody>
      </p:sp>
      <p:sp>
        <p:nvSpPr>
          <p:cNvPr id="197" name="Google Shape;197;p36"/>
          <p:cNvSpPr txBox="1"/>
          <p:nvPr>
            <p:ph idx="7" type="subTitle"/>
          </p:nvPr>
        </p:nvSpPr>
        <p:spPr>
          <a:xfrm>
            <a:off x="4733925" y="3638175"/>
            <a:ext cx="33309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spcBef>
                <a:spcPts val="0"/>
              </a:spcBef>
              <a:spcAft>
                <a:spcPts val="0"/>
              </a:spcAft>
              <a:buClr>
                <a:srgbClr val="000000"/>
              </a:buClr>
              <a:buSzPts val="1600"/>
              <a:buFont typeface="Arial"/>
              <a:buNone/>
            </a:pPr>
            <a:r>
              <a:rPr lang="en-GB" sz="1400">
                <a:solidFill>
                  <a:schemeClr val="dk2"/>
                </a:solidFill>
              </a:rPr>
              <a:t>Lesson 6- Managing our Emotions</a:t>
            </a:r>
            <a:r>
              <a:rPr lang="en-GB" sz="1400"/>
              <a:t>  </a:t>
            </a:r>
            <a:endParaRPr/>
          </a:p>
        </p:txBody>
      </p:sp>
      <p:sp>
        <p:nvSpPr>
          <p:cNvPr id="198" name="Google Shape;198;p36"/>
          <p:cNvSpPr txBox="1"/>
          <p:nvPr>
            <p:ph idx="8" type="body"/>
          </p:nvPr>
        </p:nvSpPr>
        <p:spPr>
          <a:xfrm>
            <a:off x="4734000" y="4270100"/>
            <a:ext cx="3951000" cy="630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600"/>
              <a:buNone/>
            </a:pPr>
            <a:r>
              <a:rPr lang="en-GB" sz="1500"/>
              <a:t>Identifying and understanding negative emotions and learning strategies to help.</a:t>
            </a:r>
            <a:endParaRPr sz="1500"/>
          </a:p>
          <a:p>
            <a:pPr indent="0" lvl="0" marL="0" rtl="0" algn="l">
              <a:lnSpc>
                <a:spcPct val="130000"/>
              </a:lnSpc>
              <a:spcBef>
                <a:spcPts val="1000"/>
              </a:spcBef>
              <a:spcAft>
                <a:spcPts val="1000"/>
              </a:spcAft>
              <a:buSzPts val="16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37"/>
          <p:cNvSpPr txBox="1"/>
          <p:nvPr/>
        </p:nvSpPr>
        <p:spPr>
          <a:xfrm>
            <a:off x="457200" y="1431700"/>
            <a:ext cx="6224100" cy="1914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000"/>
              <a:buFont typeface="Arial"/>
              <a:buNone/>
            </a:pPr>
            <a:r>
              <a:rPr b="0" i="0" lang="en-GB" sz="3000" u="none" cap="none" strike="noStrike">
                <a:solidFill>
                  <a:schemeClr val="dk2"/>
                </a:solidFill>
                <a:latin typeface="Montserrat SemiBold"/>
                <a:ea typeface="Montserrat SemiBold"/>
                <a:cs typeface="Montserrat SemiBold"/>
                <a:sym typeface="Montserrat SemiBold"/>
              </a:rPr>
              <a:t>Lesson </a:t>
            </a:r>
            <a:r>
              <a:rPr lang="en-GB" sz="3000">
                <a:solidFill>
                  <a:schemeClr val="dk2"/>
                </a:solidFill>
                <a:latin typeface="Montserrat SemiBold"/>
                <a:ea typeface="Montserrat SemiBold"/>
                <a:cs typeface="Montserrat SemiBold"/>
                <a:sym typeface="Montserrat SemiBold"/>
              </a:rPr>
              <a:t>1- Self care and hygiene</a:t>
            </a:r>
            <a:endParaRPr sz="3000">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2"/>
              </a:solidFill>
              <a:latin typeface="Montserrat SemiBold"/>
              <a:ea typeface="Montserrat SemiBold"/>
              <a:cs typeface="Montserrat SemiBold"/>
              <a:sym typeface="Montserrat SemiBold"/>
            </a:endParaRPr>
          </a:p>
        </p:txBody>
      </p:sp>
      <p:sp>
        <p:nvSpPr>
          <p:cNvPr id="204" name="Google Shape;204;p3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10" name="Google Shape;210;p3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Teacher notes- Lesson 1</a:t>
            </a:r>
            <a:endParaRPr>
              <a:solidFill>
                <a:schemeClr val="dk2"/>
              </a:solidFill>
            </a:endParaRPr>
          </a:p>
        </p:txBody>
      </p:sp>
      <p:sp>
        <p:nvSpPr>
          <p:cNvPr id="211" name="Google Shape;211;p38"/>
          <p:cNvSpPr txBox="1"/>
          <p:nvPr>
            <p:ph idx="1" type="body"/>
          </p:nvPr>
        </p:nvSpPr>
        <p:spPr>
          <a:xfrm>
            <a:off x="458975" y="108120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sz="1500"/>
              <a:t>Learning Intention; Learn about the different elements of good hygiene and why this is so important.</a:t>
            </a:r>
            <a:endParaRPr sz="1500"/>
          </a:p>
          <a:p>
            <a:pPr indent="-323850" lvl="0" marL="457200" rtl="0" algn="l">
              <a:lnSpc>
                <a:spcPct val="130000"/>
              </a:lnSpc>
              <a:spcBef>
                <a:spcPts val="0"/>
              </a:spcBef>
              <a:spcAft>
                <a:spcPts val="0"/>
              </a:spcAft>
              <a:buSzPts val="1500"/>
              <a:buAutoNum type="arabicPeriod"/>
            </a:pPr>
            <a:r>
              <a:rPr lang="en-GB" sz="1500"/>
              <a:t>Learning about and understanding why we need to </a:t>
            </a:r>
            <a:r>
              <a:rPr lang="en-GB" sz="1500"/>
              <a:t>maintain</a:t>
            </a:r>
            <a:r>
              <a:rPr lang="en-GB" sz="1500"/>
              <a:t> a good level of hygiene to stay healthy and well.</a:t>
            </a:r>
            <a:endParaRPr sz="1500"/>
          </a:p>
          <a:p>
            <a:pPr indent="-323850" lvl="0" marL="457200" rtl="0" algn="l">
              <a:lnSpc>
                <a:spcPct val="130000"/>
              </a:lnSpc>
              <a:spcBef>
                <a:spcPts val="0"/>
              </a:spcBef>
              <a:spcAft>
                <a:spcPts val="0"/>
              </a:spcAft>
              <a:buSzPts val="1500"/>
              <a:buAutoNum type="arabicPeriod"/>
            </a:pPr>
            <a:r>
              <a:rPr lang="en-GB" sz="1500"/>
              <a:t>Breaking down each hygiene task into stages to understand how to clean yourself and why it is important. </a:t>
            </a:r>
            <a:endParaRPr sz="1500"/>
          </a:p>
          <a:p>
            <a:pPr indent="-323850" lvl="0" marL="457200" rtl="0" algn="l">
              <a:lnSpc>
                <a:spcPct val="130000"/>
              </a:lnSpc>
              <a:spcBef>
                <a:spcPts val="0"/>
              </a:spcBef>
              <a:spcAft>
                <a:spcPts val="0"/>
              </a:spcAft>
              <a:buSzPts val="1500"/>
              <a:buAutoNum type="arabicPeriod"/>
            </a:pPr>
            <a:r>
              <a:rPr lang="en-GB" sz="1500"/>
              <a:t>Thinking about how often we need to clean each area of the body and why this might be different for some people. Eg; The frequency in which we wash our hair may be different, but we all need to brush our teeth in the morning and evening.</a:t>
            </a:r>
            <a:endParaRPr sz="1500"/>
          </a:p>
          <a:p>
            <a:pPr indent="-323850" lvl="0" marL="457200" rtl="0" algn="l">
              <a:lnSpc>
                <a:spcPct val="130000"/>
              </a:lnSpc>
              <a:spcBef>
                <a:spcPts val="0"/>
              </a:spcBef>
              <a:spcAft>
                <a:spcPts val="0"/>
              </a:spcAft>
              <a:buSzPts val="1500"/>
              <a:buAutoNum type="arabicPeriod"/>
            </a:pPr>
            <a:r>
              <a:rPr lang="en-GB" sz="1500"/>
              <a:t>Creating a daily hygiene routine for the morning and evening.</a:t>
            </a:r>
            <a:endParaRPr sz="1500"/>
          </a:p>
          <a:p>
            <a:pPr indent="0" lvl="0" marL="457200" rtl="0" algn="l">
              <a:lnSpc>
                <a:spcPct val="130000"/>
              </a:lnSpc>
              <a:spcBef>
                <a:spcPts val="0"/>
              </a:spcBef>
              <a:spcAft>
                <a:spcPts val="0"/>
              </a:spcAft>
              <a:buNone/>
            </a:pPr>
            <a:r>
              <a:t/>
            </a:r>
            <a:endParaRPr sz="1500"/>
          </a:p>
          <a:p>
            <a:pPr indent="0" lvl="0" marL="457200" rtl="0" algn="l">
              <a:lnSpc>
                <a:spcPct val="130000"/>
              </a:lnSpc>
              <a:spcBef>
                <a:spcPts val="0"/>
              </a:spcBef>
              <a:spcAft>
                <a:spcPts val="0"/>
              </a:spcAft>
              <a:buNone/>
            </a:pPr>
            <a:r>
              <a:rPr lang="en-GB" sz="1500"/>
              <a:t>-Additional resources needed; Pen and paper.</a:t>
            </a:r>
            <a:endParaRPr sz="1500"/>
          </a:p>
        </p:txBody>
      </p:sp>
      <p:sp>
        <p:nvSpPr>
          <p:cNvPr id="212" name="Google Shape;212;p3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39"/>
          <p:cNvSpPr txBox="1"/>
          <p:nvPr/>
        </p:nvSpPr>
        <p:spPr>
          <a:xfrm>
            <a:off x="457200" y="1431700"/>
            <a:ext cx="6224100" cy="1914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3000"/>
              <a:buFont typeface="Arial"/>
              <a:buNone/>
            </a:pPr>
            <a:r>
              <a:rPr lang="en-GB" sz="3000">
                <a:solidFill>
                  <a:srgbClr val="4B3241"/>
                </a:solidFill>
                <a:latin typeface="Montserrat SemiBold"/>
                <a:ea typeface="Montserrat SemiBold"/>
                <a:cs typeface="Montserrat SemiBold"/>
                <a:sym typeface="Montserrat SemiBold"/>
              </a:rPr>
              <a:t>Self-care and hygiene</a:t>
            </a:r>
            <a:endParaRPr/>
          </a:p>
        </p:txBody>
      </p:sp>
      <p:sp>
        <p:nvSpPr>
          <p:cNvPr id="218" name="Google Shape;218;p3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219" name="Google Shape;219;p39"/>
          <p:cNvSpPr txBox="1"/>
          <p:nvPr/>
        </p:nvSpPr>
        <p:spPr>
          <a:xfrm>
            <a:off x="545525" y="374075"/>
            <a:ext cx="2899200" cy="44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800"/>
              <a:buFont typeface="Arial"/>
              <a:buNone/>
            </a:pPr>
            <a:r>
              <a:rPr lang="en-GB" sz="1800">
                <a:solidFill>
                  <a:srgbClr val="4B3241"/>
                </a:solidFill>
                <a:latin typeface="Montserrat"/>
                <a:ea typeface="Montserrat"/>
                <a:cs typeface="Montserrat"/>
                <a:sym typeface="Montserrat"/>
              </a:rPr>
              <a:t>Personal Care</a:t>
            </a:r>
            <a:endParaRPr>
              <a:latin typeface="Montserrat"/>
              <a:ea typeface="Montserrat"/>
              <a:cs typeface="Montserrat"/>
              <a:sym typeface="Montserrat"/>
            </a:endParaRPr>
          </a:p>
        </p:txBody>
      </p:sp>
      <p:sp>
        <p:nvSpPr>
          <p:cNvPr id="220" name="Google Shape;220;p39"/>
          <p:cNvSpPr txBox="1"/>
          <p:nvPr/>
        </p:nvSpPr>
        <p:spPr>
          <a:xfrm>
            <a:off x="452000" y="4145975"/>
            <a:ext cx="3522600" cy="413100"/>
          </a:xfrm>
          <a:prstGeom prst="rect">
            <a:avLst/>
          </a:prstGeom>
          <a:noFill/>
          <a:ln>
            <a:noFill/>
          </a:ln>
        </p:spPr>
        <p:txBody>
          <a:bodyPr anchorCtr="0" anchor="t" bIns="91425" lIns="91425" spcFirstLastPara="1" rIns="91425" wrap="square" tIns="91425">
            <a:noAutofit/>
          </a:bodyPr>
          <a:lstStyle/>
          <a:p>
            <a:pPr indent="-330200" lvl="0" marL="457200" rtl="0" algn="l">
              <a:lnSpc>
                <a:spcPct val="130000"/>
              </a:lnSpc>
              <a:spcBef>
                <a:spcPts val="1000"/>
              </a:spcBef>
              <a:spcAft>
                <a:spcPts val="0"/>
              </a:spcAft>
              <a:buClr>
                <a:srgbClr val="000000"/>
              </a:buClr>
              <a:buSzPts val="1600"/>
              <a:buFont typeface="Arial"/>
              <a:buNone/>
            </a:pPr>
            <a:r>
              <a:rPr lang="en-GB">
                <a:solidFill>
                  <a:srgbClr val="4B3241"/>
                </a:solidFill>
                <a:latin typeface="Montserrat SemiBold"/>
                <a:ea typeface="Montserrat SemiBold"/>
                <a:cs typeface="Montserrat SemiBold"/>
                <a:sym typeface="Montserrat SemiBold"/>
              </a:rPr>
              <a:t>Applying Learning</a:t>
            </a:r>
            <a:endParaRPr>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0"/>
          <p:cNvSpPr txBox="1"/>
          <p:nvPr>
            <p:ph type="title"/>
          </p:nvPr>
        </p:nvSpPr>
        <p:spPr>
          <a:xfrm>
            <a:off x="458975" y="446400"/>
            <a:ext cx="3951000" cy="81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Lesson Activity Stages</a:t>
            </a:r>
            <a:endParaRPr>
              <a:solidFill>
                <a:schemeClr val="dk2"/>
              </a:solidFill>
            </a:endParaRPr>
          </a:p>
        </p:txBody>
      </p:sp>
      <p:sp>
        <p:nvSpPr>
          <p:cNvPr id="226" name="Google Shape;226;p40"/>
          <p:cNvSpPr txBox="1"/>
          <p:nvPr>
            <p:ph idx="1" type="body"/>
          </p:nvPr>
        </p:nvSpPr>
        <p:spPr>
          <a:xfrm>
            <a:off x="332350" y="1169100"/>
            <a:ext cx="3891600" cy="331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1800"/>
              <a:t>This lesson will be taught in 3 stages:</a:t>
            </a:r>
            <a:endParaRPr sz="1800"/>
          </a:p>
          <a:p>
            <a:pPr indent="-349250" lvl="0" marL="457200" rtl="0" algn="l">
              <a:spcBef>
                <a:spcPts val="0"/>
              </a:spcBef>
              <a:spcAft>
                <a:spcPts val="0"/>
              </a:spcAft>
              <a:buSzPts val="1900"/>
              <a:buAutoNum type="arabicPeriod"/>
            </a:pPr>
            <a:r>
              <a:rPr lang="en-GB" sz="1900"/>
              <a:t>Why is it important to have a hygiene routine?</a:t>
            </a:r>
            <a:endParaRPr sz="1900"/>
          </a:p>
          <a:p>
            <a:pPr indent="-349250" lvl="0" marL="457200" rtl="0" algn="l">
              <a:spcBef>
                <a:spcPts val="0"/>
              </a:spcBef>
              <a:spcAft>
                <a:spcPts val="0"/>
              </a:spcAft>
              <a:buSzPts val="1900"/>
              <a:buAutoNum type="arabicPeriod"/>
            </a:pPr>
            <a:r>
              <a:rPr lang="en-GB" sz="1900"/>
              <a:t>What we need to do daily.</a:t>
            </a:r>
            <a:endParaRPr sz="1900"/>
          </a:p>
          <a:p>
            <a:pPr indent="-349250" lvl="0" marL="457200" rtl="0" algn="l">
              <a:spcBef>
                <a:spcPts val="0"/>
              </a:spcBef>
              <a:spcAft>
                <a:spcPts val="0"/>
              </a:spcAft>
              <a:buSzPts val="1900"/>
              <a:buAutoNum type="arabicPeriod"/>
            </a:pPr>
            <a:r>
              <a:rPr lang="en-GB" sz="1900"/>
              <a:t>Creating a hygiene schedule.</a:t>
            </a:r>
            <a:endParaRPr sz="1900"/>
          </a:p>
          <a:p>
            <a:pPr indent="0" lvl="0" marL="0" rtl="0" algn="l">
              <a:spcBef>
                <a:spcPts val="0"/>
              </a:spcBef>
              <a:spcAft>
                <a:spcPts val="0"/>
              </a:spcAft>
              <a:buNone/>
            </a:pPr>
            <a:r>
              <a:t/>
            </a:r>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7" name="Google Shape;227;p4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1"/>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Why do we need a hygiene routine? </a:t>
            </a:r>
            <a:endParaRPr>
              <a:solidFill>
                <a:schemeClr val="dk2"/>
              </a:solidFill>
            </a:endParaRPr>
          </a:p>
        </p:txBody>
      </p:sp>
      <p:sp>
        <p:nvSpPr>
          <p:cNvPr id="233" name="Google Shape;233;p4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234" name="Google Shape;234;p41"/>
          <p:cNvSpPr txBox="1"/>
          <p:nvPr/>
        </p:nvSpPr>
        <p:spPr>
          <a:xfrm>
            <a:off x="1014775" y="4217150"/>
            <a:ext cx="4702200" cy="340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400"/>
              </a:spcBef>
              <a:spcAft>
                <a:spcPts val="200"/>
              </a:spcAft>
              <a:buNone/>
            </a:pPr>
            <a:r>
              <a:t/>
            </a:r>
            <a:endParaRPr sz="800">
              <a:latin typeface="Montserrat"/>
              <a:ea typeface="Montserrat"/>
              <a:cs typeface="Montserrat"/>
              <a:sym typeface="Montserrat"/>
            </a:endParaRPr>
          </a:p>
        </p:txBody>
      </p:sp>
      <p:sp>
        <p:nvSpPr>
          <p:cNvPr id="235" name="Google Shape;235;p41"/>
          <p:cNvSpPr txBox="1"/>
          <p:nvPr/>
        </p:nvSpPr>
        <p:spPr>
          <a:xfrm>
            <a:off x="3288600" y="3720750"/>
            <a:ext cx="3509100" cy="3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2"/>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Shower or bath to clean your body and face</a:t>
            </a:r>
            <a:endParaRPr>
              <a:solidFill>
                <a:schemeClr val="dk2"/>
              </a:solidFill>
            </a:endParaRPr>
          </a:p>
        </p:txBody>
      </p:sp>
      <p:sp>
        <p:nvSpPr>
          <p:cNvPr id="241" name="Google Shape;241;p4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3"/>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Shower or bath to clean your hair</a:t>
            </a:r>
            <a:endParaRPr>
              <a:solidFill>
                <a:schemeClr val="dk2"/>
              </a:solidFill>
            </a:endParaRPr>
          </a:p>
        </p:txBody>
      </p:sp>
      <p:sp>
        <p:nvSpPr>
          <p:cNvPr id="247" name="Google Shape;247;p4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008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