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10287000" cx="18288000"/>
  <p:notesSz cx="6858000" cy="914400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Montserrat Medium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51F653F-53F1-48F2-9332-1E2E5A8CA9E1}">
  <a:tblStyle styleId="{C51F653F-53F1-48F2-9332-1E2E5A8CA9E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7" Type="http://schemas.openxmlformats.org/officeDocument/2006/relationships/font" Target="fonts/MontserratMedium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MontserratSemiBold-bold.fntdata"/><Relationship Id="rId16" Type="http://schemas.openxmlformats.org/officeDocument/2006/relationships/font" Target="fonts/MontserratSemiBold-regular.fnt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6a274159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86a27415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677711a0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677711a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677711a0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677711a0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8677711a0f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8677711a0f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677711a0f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677711a0f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677711a0f_0_6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g8677711a0f_0_6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c79ffc39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8c79ffc3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8677711a0f_0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8677711a0f_0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86a274159d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86a274159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6" name="Google Shape;86;p16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87" name="Google Shape;87;p16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88" name="Google Shape;88;p16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8"/>
            <a:ext cx="4719200" cy="25640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92" name="Google Shape;92;p17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01" name="Google Shape;101;p19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02" name="Google Shape;102;p19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3" name="Google Shape;103;p19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Comparison slide with three element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9" name="Google Shape;109;p21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11" name="Google Shape;111;p21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2" name="Google Shape;112;p21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13" name="Google Shape;113;p21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15" name="Google Shape;115;p21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19" name="Google Shape;119;p22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0" name="Google Shape;120;p22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1" name="Google Shape;121;p22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22" name="Google Shape;122;p22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3" name="Google Shape;123;p22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29" name="Google Shape;129;p23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0" name="Google Shape;130;p23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1" name="Google Shape;131;p23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2" name="Google Shape;132;p23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3" name="Google Shape;133;p23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4" name="Google Shape;134;p23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5" name="Google Shape;135;p23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6" name="Google Shape;136;p23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accent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0" name="Google Shape;140;p24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9" Type="http://schemas.openxmlformats.org/officeDocument/2006/relationships/image" Target="../media/image19.png"/><Relationship Id="rId5" Type="http://schemas.openxmlformats.org/officeDocument/2006/relationships/image" Target="../media/image17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idx="4294967295" type="ctrTitle"/>
          </p:nvPr>
        </p:nvSpPr>
        <p:spPr>
          <a:xfrm>
            <a:off x="917950" y="2876300"/>
            <a:ext cx="158334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Making arrangements to go out [2/3]</a:t>
            </a:r>
            <a:endParaRPr>
              <a:solidFill>
                <a:srgbClr val="4B3241"/>
              </a:solidFill>
            </a:endParaRPr>
          </a:p>
          <a:p>
            <a:pPr indent="-508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Char char="-"/>
            </a:pPr>
            <a:r>
              <a:rPr lang="en-GB">
                <a:solidFill>
                  <a:srgbClr val="4B3241"/>
                </a:solidFill>
              </a:rPr>
              <a:t>Using vouloir + infinitive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51" name="Google Shape;151;p27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French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152" name="Google Shape;152;p27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 Hodgson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157" name="Google Shape;157;p28"/>
          <p:cNvSpPr/>
          <p:nvPr/>
        </p:nvSpPr>
        <p:spPr>
          <a:xfrm>
            <a:off x="5664626" y="3065832"/>
            <a:ext cx="6293400" cy="5203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58" name="Google Shape;15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8"/>
          <p:cNvSpPr txBox="1"/>
          <p:nvPr/>
        </p:nvSpPr>
        <p:spPr>
          <a:xfrm>
            <a:off x="6969125" y="874275"/>
            <a:ext cx="4634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eu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8"/>
          <p:cNvSpPr txBox="1"/>
          <p:nvPr/>
        </p:nvSpPr>
        <p:spPr>
          <a:xfrm>
            <a:off x="6796452" y="5819625"/>
            <a:ext cx="43758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b="1" lang="en-GB" sz="12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eu</a:t>
            </a: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 sz="1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the number two" id="161" name="Google Shape;16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95999" y="3524796"/>
            <a:ext cx="1934100" cy="1934100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/>
        </p:nvSpPr>
        <p:spPr>
          <a:xfrm>
            <a:off x="2356098" y="2381025"/>
            <a:ext cx="31590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 p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eu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9"/>
          <p:cNvSpPr txBox="1"/>
          <p:nvPr/>
        </p:nvSpPr>
        <p:spPr>
          <a:xfrm flipH="1">
            <a:off x="13152022" y="2465726"/>
            <a:ext cx="35349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eu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29"/>
          <p:cNvSpPr txBox="1"/>
          <p:nvPr/>
        </p:nvSpPr>
        <p:spPr>
          <a:xfrm>
            <a:off x="7515121" y="5936951"/>
            <a:ext cx="3115200" cy="11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li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eu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9" name="Google Shape;16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9"/>
          <p:cNvSpPr txBox="1"/>
          <p:nvPr/>
        </p:nvSpPr>
        <p:spPr>
          <a:xfrm>
            <a:off x="6969125" y="874275"/>
            <a:ext cx="4634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eu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1" name="Google Shape;171;p29"/>
          <p:cNvPicPr preferRelativeResize="0"/>
          <p:nvPr/>
        </p:nvPicPr>
        <p:blipFill rotWithShape="1">
          <a:blip r:embed="rId4">
            <a:alphaModFix/>
          </a:blip>
          <a:srcRect b="27639" l="71619" r="11346" t="49891"/>
          <a:stretch/>
        </p:blipFill>
        <p:spPr>
          <a:xfrm>
            <a:off x="12472875" y="3608375"/>
            <a:ext cx="3115200" cy="231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9"/>
          <p:cNvSpPr/>
          <p:nvPr/>
        </p:nvSpPr>
        <p:spPr>
          <a:xfrm>
            <a:off x="2907075" y="3608375"/>
            <a:ext cx="1878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[a little]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3" name="Google Shape;173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59938" y="6936953"/>
            <a:ext cx="3425575" cy="2237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178" name="Google Shape;178;p30"/>
          <p:cNvSpPr/>
          <p:nvPr/>
        </p:nvSpPr>
        <p:spPr>
          <a:xfrm>
            <a:off x="5359826" y="2761032"/>
            <a:ext cx="6293400" cy="5203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79" name="Google Shape;17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0"/>
          <p:cNvSpPr txBox="1"/>
          <p:nvPr/>
        </p:nvSpPr>
        <p:spPr>
          <a:xfrm>
            <a:off x="6635850" y="609675"/>
            <a:ext cx="41652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ou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30"/>
          <p:cNvSpPr txBox="1"/>
          <p:nvPr/>
        </p:nvSpPr>
        <p:spPr>
          <a:xfrm>
            <a:off x="6507150" y="5510650"/>
            <a:ext cx="45285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b="1" lang="en-GB" sz="12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ou</a:t>
            </a: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sz="1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group of children" id="182" name="Google Shape;182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14350" y="3204925"/>
            <a:ext cx="2610825" cy="211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/>
          <p:nvPr/>
        </p:nvSpPr>
        <p:spPr>
          <a:xfrm>
            <a:off x="2356098" y="2381025"/>
            <a:ext cx="31590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ou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ver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31"/>
          <p:cNvSpPr txBox="1"/>
          <p:nvPr/>
        </p:nvSpPr>
        <p:spPr>
          <a:xfrm flipH="1">
            <a:off x="13152022" y="2465726"/>
            <a:ext cx="35349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ou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ou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rs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31"/>
          <p:cNvSpPr txBox="1"/>
          <p:nvPr/>
        </p:nvSpPr>
        <p:spPr>
          <a:xfrm>
            <a:off x="7515121" y="3727151"/>
            <a:ext cx="3115200" cy="11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ou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0" name="Google Shape;19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1"/>
          <p:cNvSpPr txBox="1"/>
          <p:nvPr/>
        </p:nvSpPr>
        <p:spPr>
          <a:xfrm>
            <a:off x="6635850" y="609675"/>
            <a:ext cx="41652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ou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2" name="Google Shape;192;p31"/>
          <p:cNvPicPr preferRelativeResize="0"/>
          <p:nvPr/>
        </p:nvPicPr>
        <p:blipFill rotWithShape="1">
          <a:blip r:embed="rId4">
            <a:alphaModFix/>
          </a:blip>
          <a:srcRect b="36282" l="14170" r="74302" t="37670"/>
          <a:stretch/>
        </p:blipFill>
        <p:spPr>
          <a:xfrm>
            <a:off x="2565450" y="3443626"/>
            <a:ext cx="2108198" cy="267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1"/>
          <p:cNvPicPr preferRelativeResize="0"/>
          <p:nvPr/>
        </p:nvPicPr>
        <p:blipFill rotWithShape="1">
          <a:blip r:embed="rId4">
            <a:alphaModFix/>
          </a:blip>
          <a:srcRect b="36678" l="73354" r="10674" t="37275"/>
          <a:stretch/>
        </p:blipFill>
        <p:spPr>
          <a:xfrm>
            <a:off x="7896788" y="4983875"/>
            <a:ext cx="2921002" cy="267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1"/>
          <p:cNvSpPr/>
          <p:nvPr/>
        </p:nvSpPr>
        <p:spPr>
          <a:xfrm>
            <a:off x="7470213" y="7011975"/>
            <a:ext cx="1066800" cy="345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1"/>
          <p:cNvSpPr/>
          <p:nvPr/>
        </p:nvSpPr>
        <p:spPr>
          <a:xfrm>
            <a:off x="14023422" y="3405225"/>
            <a:ext cx="835500" cy="345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31"/>
          <p:cNvSpPr/>
          <p:nvPr/>
        </p:nvSpPr>
        <p:spPr>
          <a:xfrm>
            <a:off x="13142275" y="3586875"/>
            <a:ext cx="3534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[always; still]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201" name="Google Shape;201;p32"/>
          <p:cNvSpPr/>
          <p:nvPr/>
        </p:nvSpPr>
        <p:spPr>
          <a:xfrm>
            <a:off x="1778426" y="3370632"/>
            <a:ext cx="6293400" cy="5203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descr="rectangle" id="202" name="Google Shape;202;p32"/>
          <p:cNvSpPr/>
          <p:nvPr/>
        </p:nvSpPr>
        <p:spPr>
          <a:xfrm>
            <a:off x="10216088" y="3325792"/>
            <a:ext cx="6293400" cy="5203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3" name="Google Shape;203;p32"/>
          <p:cNvSpPr txBox="1"/>
          <p:nvPr/>
        </p:nvSpPr>
        <p:spPr>
          <a:xfrm>
            <a:off x="2173750" y="861275"/>
            <a:ext cx="5390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eu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32"/>
          <p:cNvSpPr txBox="1"/>
          <p:nvPr/>
        </p:nvSpPr>
        <p:spPr>
          <a:xfrm>
            <a:off x="10667638" y="892800"/>
            <a:ext cx="5390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ou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the number two" id="205" name="Google Shape;20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9799" y="3905796"/>
            <a:ext cx="1934100" cy="1934100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  <p:sp>
        <p:nvSpPr>
          <p:cNvPr id="206" name="Google Shape;206;p32"/>
          <p:cNvSpPr txBox="1"/>
          <p:nvPr/>
        </p:nvSpPr>
        <p:spPr>
          <a:xfrm>
            <a:off x="2757852" y="6200625"/>
            <a:ext cx="43758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b="1" lang="en-GB" sz="12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eu</a:t>
            </a: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 sz="1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7" name="Google Shape;207;p32"/>
          <p:cNvSpPr txBox="1"/>
          <p:nvPr/>
        </p:nvSpPr>
        <p:spPr>
          <a:xfrm>
            <a:off x="11155350" y="6120250"/>
            <a:ext cx="45285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b="1" lang="en-GB" sz="12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ou</a:t>
            </a: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sz="1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group of children" id="208" name="Google Shape;208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62550" y="3814525"/>
            <a:ext cx="2610825" cy="211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3" name="Google Shape;213;p33"/>
          <p:cNvGraphicFramePr/>
          <p:nvPr/>
        </p:nvGraphicFramePr>
        <p:xfrm>
          <a:off x="835350" y="49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{C51F653F-53F1-48F2-9332-1E2E5A8CA9E1}</a:tableStyleId>
              </a:tblPr>
              <a:tblGrid>
                <a:gridCol w="7020850"/>
                <a:gridCol w="682315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faire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do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les magasins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shops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voir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see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 spectacle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show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venir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come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chez moi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to/at my house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rendre visite à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visit (for a person)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visiter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visit (for a location)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aller en ville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go to town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pratiquer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practise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14" name="Google Shape;21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0" name="Google Shape;220;p34"/>
          <p:cNvSpPr txBox="1"/>
          <p:nvPr>
            <p:ph idx="1" type="body"/>
          </p:nvPr>
        </p:nvSpPr>
        <p:spPr>
          <a:xfrm>
            <a:off x="650000" y="2926400"/>
            <a:ext cx="7981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Je </a:t>
            </a:r>
            <a:r>
              <a:rPr b="1" lang="en-GB" sz="3500">
                <a:solidFill>
                  <a:schemeClr val="accent3"/>
                </a:solidFill>
              </a:rPr>
              <a:t>vais </a:t>
            </a:r>
            <a:r>
              <a:rPr lang="en-GB" sz="3500"/>
              <a:t>= I go/I’m going</a:t>
            </a:r>
            <a:endParaRPr sz="3500"/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221" name="Google Shape;221;p34"/>
          <p:cNvSpPr txBox="1"/>
          <p:nvPr>
            <p:ph idx="1" type="body"/>
          </p:nvPr>
        </p:nvSpPr>
        <p:spPr>
          <a:xfrm>
            <a:off x="421400" y="1649900"/>
            <a:ext cx="83736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i="1" lang="en-GB" sz="3500">
                <a:solidFill>
                  <a:schemeClr val="accent3"/>
                </a:solidFill>
              </a:rPr>
              <a:t>Aller </a:t>
            </a:r>
            <a:r>
              <a:rPr lang="en-GB" sz="3500"/>
              <a:t>+ infinitive = I’m going to ___</a:t>
            </a:r>
            <a:endParaRPr sz="2800"/>
          </a:p>
        </p:txBody>
      </p:sp>
      <p:sp>
        <p:nvSpPr>
          <p:cNvPr id="222" name="Google Shape;222;p34"/>
          <p:cNvSpPr txBox="1"/>
          <p:nvPr>
            <p:ph idx="1" type="body"/>
          </p:nvPr>
        </p:nvSpPr>
        <p:spPr>
          <a:xfrm>
            <a:off x="9257600" y="2922675"/>
            <a:ext cx="83736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Je </a:t>
            </a:r>
            <a:r>
              <a:rPr b="1" lang="en-GB" sz="3500">
                <a:solidFill>
                  <a:schemeClr val="accent5"/>
                </a:solidFill>
              </a:rPr>
              <a:t>veux </a:t>
            </a:r>
            <a:r>
              <a:rPr lang="en-GB" sz="3500"/>
              <a:t>= I want/I’m wanting</a:t>
            </a:r>
            <a:endParaRPr sz="3500"/>
          </a:p>
        </p:txBody>
      </p:sp>
      <p:cxnSp>
        <p:nvCxnSpPr>
          <p:cNvPr id="223" name="Google Shape;223;p34"/>
          <p:cNvCxnSpPr/>
          <p:nvPr/>
        </p:nvCxnSpPr>
        <p:spPr>
          <a:xfrm flipH="1">
            <a:off x="8794925" y="2319288"/>
            <a:ext cx="29400" cy="607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224" name="Google Shape;224;p34"/>
          <p:cNvSpPr txBox="1"/>
          <p:nvPr>
            <p:ph type="title"/>
          </p:nvPr>
        </p:nvSpPr>
        <p:spPr>
          <a:xfrm>
            <a:off x="802400" y="362150"/>
            <a:ext cx="117993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Using verb + infinitive constructions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5" name="Google Shape;225;p34"/>
          <p:cNvSpPr txBox="1"/>
          <p:nvPr>
            <p:ph idx="1" type="body"/>
          </p:nvPr>
        </p:nvSpPr>
        <p:spPr>
          <a:xfrm>
            <a:off x="9486200" y="1627275"/>
            <a:ext cx="83736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i="1" lang="en-GB" sz="3500">
                <a:solidFill>
                  <a:schemeClr val="accent5"/>
                </a:solidFill>
              </a:rPr>
              <a:t>Vouloir </a:t>
            </a:r>
            <a:r>
              <a:rPr lang="en-GB" sz="3500"/>
              <a:t>+ infinitive = I </a:t>
            </a:r>
            <a:r>
              <a:rPr b="1" lang="en-GB" sz="3500">
                <a:solidFill>
                  <a:schemeClr val="accent5"/>
                </a:solidFill>
              </a:rPr>
              <a:t>want </a:t>
            </a:r>
            <a:r>
              <a:rPr lang="en-GB" sz="3500"/>
              <a:t>to ___</a:t>
            </a:r>
            <a:endParaRPr sz="2800"/>
          </a:p>
        </p:txBody>
      </p:sp>
      <p:sp>
        <p:nvSpPr>
          <p:cNvPr id="226" name="Google Shape;226;p34"/>
          <p:cNvSpPr txBox="1"/>
          <p:nvPr>
            <p:ph idx="1" type="body"/>
          </p:nvPr>
        </p:nvSpPr>
        <p:spPr>
          <a:xfrm>
            <a:off x="9943400" y="4319250"/>
            <a:ext cx="83736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Tu </a:t>
            </a:r>
            <a:r>
              <a:rPr b="1" lang="en-GB" sz="3500">
                <a:solidFill>
                  <a:schemeClr val="accent5"/>
                </a:solidFill>
              </a:rPr>
              <a:t>veux </a:t>
            </a:r>
            <a:r>
              <a:rPr lang="en-GB" sz="3500"/>
              <a:t>= You want/You’re wanting</a:t>
            </a:r>
            <a:endParaRPr sz="3500"/>
          </a:p>
        </p:txBody>
      </p:sp>
      <p:sp>
        <p:nvSpPr>
          <p:cNvPr id="227" name="Google Shape;227;p34"/>
          <p:cNvSpPr txBox="1"/>
          <p:nvPr>
            <p:ph idx="1" type="body"/>
          </p:nvPr>
        </p:nvSpPr>
        <p:spPr>
          <a:xfrm>
            <a:off x="9638600" y="5589675"/>
            <a:ext cx="83736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Il </a:t>
            </a:r>
            <a:r>
              <a:rPr b="1" lang="en-GB" sz="3500">
                <a:solidFill>
                  <a:schemeClr val="accent5"/>
                </a:solidFill>
              </a:rPr>
              <a:t>veut </a:t>
            </a:r>
            <a:r>
              <a:rPr lang="en-GB" sz="3500"/>
              <a:t>= He wants/He’s wanting</a:t>
            </a:r>
            <a:endParaRPr sz="3500"/>
          </a:p>
        </p:txBody>
      </p:sp>
      <p:sp>
        <p:nvSpPr>
          <p:cNvPr id="228" name="Google Shape;228;p34"/>
          <p:cNvSpPr txBox="1"/>
          <p:nvPr>
            <p:ph idx="1" type="body"/>
          </p:nvPr>
        </p:nvSpPr>
        <p:spPr>
          <a:xfrm>
            <a:off x="9867200" y="6504075"/>
            <a:ext cx="83736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Elle</a:t>
            </a:r>
            <a:r>
              <a:rPr lang="en-GB" sz="3500"/>
              <a:t> </a:t>
            </a:r>
            <a:r>
              <a:rPr b="1" lang="en-GB" sz="3500">
                <a:solidFill>
                  <a:schemeClr val="accent5"/>
                </a:solidFill>
              </a:rPr>
              <a:t>veut </a:t>
            </a:r>
            <a:r>
              <a:rPr lang="en-GB" sz="3500"/>
              <a:t>= He wants/He’s wanting</a:t>
            </a:r>
            <a:endParaRPr sz="3500"/>
          </a:p>
        </p:txBody>
      </p:sp>
      <p:sp>
        <p:nvSpPr>
          <p:cNvPr id="229" name="Google Shape;229;p34"/>
          <p:cNvSpPr txBox="1"/>
          <p:nvPr>
            <p:ph idx="1" type="body"/>
          </p:nvPr>
        </p:nvSpPr>
        <p:spPr>
          <a:xfrm>
            <a:off x="1488200" y="4221800"/>
            <a:ext cx="7981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Tu </a:t>
            </a:r>
            <a:r>
              <a:rPr b="1" lang="en-GB" sz="3500">
                <a:solidFill>
                  <a:schemeClr val="accent3"/>
                </a:solidFill>
              </a:rPr>
              <a:t>vas </a:t>
            </a:r>
            <a:r>
              <a:rPr lang="en-GB" sz="3500"/>
              <a:t>= You go/You’re going</a:t>
            </a:r>
            <a:endParaRPr sz="3500"/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230" name="Google Shape;230;p34"/>
          <p:cNvSpPr txBox="1"/>
          <p:nvPr>
            <p:ph idx="1" type="body"/>
          </p:nvPr>
        </p:nvSpPr>
        <p:spPr>
          <a:xfrm>
            <a:off x="573800" y="5364800"/>
            <a:ext cx="7981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Il</a:t>
            </a:r>
            <a:r>
              <a:rPr lang="en-GB" sz="3500"/>
              <a:t> </a:t>
            </a:r>
            <a:r>
              <a:rPr b="1" lang="en-GB" sz="3500">
                <a:solidFill>
                  <a:schemeClr val="accent3"/>
                </a:solidFill>
              </a:rPr>
              <a:t>va </a:t>
            </a:r>
            <a:r>
              <a:rPr lang="en-GB" sz="3500"/>
              <a:t>= I go/I’m going</a:t>
            </a:r>
            <a:endParaRPr sz="3500"/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231" name="Google Shape;231;p34"/>
          <p:cNvSpPr txBox="1"/>
          <p:nvPr>
            <p:ph idx="1" type="body"/>
          </p:nvPr>
        </p:nvSpPr>
        <p:spPr>
          <a:xfrm>
            <a:off x="802400" y="6431600"/>
            <a:ext cx="7981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Elle </a:t>
            </a:r>
            <a:r>
              <a:rPr b="1" lang="en-GB" sz="3500">
                <a:solidFill>
                  <a:schemeClr val="accent3"/>
                </a:solidFill>
              </a:rPr>
              <a:t>va </a:t>
            </a:r>
            <a:r>
              <a:rPr lang="en-GB" sz="3500"/>
              <a:t>= I go/I’m going</a:t>
            </a:r>
            <a:endParaRPr sz="3500"/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232" name="Google Shape;232;p34"/>
          <p:cNvSpPr txBox="1"/>
          <p:nvPr>
            <p:ph idx="1" type="body"/>
          </p:nvPr>
        </p:nvSpPr>
        <p:spPr>
          <a:xfrm>
            <a:off x="1488200" y="7803200"/>
            <a:ext cx="7981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On </a:t>
            </a:r>
            <a:r>
              <a:rPr b="1" lang="en-GB" sz="3500">
                <a:solidFill>
                  <a:schemeClr val="accent3"/>
                </a:solidFill>
              </a:rPr>
              <a:t>va </a:t>
            </a:r>
            <a:r>
              <a:rPr lang="en-GB" sz="3500"/>
              <a:t>= You go/You’re going</a:t>
            </a:r>
            <a:endParaRPr sz="3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             We go/We’re going</a:t>
            </a:r>
            <a:endParaRPr sz="3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233" name="Google Shape;233;p34"/>
          <p:cNvSpPr txBox="1"/>
          <p:nvPr>
            <p:ph idx="1" type="body"/>
          </p:nvPr>
        </p:nvSpPr>
        <p:spPr>
          <a:xfrm>
            <a:off x="10095800" y="7875675"/>
            <a:ext cx="83736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On </a:t>
            </a:r>
            <a:r>
              <a:rPr b="1" lang="en-GB" sz="3500">
                <a:solidFill>
                  <a:schemeClr val="accent5"/>
                </a:solidFill>
              </a:rPr>
              <a:t>veut </a:t>
            </a:r>
            <a:r>
              <a:rPr lang="en-GB" sz="3500"/>
              <a:t>= You want/You’re wanting</a:t>
            </a:r>
            <a:endParaRPr sz="3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                  We want/We’re wanting</a:t>
            </a:r>
            <a:endParaRPr sz="3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 sz="3500"/>
          </a:p>
        </p:txBody>
      </p:sp>
      <p:pic>
        <p:nvPicPr>
          <p:cNvPr id="234" name="Google Shape;23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700" y="2540412"/>
            <a:ext cx="596550" cy="1259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350" y="3897851"/>
            <a:ext cx="1402126" cy="1182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2531" y="5155100"/>
            <a:ext cx="1402121" cy="102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9975" y="6231745"/>
            <a:ext cx="1402125" cy="1123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25827" y="7782273"/>
            <a:ext cx="489826" cy="907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6998" y="7596315"/>
            <a:ext cx="489826" cy="907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79297" y="7565950"/>
            <a:ext cx="489826" cy="907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9700" y="2616612"/>
            <a:ext cx="596550" cy="1259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56124" y="4056800"/>
            <a:ext cx="1213613" cy="102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98331" y="5155100"/>
            <a:ext cx="1402121" cy="102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888175" y="6231745"/>
            <a:ext cx="1402125" cy="1123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398536" y="7880749"/>
            <a:ext cx="423967" cy="732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001400" y="7730594"/>
            <a:ext cx="423967" cy="732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791034" y="7706075"/>
            <a:ext cx="423967" cy="7325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8" name="Google Shape;248;p34"/>
          <p:cNvGrpSpPr/>
          <p:nvPr/>
        </p:nvGrpSpPr>
        <p:grpSpPr>
          <a:xfrm>
            <a:off x="17077659" y="133550"/>
            <a:ext cx="963235" cy="1467572"/>
            <a:chOff x="1177672" y="4392800"/>
            <a:chExt cx="1324399" cy="2193024"/>
          </a:xfrm>
        </p:grpSpPr>
        <p:pic>
          <p:nvPicPr>
            <p:cNvPr id="249" name="Google Shape;249;p3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177672" y="4392800"/>
              <a:ext cx="1324399" cy="1690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250" name="Google Shape;250;p34"/>
            <p:cNvPicPr preferRelativeResize="0"/>
            <p:nvPr/>
          </p:nvPicPr>
          <p:blipFill rotWithShape="1">
            <a:blip r:embed="rId9">
              <a:alphaModFix/>
            </a:blip>
            <a:srcRect b="-1927" l="0" r="0" t="84686"/>
            <a:stretch/>
          </p:blipFill>
          <p:spPr>
            <a:xfrm>
              <a:off x="1249738" y="6225833"/>
              <a:ext cx="1180275" cy="35999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5"/>
          <p:cNvSpPr txBox="1"/>
          <p:nvPr>
            <p:ph type="title"/>
          </p:nvPr>
        </p:nvSpPr>
        <p:spPr>
          <a:xfrm>
            <a:off x="916100" y="1087125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Making arrangements to go out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AutoNum type="arabicParenR"/>
            </a:pPr>
            <a:r>
              <a:rPr lang="en-GB" sz="4800"/>
              <a:t>To say what we’re going to do, we use the verb __________ with an infinitive.</a:t>
            </a:r>
            <a:endParaRPr sz="4800"/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AutoNum type="arabicParenR"/>
            </a:pPr>
            <a:r>
              <a:rPr lang="en-GB" sz="4800"/>
              <a:t>To say ‘I want to’ we use the verb vouloir with an ____________.</a:t>
            </a:r>
            <a:endParaRPr sz="4800"/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AutoNum type="arabicParenR"/>
            </a:pPr>
            <a:r>
              <a:rPr lang="en-GB" sz="4800"/>
              <a:t>I want = ____________</a:t>
            </a:r>
            <a:endParaRPr sz="4800"/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AutoNum type="arabicParenR"/>
            </a:pPr>
            <a:r>
              <a:rPr lang="en-GB" sz="4800"/>
              <a:t>I go/I’m going = ______________</a:t>
            </a:r>
            <a:endParaRPr sz="4800"/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AutoNum type="arabicParenR"/>
            </a:pPr>
            <a:r>
              <a:rPr lang="en-GB" sz="4800"/>
              <a:t>you want = _______________</a:t>
            </a:r>
            <a:endParaRPr sz="4800"/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AutoNum type="arabicParenR"/>
            </a:pPr>
            <a:r>
              <a:rPr lang="en-GB" sz="4800"/>
              <a:t>he/she wants = _______________</a:t>
            </a:r>
            <a:endParaRPr sz="4800"/>
          </a:p>
        </p:txBody>
      </p:sp>
      <p:sp>
        <p:nvSpPr>
          <p:cNvPr id="256" name="Google Shape;256;p35"/>
          <p:cNvSpPr txBox="1"/>
          <p:nvPr>
            <p:ph idx="4294967295" type="subTitle"/>
          </p:nvPr>
        </p:nvSpPr>
        <p:spPr>
          <a:xfrm>
            <a:off x="1923775" y="3534550"/>
            <a:ext cx="1938600" cy="7218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5000">
                <a:solidFill>
                  <a:schemeClr val="accent6"/>
                </a:solidFill>
              </a:rPr>
              <a:t>aller</a:t>
            </a:r>
            <a:endParaRPr b="1" sz="5000">
              <a:solidFill>
                <a:schemeClr val="accent6"/>
              </a:solidFill>
            </a:endParaRPr>
          </a:p>
        </p:txBody>
      </p:sp>
      <p:sp>
        <p:nvSpPr>
          <p:cNvPr id="257" name="Google Shape;257;p35"/>
          <p:cNvSpPr txBox="1"/>
          <p:nvPr>
            <p:ph idx="4294967295" type="subTitle"/>
          </p:nvPr>
        </p:nvSpPr>
        <p:spPr>
          <a:xfrm>
            <a:off x="1487275" y="5287150"/>
            <a:ext cx="3519900" cy="7218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5000">
                <a:solidFill>
                  <a:schemeClr val="accent6"/>
                </a:solidFill>
              </a:rPr>
              <a:t>infinitive</a:t>
            </a:r>
            <a:endParaRPr b="1" sz="5000">
              <a:solidFill>
                <a:schemeClr val="accent6"/>
              </a:solidFill>
            </a:endParaRPr>
          </a:p>
        </p:txBody>
      </p:sp>
      <p:sp>
        <p:nvSpPr>
          <p:cNvPr id="258" name="Google Shape;258;p35"/>
          <p:cNvSpPr txBox="1"/>
          <p:nvPr>
            <p:ph idx="4294967295" type="subTitle"/>
          </p:nvPr>
        </p:nvSpPr>
        <p:spPr>
          <a:xfrm>
            <a:off x="4687675" y="6049150"/>
            <a:ext cx="3519900" cy="7218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5000">
                <a:solidFill>
                  <a:schemeClr val="accent6"/>
                </a:solidFill>
              </a:rPr>
              <a:t>je veux</a:t>
            </a:r>
            <a:endParaRPr b="1" sz="5000">
              <a:solidFill>
                <a:schemeClr val="accent6"/>
              </a:solidFill>
            </a:endParaRPr>
          </a:p>
        </p:txBody>
      </p:sp>
      <p:sp>
        <p:nvSpPr>
          <p:cNvPr id="259" name="Google Shape;259;p35"/>
          <p:cNvSpPr txBox="1"/>
          <p:nvPr>
            <p:ph idx="4294967295" type="subTitle"/>
          </p:nvPr>
        </p:nvSpPr>
        <p:spPr>
          <a:xfrm>
            <a:off x="7583275" y="6887350"/>
            <a:ext cx="3519900" cy="7218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5000">
                <a:solidFill>
                  <a:schemeClr val="accent6"/>
                </a:solidFill>
              </a:rPr>
              <a:t>je vais</a:t>
            </a:r>
            <a:endParaRPr b="1" sz="5000">
              <a:solidFill>
                <a:schemeClr val="accent6"/>
              </a:solidFill>
            </a:endParaRPr>
          </a:p>
        </p:txBody>
      </p:sp>
      <p:sp>
        <p:nvSpPr>
          <p:cNvPr id="260" name="Google Shape;260;p35"/>
          <p:cNvSpPr txBox="1"/>
          <p:nvPr>
            <p:ph idx="4294967295" type="subTitle"/>
          </p:nvPr>
        </p:nvSpPr>
        <p:spPr>
          <a:xfrm>
            <a:off x="5525875" y="7725550"/>
            <a:ext cx="3519900" cy="7938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5000">
                <a:solidFill>
                  <a:schemeClr val="accent6"/>
                </a:solidFill>
              </a:rPr>
              <a:t>tu veux</a:t>
            </a:r>
            <a:endParaRPr b="1" sz="5000">
              <a:solidFill>
                <a:schemeClr val="accent6"/>
              </a:solidFill>
            </a:endParaRPr>
          </a:p>
        </p:txBody>
      </p:sp>
      <p:sp>
        <p:nvSpPr>
          <p:cNvPr id="261" name="Google Shape;261;p35"/>
          <p:cNvSpPr txBox="1"/>
          <p:nvPr>
            <p:ph idx="4294967295" type="subTitle"/>
          </p:nvPr>
        </p:nvSpPr>
        <p:spPr>
          <a:xfrm>
            <a:off x="6668875" y="8639950"/>
            <a:ext cx="4262700" cy="7218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5000">
                <a:solidFill>
                  <a:schemeClr val="accent6"/>
                </a:solidFill>
              </a:rPr>
              <a:t>il/elle veut</a:t>
            </a:r>
            <a:endParaRPr b="1" sz="50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