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707E27-2223-470B-90CE-79CEA856B3A9}">
  <a:tblStyle styleId="{FD707E27-2223-470B-90CE-79CEA856B3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0231901e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0231901e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0231901ed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0231901ed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231901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023190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231901e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90231901e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231901e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231901e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231901e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231901e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b850cff9a_0_1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b850cff9a_0_1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0231901ed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0231901e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ctrTitle"/>
          </p:nvPr>
        </p:nvSpPr>
        <p:spPr>
          <a:xfrm>
            <a:off x="917950" y="2876300"/>
            <a:ext cx="15919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Shopping for clothes and presents</a:t>
            </a:r>
            <a:r>
              <a:rPr lang="en-GB">
                <a:solidFill>
                  <a:srgbClr val="4B3241"/>
                </a:solidFill>
              </a:rPr>
              <a:t> [1/3]</a:t>
            </a:r>
            <a:endParaRPr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Using radical changing verbs in the first person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Brown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801625" y="541150"/>
            <a:ext cx="3519600" cy="6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Preferir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801625" y="176285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 preferir the stem change is e -&gt; ie. Note that the stem change happens on the second e.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 prefer: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Pref</a:t>
            </a:r>
            <a:r>
              <a:rPr b="1" lang="en-GB">
                <a:solidFill>
                  <a:srgbClr val="434343"/>
                </a:solidFill>
              </a:rPr>
              <a:t>ie</a:t>
            </a:r>
            <a:r>
              <a:rPr lang="en-GB">
                <a:solidFill>
                  <a:srgbClr val="434343"/>
                </a:solidFill>
              </a:rPr>
              <a:t>ro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We prefer: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Pref</a:t>
            </a:r>
            <a:r>
              <a:rPr b="1" lang="en-GB">
                <a:solidFill>
                  <a:srgbClr val="434343"/>
                </a:solidFill>
              </a:rPr>
              <a:t>e</a:t>
            </a:r>
            <a:r>
              <a:rPr lang="en-GB">
                <a:solidFill>
                  <a:srgbClr val="434343"/>
                </a:solidFill>
              </a:rPr>
              <a:t>rimos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idx="4294967295" type="title"/>
          </p:nvPr>
        </p:nvSpPr>
        <p:spPr>
          <a:xfrm>
            <a:off x="659250" y="1026950"/>
            <a:ext cx="169695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Shopping for presents and clothes [3 /3]</a:t>
            </a:r>
            <a:endParaRPr sz="48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I prefer = ____________ , We prefer = ___________ .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Prefiero</a:t>
            </a:r>
            <a:endParaRPr sz="3600">
              <a:solidFill>
                <a:srgbClr val="434343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I usually = ___________ , We usually = ____________ .</a:t>
            </a:r>
            <a:endParaRPr sz="3600">
              <a:solidFill>
                <a:srgbClr val="434343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I want = ____________ , We want = ____________ .</a:t>
            </a:r>
            <a:endParaRPr sz="3600">
              <a:solidFill>
                <a:srgbClr val="434343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When you have two verbs together the second will be in the ___________,</a:t>
            </a:r>
            <a:endParaRPr sz="3600">
              <a:solidFill>
                <a:srgbClr val="434343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Choose the correct ending to the following sentence: In radical changing verbs a stem change occurs in the __________________.</a:t>
            </a:r>
            <a:br>
              <a:rPr lang="en-GB" sz="3600">
                <a:solidFill>
                  <a:srgbClr val="434343"/>
                </a:solidFill>
              </a:rPr>
            </a:br>
            <a:endParaRPr i="1" sz="3600">
              <a:solidFill>
                <a:srgbClr val="434343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813375" y="2272400"/>
            <a:ext cx="18120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Prefiero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9382975" y="2272400"/>
            <a:ext cx="23013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Preferimos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3813375" y="3011350"/>
            <a:ext cx="18120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Suelo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9744400" y="3011350"/>
            <a:ext cx="18120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Solemos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3554725" y="3750300"/>
            <a:ext cx="18120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Quiero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9382975" y="3615250"/>
            <a:ext cx="23013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Queremos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1084850" y="4998825"/>
            <a:ext cx="23013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11862775" y="6170475"/>
            <a:ext cx="42573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1st person singular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434343"/>
                </a:solidFill>
              </a:rPr>
              <a:t>Fonética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accent6"/>
                </a:solidFill>
              </a:rPr>
              <a:t>La fonética</a:t>
            </a:r>
            <a:br>
              <a:rPr lang="en-GB" sz="3600">
                <a:solidFill>
                  <a:schemeClr val="accent6"/>
                </a:solidFill>
              </a:rPr>
            </a:br>
            <a:endParaRPr sz="3600">
              <a:solidFill>
                <a:schemeClr val="accent6"/>
              </a:solidFill>
            </a:endParaRPr>
          </a:p>
        </p:txBody>
      </p:sp>
      <p:sp>
        <p:nvSpPr>
          <p:cNvPr descr="rectangle" id="97" name="Google Shape;97;p17"/>
          <p:cNvSpPr/>
          <p:nvPr/>
        </p:nvSpPr>
        <p:spPr>
          <a:xfrm>
            <a:off x="1778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dog"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024" y="4047426"/>
            <a:ext cx="2803852" cy="261630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2875250" y="6519275"/>
            <a:ext cx="4689000" cy="20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i="0" lang="en-GB" sz="12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pe</a:t>
            </a:r>
            <a:r>
              <a:rPr i="0" lang="en-GB" sz="12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i="0" lang="en-GB" sz="12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1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00" name="Google Shape;100;p17"/>
          <p:cNvSpPr/>
          <p:nvPr/>
        </p:nvSpPr>
        <p:spPr>
          <a:xfrm>
            <a:off x="10216088" y="332579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11424940" y="6497878"/>
            <a:ext cx="3886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i="0" lang="en-GB" sz="12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pe</a:t>
            </a:r>
            <a:r>
              <a:rPr lang="en-GB" sz="12000">
                <a:solidFill>
                  <a:schemeClr val="accent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i="0" lang="en-GB" sz="12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1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artoon holding hands up to show the word 'but'"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7576" y="3819874"/>
            <a:ext cx="2317110" cy="316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2173750" y="8612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[rr]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0667638" y="8928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[r]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accent6"/>
                </a:solidFill>
              </a:rPr>
              <a:t>La fonética</a:t>
            </a:r>
            <a:br>
              <a:rPr lang="en-GB" sz="3600">
                <a:solidFill>
                  <a:schemeClr val="accent6"/>
                </a:solidFill>
              </a:rPr>
            </a:br>
            <a:endParaRPr sz="3600">
              <a:solidFill>
                <a:schemeClr val="accent6"/>
              </a:solidFill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713" y="3325000"/>
            <a:ext cx="1838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6795600"/>
            <a:ext cx="2304991" cy="20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8474" y="7956375"/>
            <a:ext cx="2411058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69375" y="6795600"/>
            <a:ext cx="18954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37525" y="2200300"/>
            <a:ext cx="194310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115" name="Google Shape;115;p18"/>
          <p:cNvSpPr/>
          <p:nvPr/>
        </p:nvSpPr>
        <p:spPr>
          <a:xfrm>
            <a:off x="5993674" y="2038651"/>
            <a:ext cx="5572800" cy="4649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dog" id="116" name="Google Shape;11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78161" y="2872126"/>
            <a:ext cx="2803852" cy="261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6606127" y="5034847"/>
            <a:ext cx="4347900" cy="20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b="1" i="0" lang="en-GB" sz="10500" u="none" cap="none" strike="noStrike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perro</a:t>
            </a:r>
            <a:endParaRPr b="1" i="0" sz="10500" u="none" cap="none" strike="noStrike">
              <a:solidFill>
                <a:srgbClr val="4271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084863" y="-21725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[rr]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254200" y="2038650"/>
            <a:ext cx="305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b="1" lang="en-GB" sz="6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6300">
              <a:solidFill>
                <a:srgbClr val="4271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389425" y="5488425"/>
            <a:ext cx="305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ce</a:t>
            </a:r>
            <a:r>
              <a:rPr b="1" lang="en-GB" sz="6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sz="6300">
              <a:solidFill>
                <a:srgbClr val="4271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3700750" y="889000"/>
            <a:ext cx="305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ba</a:t>
            </a:r>
            <a:r>
              <a:rPr b="1" lang="en-GB" sz="6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io</a:t>
            </a:r>
            <a:endParaRPr b="1" sz="6300">
              <a:solidFill>
                <a:srgbClr val="4271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3488753" y="5292450"/>
            <a:ext cx="3881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b="1" lang="en-GB" sz="6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ecto</a:t>
            </a:r>
            <a:endParaRPr b="1" sz="6300">
              <a:solidFill>
                <a:srgbClr val="4271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7897026" y="6687750"/>
            <a:ext cx="305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b="1" lang="en-GB" sz="6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b="1" lang="en-GB" sz="63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eo</a:t>
            </a:r>
            <a:endParaRPr b="1" sz="6300">
              <a:solidFill>
                <a:srgbClr val="4271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00" y="1624150"/>
            <a:ext cx="278130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129" name="Google Shape;129;p19"/>
          <p:cNvSpPr/>
          <p:nvPr/>
        </p:nvSpPr>
        <p:spPr>
          <a:xfrm>
            <a:off x="5997288" y="1766067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7200940" y="4781953"/>
            <a:ext cx="3886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i="0" lang="en-GB" sz="12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pe</a:t>
            </a:r>
            <a:r>
              <a:rPr lang="en-GB" sz="12000">
                <a:solidFill>
                  <a:schemeClr val="accent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i="0" lang="en-GB" sz="12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12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artoon holding hands up to show the word 'but'" id="131" name="Google Shape;1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2126" y="2057224"/>
            <a:ext cx="2317110" cy="316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6448838" y="-66692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[r]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38" y="7096125"/>
            <a:ext cx="19050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43113" y="1381138"/>
            <a:ext cx="16287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08900" y="5246950"/>
            <a:ext cx="2697188" cy="1964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679450" y="446075"/>
            <a:ext cx="20028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da</a:t>
            </a:r>
            <a:r>
              <a:rPr b="1" lang="en-GB" sz="5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917600" y="5649575"/>
            <a:ext cx="20028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 sz="5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5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ia</a:t>
            </a:r>
            <a:endParaRPr sz="6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4607225" y="161675"/>
            <a:ext cx="20028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ab</a:t>
            </a:r>
            <a:r>
              <a:rPr b="1" lang="en-GB" sz="5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5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5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4643125" y="3926950"/>
            <a:ext cx="20028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5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ico</a:t>
            </a:r>
            <a:endParaRPr sz="6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8008500" y="7385175"/>
            <a:ext cx="23172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sob</a:t>
            </a:r>
            <a:r>
              <a:rPr b="1" lang="en-GB" sz="5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57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7313425" y="8322875"/>
            <a:ext cx="38862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[about; on top of]</a:t>
            </a:r>
            <a:endParaRPr sz="32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0"/>
          <p:cNvGraphicFramePr/>
          <p:nvPr/>
        </p:nvGraphicFramePr>
        <p:xfrm>
          <a:off x="1167725" y="10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{FD707E27-2223-470B-90CE-79CEA856B3A9}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preferir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prefer, preferring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querer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want, wanting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poder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able to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soler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usually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almacén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store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encontrar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find, finding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 cola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queue, queuing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 todo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everything</a:t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488500" y="415000"/>
            <a:ext cx="3000000" cy="30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>
            <p:ph idx="4294967295"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434343"/>
                </a:solidFill>
              </a:rPr>
              <a:t>Gramática</a:t>
            </a:r>
            <a:br>
              <a:rPr lang="en-GB" sz="7200">
                <a:solidFill>
                  <a:srgbClr val="434343"/>
                </a:solidFill>
              </a:rPr>
            </a:br>
            <a:r>
              <a:rPr lang="en-GB">
                <a:solidFill>
                  <a:srgbClr val="434343"/>
                </a:solidFill>
              </a:rPr>
              <a:t>Using radical changing verbs in the 1st person singular and plural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897800" y="524275"/>
            <a:ext cx="120153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Radical Changing Verbs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014125" y="1421675"/>
            <a:ext cx="16685100" cy="6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Radical changing verbs are verbs which have a change in the stem of the verb in the 1st person singular, 2nd person singular and 3rd person singular 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plural.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E.g.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Querer 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to want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                            Queremos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                          Queréis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                            Qu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ren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this lesson we are going to focus on the 1st person plural and 1st person singular. This is the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form and the 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form.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1014125" y="4978100"/>
            <a:ext cx="6215400" cy="93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897800" y="7519250"/>
            <a:ext cx="163455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N.B. 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Endings on radical changing verbs work in the same way as other verbs and depend on whether the verb is AR, ER or IR.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652025" y="1920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Soler - to usually </a:t>
            </a:r>
            <a:endParaRPr/>
          </a:p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552300" y="890050"/>
            <a:ext cx="8073300" cy="80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The </a:t>
            </a:r>
            <a:r>
              <a:rPr b="1" lang="en-GB">
                <a:solidFill>
                  <a:srgbClr val="434343"/>
                </a:solidFill>
              </a:rPr>
              <a:t>O</a:t>
            </a:r>
            <a:r>
              <a:rPr lang="en-GB">
                <a:solidFill>
                  <a:srgbClr val="434343"/>
                </a:solidFill>
              </a:rPr>
              <a:t> in Soler changes to a </a:t>
            </a:r>
            <a:r>
              <a:rPr b="1" lang="en-GB">
                <a:solidFill>
                  <a:srgbClr val="434343"/>
                </a:solidFill>
              </a:rPr>
              <a:t>UE</a:t>
            </a:r>
            <a:r>
              <a:rPr lang="en-GB">
                <a:solidFill>
                  <a:srgbClr val="434343"/>
                </a:solidFill>
              </a:rPr>
              <a:t> in the forms it needs to change.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718525" y="2199450"/>
            <a:ext cx="7325400" cy="2384100"/>
          </a:xfrm>
          <a:prstGeom prst="wedgeRoundRectCallout">
            <a:avLst>
              <a:gd fmla="val -56266" name="adj1"/>
              <a:gd fmla="val -47591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Remember: today we are looking at the 1st person singular (I) form which does have the radical change, and the 1st person plural (we) which doesn’t.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1100700" y="4728825"/>
            <a:ext cx="8073300" cy="3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usually we would say: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</a:t>
            </a:r>
            <a:endParaRPr sz="32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to say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usually we would say: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lemos</a:t>
            </a:r>
            <a:endParaRPr sz="32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0" name="Google Shape;170;p23"/>
          <p:cNvCxnSpPr/>
          <p:nvPr/>
        </p:nvCxnSpPr>
        <p:spPr>
          <a:xfrm flipH="1">
            <a:off x="9174000" y="740325"/>
            <a:ext cx="49800" cy="865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3"/>
          <p:cNvSpPr txBox="1"/>
          <p:nvPr/>
        </p:nvSpPr>
        <p:spPr>
          <a:xfrm>
            <a:off x="9822075" y="291850"/>
            <a:ext cx="69300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Poder - to be able to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9772200" y="1821075"/>
            <a:ext cx="7597800" cy="7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Poder works in the same way as Soler. The O changes to a UE.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would you say: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able to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</a:t>
            </a:r>
            <a:endParaRPr sz="32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would you say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are able to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3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demos</a:t>
            </a:r>
            <a:endParaRPr sz="32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