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2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 showSpecialPlsOnTitleSld="0">
  <p:sldMasterIdLst>
    <p:sldMasterId id="2147483660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</p:sldIdLst>
  <p:sldSz cy="10287000" cx="18288000"/>
  <p:notesSz cx="6858000" cy="9144000"/>
  <p:embeddedFontLst>
    <p:embeddedFont>
      <p:font typeface="Montserrat SemiBold"/>
      <p:regular r:id="rId17"/>
      <p:bold r:id="rId18"/>
      <p:italic r:id="rId19"/>
      <p:boldItalic r:id="rId20"/>
    </p:embeddedFont>
    <p:embeddedFont>
      <p:font typeface="Montserrat"/>
      <p:regular r:id="rId21"/>
      <p:bold r:id="rId22"/>
      <p:italic r:id="rId23"/>
      <p:boldItalic r:id="rId24"/>
    </p:embeddedFont>
    <p:embeddedFont>
      <p:font typeface="Montserrat Medium"/>
      <p:regular r:id="rId25"/>
      <p:bold r:id="rId26"/>
      <p:italic r:id="rId27"/>
      <p:boldItalic r:id="rId2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MontserratSemiBold-boldItalic.fntdata"/><Relationship Id="rId22" Type="http://schemas.openxmlformats.org/officeDocument/2006/relationships/font" Target="fonts/Montserrat-bold.fntdata"/><Relationship Id="rId21" Type="http://schemas.openxmlformats.org/officeDocument/2006/relationships/font" Target="fonts/Montserrat-regular.fntdata"/><Relationship Id="rId24" Type="http://schemas.openxmlformats.org/officeDocument/2006/relationships/font" Target="fonts/Montserrat-boldItalic.fntdata"/><Relationship Id="rId23" Type="http://schemas.openxmlformats.org/officeDocument/2006/relationships/font" Target="fonts/Montserrat-italic.fntdata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26" Type="http://schemas.openxmlformats.org/officeDocument/2006/relationships/font" Target="fonts/MontserratMedium-bold.fntdata"/><Relationship Id="rId25" Type="http://schemas.openxmlformats.org/officeDocument/2006/relationships/font" Target="fonts/MontserratMedium-regular.fntdata"/><Relationship Id="rId28" Type="http://schemas.openxmlformats.org/officeDocument/2006/relationships/font" Target="fonts/MontserratMedium-boldItalic.fntdata"/><Relationship Id="rId27" Type="http://schemas.openxmlformats.org/officeDocument/2006/relationships/font" Target="fonts/MontserratMedium-italic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font" Target="fonts/MontserratSemiBold-regular.fntdata"/><Relationship Id="rId16" Type="http://schemas.openxmlformats.org/officeDocument/2006/relationships/slide" Target="slides/slide12.xml"/><Relationship Id="rId19" Type="http://schemas.openxmlformats.org/officeDocument/2006/relationships/font" Target="fonts/MontserratSemiBold-italic.fntdata"/><Relationship Id="rId18" Type="http://schemas.openxmlformats.org/officeDocument/2006/relationships/font" Target="fonts/MontserratSemiBold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8dc23ffcc0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8dc23ffcc0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g8dcca54dae_0_17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9" name="Google Shape;149;g8dcca54dae_0_17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g8c8391356b_0_32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5" name="Google Shape;155;g8c8391356b_0_32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g8c8391356b_0_32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2" name="Google Shape;162;g8c8391356b_0_32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8c6eabc7b0_0_11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Google Shape;86;g8c6eabc7b0_0_1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8c8391356b_0_51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Google Shape;93;g8c8391356b_0_5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g8c8391356b_0_49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Google Shape;102;g8c8391356b_0_49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g8c8391356b_0_52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Google Shape;109;g8c8391356b_0_5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g8c8391356b_0_48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6" name="Google Shape;116;g8c8391356b_0_48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g8c875d2b08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3" name="Google Shape;123;g8c875d2b08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g8c8391356b_0_16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3" name="Google Shape;133;g8c8391356b_0_16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g8c875d2b08_0_8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1" name="Google Shape;141;g8c875d2b08_0_8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/>
          <p:nvPr>
            <p:ph type="ctrTitle"/>
          </p:nvPr>
        </p:nvSpPr>
        <p:spPr>
          <a:xfrm>
            <a:off x="917950" y="2876300"/>
            <a:ext cx="16452000" cy="372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Montserrat SemiBold"/>
              <a:buNone/>
              <a:defRPr b="0" sz="60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917950" y="890050"/>
            <a:ext cx="16452000" cy="1585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None/>
              <a:defRPr sz="3600">
                <a:solidFill>
                  <a:srgbClr val="000000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2" type="subTitle"/>
          </p:nvPr>
        </p:nvSpPr>
        <p:spPr>
          <a:xfrm>
            <a:off x="917950" y="8210950"/>
            <a:ext cx="7902000" cy="1239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>
              <a:spcBef>
                <a:spcPts val="2000"/>
              </a:spcBef>
              <a:spcAft>
                <a:spcPts val="0"/>
              </a:spcAft>
              <a:buNone/>
              <a:defRPr sz="28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2pPr>
            <a:lvl3pPr lvl="2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3pPr>
            <a:lvl4pPr lvl="3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4pPr>
            <a:lvl5pPr lvl="4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5pPr>
            <a:lvl6pPr lvl="5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6pPr>
            <a:lvl7pPr lvl="6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7pPr>
            <a:lvl8pPr lvl="7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8pPr>
            <a:lvl9pPr lvl="8">
              <a:spcBef>
                <a:spcPts val="2000"/>
              </a:spcBef>
              <a:spcAft>
                <a:spcPts val="2000"/>
              </a:spcAft>
              <a:buNone/>
              <a:defRPr>
                <a:solidFill>
                  <a:srgbClr val="000000"/>
                </a:solidFill>
              </a:defRPr>
            </a:lvl9pPr>
          </a:lstStyle>
          <a:p/>
        </p:txBody>
      </p:sp>
      <p:pic>
        <p:nvPicPr>
          <p:cNvPr id="14" name="Google Shape;14;p2"/>
          <p:cNvPicPr preferRelativeResize="0"/>
          <p:nvPr/>
        </p:nvPicPr>
        <p:blipFill rotWithShape="1">
          <a:blip r:embed="rId2">
            <a:alphaModFix/>
          </a:blip>
          <a:srcRect b="0" l="49" r="59" t="0"/>
          <a:stretch/>
        </p:blipFill>
        <p:spPr>
          <a:xfrm>
            <a:off x="12631606" y="7235497"/>
            <a:ext cx="4719201" cy="2564100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Google Shape;15;p2"/>
          <p:cNvSpPr/>
          <p:nvPr/>
        </p:nvSpPr>
        <p:spPr>
          <a:xfrm>
            <a:off x="17398450" y="8918400"/>
            <a:ext cx="889800" cy="13686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2"/>
        </a:solidFill>
      </p:bgPr>
    </p:bg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1"/>
          <p:cNvSpPr txBox="1"/>
          <p:nvPr>
            <p:ph type="title"/>
          </p:nvPr>
        </p:nvSpPr>
        <p:spPr>
          <a:xfrm>
            <a:off x="980500" y="2199450"/>
            <a:ext cx="16389600" cy="6882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b="0" i="1"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9pPr>
          </a:lstStyle>
          <a:p/>
        </p:txBody>
      </p:sp>
      <p:sp>
        <p:nvSpPr>
          <p:cNvPr id="69" name="Google Shape;69;p11"/>
          <p:cNvSpPr txBox="1"/>
          <p:nvPr>
            <p:ph idx="1" type="subTitle"/>
          </p:nvPr>
        </p:nvSpPr>
        <p:spPr>
          <a:xfrm>
            <a:off x="949050" y="7939000"/>
            <a:ext cx="7870800" cy="1908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>
              <a:lnSpc>
                <a:spcPct val="140000"/>
              </a:lnSpc>
              <a:spcBef>
                <a:spcPts val="2000"/>
              </a:spcBef>
              <a:spcAft>
                <a:spcPts val="0"/>
              </a:spcAft>
              <a:buNone/>
              <a:defRPr sz="28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2pPr>
            <a:lvl3pPr lvl="2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3pPr>
            <a:lvl4pPr lvl="3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4pPr>
            <a:lvl5pPr lvl="4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5pPr>
            <a:lvl6pPr lvl="5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6pPr>
            <a:lvl7pPr lvl="6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7pPr>
            <a:lvl8pPr lvl="7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8pPr>
            <a:lvl9pPr lvl="8">
              <a:spcBef>
                <a:spcPts val="2000"/>
              </a:spcBef>
              <a:spcAft>
                <a:spcPts val="2000"/>
              </a:spcAft>
              <a:buNone/>
              <a:defRPr>
                <a:solidFill>
                  <a:srgbClr val="4B3241"/>
                </a:solidFill>
              </a:defRPr>
            </a:lvl9pPr>
          </a:lstStyle>
          <a:p/>
        </p:txBody>
      </p:sp>
      <p:pic>
        <p:nvPicPr>
          <p:cNvPr id="70" name="Google Shape;70;p11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2"/>
          <p:cNvSpPr txBox="1"/>
          <p:nvPr>
            <p:ph idx="1" type="body"/>
          </p:nvPr>
        </p:nvSpPr>
        <p:spPr>
          <a:xfrm>
            <a:off x="936000" y="9252000"/>
            <a:ext cx="7884000" cy="6408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3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2"/>
        </a:solidFill>
      </p:bgPr>
    </p:bg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"/>
          <p:cNvSpPr txBox="1"/>
          <p:nvPr>
            <p:ph type="title"/>
          </p:nvPr>
        </p:nvSpPr>
        <p:spPr>
          <a:xfrm>
            <a:off x="917950" y="2876300"/>
            <a:ext cx="16452000" cy="6379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6000"/>
              <a:buFont typeface="Montserrat SemiBold"/>
              <a:buNone/>
              <a:defRPr b="0" sz="60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9pPr>
          </a:lstStyle>
          <a:p/>
        </p:txBody>
      </p:sp>
      <p:sp>
        <p:nvSpPr>
          <p:cNvPr id="18" name="Google Shape;18;p3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19" name="Google Shape;19;p3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 sz="2800"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/>
          <p:nvPr>
            <p:ph type="title"/>
          </p:nvPr>
        </p:nvSpPr>
        <p:spPr>
          <a:xfrm>
            <a:off x="917950" y="890050"/>
            <a:ext cx="79020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26" name="Google Shape;26;p5"/>
          <p:cNvSpPr txBox="1"/>
          <p:nvPr>
            <p:ph idx="1" type="body"/>
          </p:nvPr>
        </p:nvSpPr>
        <p:spPr>
          <a:xfrm>
            <a:off x="91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7" name="Google Shape;27;p5"/>
          <p:cNvSpPr txBox="1"/>
          <p:nvPr>
            <p:ph idx="2" type="body"/>
          </p:nvPr>
        </p:nvSpPr>
        <p:spPr>
          <a:xfrm>
            <a:off x="946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29" name="Google Shape;29;p5"/>
          <p:cNvSpPr txBox="1"/>
          <p:nvPr>
            <p:ph idx="3" type="title"/>
          </p:nvPr>
        </p:nvSpPr>
        <p:spPr>
          <a:xfrm>
            <a:off x="9467950" y="890050"/>
            <a:ext cx="79020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6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32" name="Google Shape;32;p6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 slide with three elements">
  <p:cSld name="TITLE_ONLY_1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7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4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35" name="Google Shape;35;p7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36" name="Google Shape;36;p7"/>
          <p:cNvSpPr txBox="1"/>
          <p:nvPr>
            <p:ph idx="1" type="subTitle"/>
          </p:nvPr>
        </p:nvSpPr>
        <p:spPr>
          <a:xfrm>
            <a:off x="9179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37" name="Google Shape;37;p7"/>
          <p:cNvSpPr txBox="1"/>
          <p:nvPr>
            <p:ph idx="2" type="body"/>
          </p:nvPr>
        </p:nvSpPr>
        <p:spPr>
          <a:xfrm>
            <a:off x="9179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38" name="Google Shape;38;p7"/>
          <p:cNvSpPr txBox="1"/>
          <p:nvPr>
            <p:ph idx="3" type="subTitle"/>
          </p:nvPr>
        </p:nvSpPr>
        <p:spPr>
          <a:xfrm>
            <a:off x="655860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39" name="Google Shape;39;p7"/>
          <p:cNvSpPr txBox="1"/>
          <p:nvPr>
            <p:ph idx="4" type="body"/>
          </p:nvPr>
        </p:nvSpPr>
        <p:spPr>
          <a:xfrm>
            <a:off x="655860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0" name="Google Shape;40;p7"/>
          <p:cNvSpPr txBox="1"/>
          <p:nvPr>
            <p:ph idx="5" type="subTitle"/>
          </p:nvPr>
        </p:nvSpPr>
        <p:spPr>
          <a:xfrm>
            <a:off x="121992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1" name="Google Shape;41;p7"/>
          <p:cNvSpPr txBox="1"/>
          <p:nvPr>
            <p:ph idx="6" type="body"/>
          </p:nvPr>
        </p:nvSpPr>
        <p:spPr>
          <a:xfrm>
            <a:off x="121992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tting tasks">
  <p:cSld name="TITLE_ONLY_1_1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8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44" name="Google Shape;44;p8"/>
          <p:cNvSpPr txBox="1"/>
          <p:nvPr>
            <p:ph idx="1" type="subTitle"/>
          </p:nvPr>
        </p:nvSpPr>
        <p:spPr>
          <a:xfrm>
            <a:off x="917950" y="287630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5" name="Google Shape;45;p8"/>
          <p:cNvSpPr txBox="1"/>
          <p:nvPr>
            <p:ph idx="2" type="subTitle"/>
          </p:nvPr>
        </p:nvSpPr>
        <p:spPr>
          <a:xfrm>
            <a:off x="11111450" y="5342400"/>
            <a:ext cx="6258600" cy="7890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46" name="Google Shape;46;p8"/>
          <p:cNvSpPr txBox="1"/>
          <p:nvPr>
            <p:ph idx="3" type="body"/>
          </p:nvPr>
        </p:nvSpPr>
        <p:spPr>
          <a:xfrm>
            <a:off x="917950" y="4140150"/>
            <a:ext cx="7902000" cy="105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7" name="Google Shape;47;p8"/>
          <p:cNvSpPr txBox="1"/>
          <p:nvPr>
            <p:ph idx="4" type="subTitle"/>
          </p:nvPr>
        </p:nvSpPr>
        <p:spPr>
          <a:xfrm>
            <a:off x="917950" y="534240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8" name="Google Shape;48;p8"/>
          <p:cNvSpPr txBox="1"/>
          <p:nvPr>
            <p:ph idx="5" type="body"/>
          </p:nvPr>
        </p:nvSpPr>
        <p:spPr>
          <a:xfrm>
            <a:off x="917950" y="6606250"/>
            <a:ext cx="7902000" cy="105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9" name="Google Shape;49;p8"/>
          <p:cNvSpPr txBox="1"/>
          <p:nvPr>
            <p:ph idx="6" type="subTitle"/>
          </p:nvPr>
        </p:nvSpPr>
        <p:spPr>
          <a:xfrm>
            <a:off x="11111450" y="6355450"/>
            <a:ext cx="6258600" cy="789000"/>
          </a:xfrm>
          <a:prstGeom prst="rect">
            <a:avLst/>
          </a:prstGeom>
          <a:solidFill>
            <a:schemeClr val="accent6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50" name="Google Shape;50;p8"/>
          <p:cNvSpPr txBox="1"/>
          <p:nvPr>
            <p:ph idx="7" type="subTitle"/>
          </p:nvPr>
        </p:nvSpPr>
        <p:spPr>
          <a:xfrm>
            <a:off x="11111450" y="7368500"/>
            <a:ext cx="6258600" cy="7890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51" name="Google Shape;51;p8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ultiple choice options">
  <p:cSld name="TITLE_ONLY_1_1_1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9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4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54" name="Google Shape;54;p9"/>
          <p:cNvSpPr txBox="1"/>
          <p:nvPr>
            <p:ph idx="1" type="subTitle"/>
          </p:nvPr>
        </p:nvSpPr>
        <p:spPr>
          <a:xfrm>
            <a:off x="917950" y="2876300"/>
            <a:ext cx="6256800" cy="906600"/>
          </a:xfrm>
          <a:prstGeom prst="rect">
            <a:avLst/>
          </a:prstGeom>
          <a:solidFill>
            <a:schemeClr val="accent6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5" name="Google Shape;55;p9"/>
          <p:cNvSpPr txBox="1"/>
          <p:nvPr>
            <p:ph idx="2" type="body"/>
          </p:nvPr>
        </p:nvSpPr>
        <p:spPr>
          <a:xfrm>
            <a:off x="917950" y="414015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3" type="subTitle"/>
          </p:nvPr>
        </p:nvSpPr>
        <p:spPr>
          <a:xfrm>
            <a:off x="9468000" y="2876300"/>
            <a:ext cx="6256800" cy="9066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7" name="Google Shape;57;p9"/>
          <p:cNvSpPr txBox="1"/>
          <p:nvPr>
            <p:ph idx="4" type="body"/>
          </p:nvPr>
        </p:nvSpPr>
        <p:spPr>
          <a:xfrm>
            <a:off x="9468000" y="414015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58" name="Google Shape;58;p9"/>
          <p:cNvSpPr txBox="1"/>
          <p:nvPr>
            <p:ph idx="5" type="subTitle"/>
          </p:nvPr>
        </p:nvSpPr>
        <p:spPr>
          <a:xfrm>
            <a:off x="917950" y="590475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6" type="body"/>
          </p:nvPr>
        </p:nvSpPr>
        <p:spPr>
          <a:xfrm>
            <a:off x="917950" y="716860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7" type="subTitle"/>
          </p:nvPr>
        </p:nvSpPr>
        <p:spPr>
          <a:xfrm>
            <a:off x="9468000" y="5904750"/>
            <a:ext cx="6256800" cy="9066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61" name="Google Shape;61;p9"/>
          <p:cNvSpPr txBox="1"/>
          <p:nvPr>
            <p:ph idx="8" type="body"/>
          </p:nvPr>
        </p:nvSpPr>
        <p:spPr>
          <a:xfrm>
            <a:off x="9468000" y="716860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2" name="Google Shape;62;p9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0"/>
          <p:cNvSpPr txBox="1"/>
          <p:nvPr>
            <p:ph type="title"/>
          </p:nvPr>
        </p:nvSpPr>
        <p:spPr>
          <a:xfrm>
            <a:off x="917950" y="892800"/>
            <a:ext cx="7902000" cy="1627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65" name="Google Shape;65;p10"/>
          <p:cNvSpPr txBox="1"/>
          <p:nvPr>
            <p:ph idx="1" type="body"/>
          </p:nvPr>
        </p:nvSpPr>
        <p:spPr>
          <a:xfrm>
            <a:off x="91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6" name="Google Shape;66;p10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14" Type="http://schemas.openxmlformats.org/officeDocument/2006/relationships/theme" Target="../theme/theme2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Font typeface="Montserrat"/>
              <a:buNone/>
              <a:defRPr b="1" sz="4400"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●"/>
              <a:defRPr sz="3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-431800" lvl="1" marL="914400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–"/>
              <a:defRPr sz="3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indent="-406400" lvl="2" marL="1371600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indent="-406400" lvl="3" marL="1828800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indent="-406400" lvl="4" marL="2286000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indent="-406400" lvl="5" marL="2743200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indent="-406400" lvl="6" marL="3200400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indent="-406400" lvl="7" marL="3657600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indent="-406400" lvl="8" marL="4114800">
              <a:lnSpc>
                <a:spcPct val="130000"/>
              </a:lnSpc>
              <a:spcBef>
                <a:spcPts val="800"/>
              </a:spcBef>
              <a:spcAft>
                <a:spcPts val="40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9" name="Google Shape;9;p1"/>
          <p:cNvPicPr preferRelativeResize="0"/>
          <p:nvPr/>
        </p:nvPicPr>
        <p:blipFill rotWithShape="1">
          <a:blip r:embed="rId1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pos="578">
          <p15:clr>
            <a:srgbClr val="EA4335"/>
          </p15:clr>
        </p15:guide>
        <p15:guide id="2" pos="10942">
          <p15:clr>
            <a:srgbClr val="EA4335"/>
          </p15:clr>
        </p15:guide>
        <p15:guide id="3" orient="horz" pos="561">
          <p15:clr>
            <a:srgbClr val="EA4335"/>
          </p15:clr>
        </p15:guide>
        <p15:guide id="4" orient="horz" pos="1812">
          <p15:clr>
            <a:srgbClr val="EA4335"/>
          </p15:clr>
        </p15:guide>
        <p15:guide id="5" orient="horz" pos="5568">
          <p15:clr>
            <a:srgbClr val="EA4335"/>
          </p15:clr>
        </p15:guide>
        <p15:guide id="6" orient="horz" pos="6039">
          <p15:clr>
            <a:srgbClr val="EA4335"/>
          </p15:clr>
        </p15:guide>
        <p15:guide id="7" orient="horz" pos="1385">
          <p15:clr>
            <a:srgbClr val="EA4335"/>
          </p15:clr>
        </p15:guide>
        <p15:guide id="8" pos="5556">
          <p15:clr>
            <a:srgbClr val="EA4335"/>
          </p15:clr>
        </p15:guide>
        <p15:guide id="9" pos="5964">
          <p15:clr>
            <a:srgbClr val="EA4335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4"/>
          <p:cNvSpPr txBox="1"/>
          <p:nvPr>
            <p:ph idx="4294967295" type="subTitle"/>
          </p:nvPr>
        </p:nvSpPr>
        <p:spPr>
          <a:xfrm>
            <a:off x="1013626" y="614250"/>
            <a:ext cx="32904000" cy="31704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000"/>
              </a:spcAft>
              <a:buClr>
                <a:srgbClr val="000000"/>
              </a:buClr>
              <a:buSzPts val="7200"/>
              <a:buFont typeface="Arial"/>
              <a:buNone/>
            </a:pPr>
            <a:r>
              <a:rPr lang="en-GB">
                <a:solidFill>
                  <a:srgbClr val="000000"/>
                </a:solidFill>
              </a:rPr>
              <a:t>Combined science - Physics - Key stage 4 - Particle Model of Matter </a:t>
            </a:r>
            <a:endParaRPr/>
          </a:p>
        </p:txBody>
      </p:sp>
      <p:sp>
        <p:nvSpPr>
          <p:cNvPr id="80" name="Google Shape;80;p14"/>
          <p:cNvSpPr txBox="1"/>
          <p:nvPr>
            <p:ph idx="4294967295" type="subTitle"/>
          </p:nvPr>
        </p:nvSpPr>
        <p:spPr>
          <a:xfrm>
            <a:off x="1835900" y="16421900"/>
            <a:ext cx="15804000" cy="2478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rPr lang="en-GB">
                <a:solidFill>
                  <a:srgbClr val="000000"/>
                </a:solidFill>
              </a:rPr>
              <a:t>Mr Charman</a:t>
            </a:r>
            <a:endParaRPr>
              <a:solidFill>
                <a:srgbClr val="000000"/>
              </a:solidFill>
            </a:endParaRPr>
          </a:p>
        </p:txBody>
      </p:sp>
      <p:sp>
        <p:nvSpPr>
          <p:cNvPr id="81" name="Google Shape;81;p14"/>
          <p:cNvSpPr txBox="1"/>
          <p:nvPr/>
        </p:nvSpPr>
        <p:spPr>
          <a:xfrm>
            <a:off x="917950" y="8210950"/>
            <a:ext cx="7902000" cy="1239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solidFill>
                  <a:schemeClr val="dk2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Mr Charman</a:t>
            </a:r>
            <a:endParaRPr sz="2800">
              <a:solidFill>
                <a:schemeClr val="dk2"/>
              </a:solidFill>
              <a:latin typeface="Montserrat SemiBold"/>
              <a:ea typeface="Montserrat SemiBold"/>
              <a:cs typeface="Montserrat SemiBold"/>
              <a:sym typeface="Montserrat SemiBold"/>
            </a:endParaRPr>
          </a:p>
        </p:txBody>
      </p:sp>
      <p:sp>
        <p:nvSpPr>
          <p:cNvPr id="82" name="Google Shape;82;p14"/>
          <p:cNvSpPr txBox="1"/>
          <p:nvPr/>
        </p:nvSpPr>
        <p:spPr>
          <a:xfrm>
            <a:off x="917950" y="2876300"/>
            <a:ext cx="16452000" cy="3723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6000">
              <a:solidFill>
                <a:srgbClr val="4B3241"/>
              </a:solidFill>
              <a:latin typeface="Montserrat SemiBold"/>
              <a:ea typeface="Montserrat SemiBold"/>
              <a:cs typeface="Montserrat SemiBold"/>
              <a:sym typeface="Montserrat SemiBold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60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Density of liquids</a:t>
            </a:r>
            <a:endParaRPr sz="6000">
              <a:solidFill>
                <a:srgbClr val="4B3241"/>
              </a:solidFill>
              <a:latin typeface="Montserrat SemiBold"/>
              <a:ea typeface="Montserrat SemiBold"/>
              <a:cs typeface="Montserrat SemiBold"/>
              <a:sym typeface="Montserrat SemiBold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60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Worksheet</a:t>
            </a:r>
            <a:endParaRPr sz="6000">
              <a:solidFill>
                <a:srgbClr val="4B3241"/>
              </a:solidFill>
              <a:latin typeface="Montserrat SemiBold"/>
              <a:ea typeface="Montserrat SemiBold"/>
              <a:cs typeface="Montserrat SemiBold"/>
              <a:sym typeface="Montserrat SemiBold"/>
            </a:endParaRPr>
          </a:p>
        </p:txBody>
      </p:sp>
      <p:sp>
        <p:nvSpPr>
          <p:cNvPr id="83" name="Google Shape;83;p14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23"/>
          <p:cNvSpPr txBox="1"/>
          <p:nvPr>
            <p:ph type="title"/>
          </p:nvPr>
        </p:nvSpPr>
        <p:spPr>
          <a:xfrm>
            <a:off x="917950" y="2876300"/>
            <a:ext cx="16452000" cy="6379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Answers</a:t>
            </a:r>
            <a:endParaRPr/>
          </a:p>
        </p:txBody>
      </p:sp>
      <p:sp>
        <p:nvSpPr>
          <p:cNvPr id="152" name="Google Shape;152;p23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24"/>
          <p:cNvSpPr txBox="1"/>
          <p:nvPr>
            <p:ph type="title"/>
          </p:nvPr>
        </p:nvSpPr>
        <p:spPr>
          <a:xfrm>
            <a:off x="765550" y="1847725"/>
            <a:ext cx="26402400" cy="3258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Review </a:t>
            </a:r>
            <a:endParaRPr/>
          </a:p>
        </p:txBody>
      </p:sp>
      <p:sp>
        <p:nvSpPr>
          <p:cNvPr id="158" name="Google Shape;158;p24"/>
          <p:cNvSpPr txBox="1"/>
          <p:nvPr>
            <p:ph idx="1" type="body"/>
          </p:nvPr>
        </p:nvSpPr>
        <p:spPr>
          <a:xfrm>
            <a:off x="776100" y="3683975"/>
            <a:ext cx="16087800" cy="4387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rPr lang="en-GB"/>
              <a:t>Solids have a </a:t>
            </a:r>
            <a:r>
              <a:rPr b="1" lang="en-GB"/>
              <a:t>higher density </a:t>
            </a:r>
            <a:r>
              <a:rPr lang="en-GB"/>
              <a:t>than liquids because the </a:t>
            </a:r>
            <a:r>
              <a:rPr b="1" lang="en-GB"/>
              <a:t>particles</a:t>
            </a:r>
            <a:r>
              <a:rPr lang="en-GB"/>
              <a:t> are arranged in a </a:t>
            </a:r>
            <a:r>
              <a:rPr b="1" lang="en-GB"/>
              <a:t>regular pattern</a:t>
            </a:r>
            <a:r>
              <a:rPr lang="en-GB"/>
              <a:t> with </a:t>
            </a:r>
            <a:r>
              <a:rPr b="1" lang="en-GB"/>
              <a:t>no gaps </a:t>
            </a:r>
            <a:r>
              <a:rPr lang="en-GB"/>
              <a:t>between one another. This means for a given </a:t>
            </a:r>
            <a:r>
              <a:rPr b="1" lang="en-GB"/>
              <a:t>volume</a:t>
            </a:r>
            <a:r>
              <a:rPr lang="en-GB"/>
              <a:t>, more </a:t>
            </a:r>
            <a:r>
              <a:rPr b="1" lang="en-GB"/>
              <a:t>mass</a:t>
            </a:r>
            <a:r>
              <a:rPr lang="en-GB"/>
              <a:t> is contained. </a:t>
            </a:r>
            <a:endParaRPr baseline="30000"/>
          </a:p>
        </p:txBody>
      </p:sp>
      <p:sp>
        <p:nvSpPr>
          <p:cNvPr id="159" name="Google Shape;159;p24"/>
          <p:cNvSpPr txBox="1"/>
          <p:nvPr>
            <p:ph idx="12" type="sldNum"/>
          </p:nvPr>
        </p:nvSpPr>
        <p:spPr>
          <a:xfrm>
            <a:off x="1835882" y="19173300"/>
            <a:ext cx="2880000" cy="72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25"/>
          <p:cNvSpPr txBox="1"/>
          <p:nvPr>
            <p:ph type="title"/>
          </p:nvPr>
        </p:nvSpPr>
        <p:spPr>
          <a:xfrm>
            <a:off x="917950" y="100360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Review </a:t>
            </a:r>
            <a:endParaRPr/>
          </a:p>
        </p:txBody>
      </p:sp>
      <p:sp>
        <p:nvSpPr>
          <p:cNvPr id="165" name="Google Shape;165;p25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-4572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Montserrat"/>
              <a:buAutoNum type="arabicPeriod"/>
            </a:pPr>
            <a:r>
              <a:rPr lang="en-GB" sz="3600"/>
              <a:t>Measure the mass of an empty measuring cylinder in grams using a top pan balance. </a:t>
            </a:r>
            <a:endParaRPr sz="3600"/>
          </a:p>
          <a:p>
            <a:pPr indent="-4572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Montserrat"/>
              <a:buAutoNum type="arabicPeriod"/>
            </a:pPr>
            <a:r>
              <a:rPr lang="en-GB" sz="3600"/>
              <a:t>Pour 100 cm</a:t>
            </a:r>
            <a:r>
              <a:rPr baseline="30000" lang="en-GB" sz="3600"/>
              <a:t>3</a:t>
            </a:r>
            <a:r>
              <a:rPr lang="en-GB" sz="4000"/>
              <a:t> </a:t>
            </a:r>
            <a:r>
              <a:rPr lang="en-GB" sz="3600"/>
              <a:t>of the liquid into the measuring cylinder. </a:t>
            </a:r>
            <a:endParaRPr sz="3600"/>
          </a:p>
          <a:p>
            <a:pPr indent="-4572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Montserrat"/>
              <a:buAutoNum type="arabicPeriod"/>
            </a:pPr>
            <a:r>
              <a:rPr lang="en-GB" sz="3600"/>
              <a:t>Now measure the mass of the full measuring cylinder in grams. </a:t>
            </a:r>
            <a:endParaRPr sz="3600"/>
          </a:p>
          <a:p>
            <a:pPr indent="-4572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AutoNum type="arabicPeriod"/>
            </a:pPr>
            <a:r>
              <a:rPr lang="en-GB" sz="3600"/>
              <a:t>Work out the mass of the liquid by subtracting the mass of the empty measuring cylinder from the mass of the full measuring cylinder. </a:t>
            </a:r>
            <a:endParaRPr sz="3600"/>
          </a:p>
          <a:p>
            <a:pPr indent="-4572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AutoNum type="arabicPeriod"/>
            </a:pPr>
            <a:r>
              <a:rPr lang="en-GB" sz="3600"/>
              <a:t>Record the volume of the full measuring cylinder in cm</a:t>
            </a:r>
            <a:r>
              <a:rPr baseline="30000" lang="en-GB" sz="3600"/>
              <a:t>3</a:t>
            </a:r>
            <a:endParaRPr sz="3600"/>
          </a:p>
          <a:p>
            <a:pPr indent="-4572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AutoNum type="arabicPeriod"/>
            </a:pPr>
            <a:r>
              <a:rPr lang="en-GB" sz="3600"/>
              <a:t>Finally use density = mass / volume to calculate the density</a:t>
            </a:r>
            <a:endParaRPr sz="3600"/>
          </a:p>
          <a:p>
            <a:pPr indent="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aseline="30000" sz="3600"/>
          </a:p>
        </p:txBody>
      </p:sp>
      <p:sp>
        <p:nvSpPr>
          <p:cNvPr id="166" name="Google Shape;166;p25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5"/>
          <p:cNvSpPr txBox="1"/>
          <p:nvPr/>
        </p:nvSpPr>
        <p:spPr>
          <a:xfrm>
            <a:off x="914400" y="2863400"/>
            <a:ext cx="12448200" cy="3828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6000">
                <a:solidFill>
                  <a:schemeClr val="dk2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Exam</a:t>
            </a:r>
            <a:r>
              <a:rPr lang="en-GB" sz="6000">
                <a:solidFill>
                  <a:schemeClr val="dk2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 question </a:t>
            </a:r>
            <a:endParaRPr sz="6000">
              <a:solidFill>
                <a:schemeClr val="dk2"/>
              </a:solidFill>
              <a:latin typeface="Montserrat SemiBold"/>
              <a:ea typeface="Montserrat SemiBold"/>
              <a:cs typeface="Montserrat SemiBold"/>
              <a:sym typeface="Montserrat SemiBold"/>
            </a:endParaRPr>
          </a:p>
        </p:txBody>
      </p:sp>
      <p:sp>
        <p:nvSpPr>
          <p:cNvPr id="89" name="Google Shape;89;p15"/>
          <p:cNvSpPr txBox="1"/>
          <p:nvPr/>
        </p:nvSpPr>
        <p:spPr>
          <a:xfrm>
            <a:off x="936800" y="9586650"/>
            <a:ext cx="6610800" cy="3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FFFFFF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90" name="Google Shape;90;p15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6"/>
          <p:cNvSpPr txBox="1"/>
          <p:nvPr>
            <p:ph type="title"/>
          </p:nvPr>
        </p:nvSpPr>
        <p:spPr>
          <a:xfrm>
            <a:off x="765550" y="1847725"/>
            <a:ext cx="26402400" cy="3258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Exam question</a:t>
            </a:r>
            <a:endParaRPr/>
          </a:p>
        </p:txBody>
      </p:sp>
      <p:sp>
        <p:nvSpPr>
          <p:cNvPr id="96" name="Google Shape;96;p16"/>
          <p:cNvSpPr txBox="1"/>
          <p:nvPr>
            <p:ph idx="1" type="body"/>
          </p:nvPr>
        </p:nvSpPr>
        <p:spPr>
          <a:xfrm>
            <a:off x="776100" y="2876300"/>
            <a:ext cx="16087800" cy="5195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12700" marR="12700" rtl="0" algn="l">
              <a:lnSpc>
                <a:spcPct val="115000"/>
              </a:lnSpc>
              <a:spcBef>
                <a:spcPts val="100"/>
              </a:spcBef>
              <a:spcAft>
                <a:spcPts val="0"/>
              </a:spcAft>
              <a:buNone/>
            </a:pPr>
            <a:r>
              <a:rPr lang="en-GB" sz="3000">
                <a:solidFill>
                  <a:srgbClr val="000000"/>
                </a:solidFill>
              </a:rPr>
              <a:t>A graduated syringe contains a liquid.</a:t>
            </a:r>
            <a:endParaRPr sz="3000">
              <a:solidFill>
                <a:srgbClr val="000000"/>
              </a:solidFill>
            </a:endParaRPr>
          </a:p>
          <a:p>
            <a:pPr indent="0" lvl="0" marL="12700" marR="12700" rtl="0" algn="l">
              <a:lnSpc>
                <a:spcPct val="115000"/>
              </a:lnSpc>
              <a:spcBef>
                <a:spcPts val="100"/>
              </a:spcBef>
              <a:spcAft>
                <a:spcPts val="0"/>
              </a:spcAft>
              <a:buNone/>
            </a:pPr>
            <a:r>
              <a:t/>
            </a:r>
            <a:endParaRPr sz="3000">
              <a:solidFill>
                <a:srgbClr val="000000"/>
              </a:solidFill>
            </a:endParaRPr>
          </a:p>
          <a:p>
            <a:pPr indent="0" lvl="0" marL="12700" marR="12700" rtl="0" algn="l">
              <a:lnSpc>
                <a:spcPct val="115000"/>
              </a:lnSpc>
              <a:spcBef>
                <a:spcPts val="100"/>
              </a:spcBef>
              <a:spcAft>
                <a:spcPts val="0"/>
              </a:spcAft>
              <a:buNone/>
            </a:pPr>
            <a:r>
              <a:t/>
            </a:r>
            <a:endParaRPr sz="3000">
              <a:solidFill>
                <a:srgbClr val="000000"/>
              </a:solidFill>
            </a:endParaRPr>
          </a:p>
          <a:p>
            <a:pPr indent="0" lvl="0" marL="12700" marR="12700" rtl="0" algn="l">
              <a:lnSpc>
                <a:spcPct val="115000"/>
              </a:lnSpc>
              <a:spcBef>
                <a:spcPts val="100"/>
              </a:spcBef>
              <a:spcAft>
                <a:spcPts val="0"/>
              </a:spcAft>
              <a:buNone/>
            </a:pPr>
            <a:r>
              <a:t/>
            </a:r>
            <a:endParaRPr sz="3000">
              <a:solidFill>
                <a:srgbClr val="000000"/>
              </a:solidFill>
            </a:endParaRPr>
          </a:p>
          <a:p>
            <a:pPr indent="0" lvl="0" marL="12700" marR="12700" rtl="0" algn="l">
              <a:lnSpc>
                <a:spcPct val="115000"/>
              </a:lnSpc>
              <a:spcBef>
                <a:spcPts val="100"/>
              </a:spcBef>
              <a:spcAft>
                <a:spcPts val="0"/>
              </a:spcAft>
              <a:buNone/>
            </a:pPr>
            <a:r>
              <a:t/>
            </a:r>
            <a:endParaRPr sz="3000">
              <a:solidFill>
                <a:srgbClr val="000000"/>
              </a:solidFill>
            </a:endParaRPr>
          </a:p>
          <a:p>
            <a:pPr indent="0" lvl="0" marL="12700" marR="12700" rtl="0" algn="l">
              <a:lnSpc>
                <a:spcPct val="115000"/>
              </a:lnSpc>
              <a:spcBef>
                <a:spcPts val="100"/>
              </a:spcBef>
              <a:spcAft>
                <a:spcPts val="0"/>
              </a:spcAft>
              <a:buNone/>
            </a:pPr>
            <a:r>
              <a:t/>
            </a:r>
            <a:endParaRPr sz="3000">
              <a:solidFill>
                <a:srgbClr val="000000"/>
              </a:solidFill>
            </a:endParaRPr>
          </a:p>
          <a:p>
            <a:pPr indent="0" lvl="0" marL="12700" marR="12700" rtl="0" algn="l">
              <a:lnSpc>
                <a:spcPct val="115000"/>
              </a:lnSpc>
              <a:spcBef>
                <a:spcPts val="100"/>
              </a:spcBef>
              <a:spcAft>
                <a:spcPts val="0"/>
              </a:spcAft>
              <a:buNone/>
            </a:pPr>
            <a:r>
              <a:rPr lang="en-GB" sz="3000">
                <a:solidFill>
                  <a:srgbClr val="000000"/>
                </a:solidFill>
              </a:rPr>
              <a:t>The density of the liquid in the syringe is 2.4 g/cm</a:t>
            </a:r>
            <a:r>
              <a:rPr baseline="30000" lang="en-GB" sz="3000">
                <a:solidFill>
                  <a:srgbClr val="000000"/>
                </a:solidFill>
              </a:rPr>
              <a:t>3</a:t>
            </a:r>
            <a:r>
              <a:rPr lang="en-GB" sz="3000">
                <a:solidFill>
                  <a:srgbClr val="000000"/>
                </a:solidFill>
              </a:rPr>
              <a:t>.</a:t>
            </a:r>
            <a:endParaRPr sz="3000">
              <a:solidFill>
                <a:srgbClr val="000000"/>
              </a:solidFill>
            </a:endParaRPr>
          </a:p>
          <a:p>
            <a:pPr indent="0" lvl="0" marL="12700" marR="12700" rtl="0" algn="l">
              <a:lnSpc>
                <a:spcPct val="115000"/>
              </a:lnSpc>
              <a:spcBef>
                <a:spcPts val="100"/>
              </a:spcBef>
              <a:spcAft>
                <a:spcPts val="0"/>
              </a:spcAft>
              <a:buNone/>
            </a:pPr>
            <a:r>
              <a:t/>
            </a:r>
            <a:endParaRPr sz="3000">
              <a:solidFill>
                <a:srgbClr val="000000"/>
              </a:solidFill>
            </a:endParaRPr>
          </a:p>
          <a:p>
            <a:pPr indent="0" lvl="0" marL="12700" marR="12700" rtl="0" algn="l">
              <a:lnSpc>
                <a:spcPct val="115000"/>
              </a:lnSpc>
              <a:spcBef>
                <a:spcPts val="100"/>
              </a:spcBef>
              <a:spcAft>
                <a:spcPts val="0"/>
              </a:spcAft>
              <a:buNone/>
            </a:pPr>
            <a:r>
              <a:rPr lang="en-GB" sz="3000">
                <a:solidFill>
                  <a:srgbClr val="000000"/>
                </a:solidFill>
              </a:rPr>
              <a:t>a) Calculate the mass of liquid in the syringe?</a:t>
            </a:r>
            <a:endParaRPr sz="3000">
              <a:solidFill>
                <a:srgbClr val="000000"/>
              </a:solidFill>
            </a:endParaRPr>
          </a:p>
          <a:p>
            <a:pPr indent="0" lvl="0" marL="12700" marR="12700" rtl="0" algn="l">
              <a:lnSpc>
                <a:spcPct val="115000"/>
              </a:lnSpc>
              <a:spcBef>
                <a:spcPts val="100"/>
              </a:spcBef>
              <a:spcAft>
                <a:spcPts val="0"/>
              </a:spcAft>
              <a:buNone/>
            </a:pPr>
            <a:r>
              <a:rPr lang="en-GB" sz="3000">
                <a:solidFill>
                  <a:srgbClr val="000000"/>
                </a:solidFill>
              </a:rPr>
              <a:t> </a:t>
            </a:r>
            <a:endParaRPr sz="3000">
              <a:solidFill>
                <a:srgbClr val="000000"/>
              </a:solidFill>
            </a:endParaRPr>
          </a:p>
          <a:p>
            <a:pPr indent="0" lvl="0" marL="12700" marR="12700" rtl="0" algn="l">
              <a:lnSpc>
                <a:spcPct val="115000"/>
              </a:lnSpc>
              <a:spcBef>
                <a:spcPts val="100"/>
              </a:spcBef>
              <a:spcAft>
                <a:spcPts val="0"/>
              </a:spcAft>
              <a:buNone/>
            </a:pPr>
            <a:r>
              <a:rPr lang="en-GB" sz="3000">
                <a:solidFill>
                  <a:srgbClr val="000000"/>
                </a:solidFill>
              </a:rPr>
              <a:t>b) What is the resolution of the syringe? </a:t>
            </a:r>
            <a:endParaRPr sz="30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00"/>
              </a:spcBef>
              <a:spcAft>
                <a:spcPts val="2000"/>
              </a:spcAft>
              <a:buNone/>
            </a:pPr>
            <a:r>
              <a:t/>
            </a:r>
            <a:endParaRPr/>
          </a:p>
        </p:txBody>
      </p:sp>
      <p:sp>
        <p:nvSpPr>
          <p:cNvPr id="97" name="Google Shape;97;p16"/>
          <p:cNvSpPr txBox="1"/>
          <p:nvPr>
            <p:ph idx="12" type="sldNum"/>
          </p:nvPr>
        </p:nvSpPr>
        <p:spPr>
          <a:xfrm>
            <a:off x="1835882" y="19173300"/>
            <a:ext cx="2880000" cy="72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98" name="Google Shape;98;p16"/>
          <p:cNvPicPr preferRelativeResize="0"/>
          <p:nvPr/>
        </p:nvPicPr>
        <p:blipFill rotWithShape="1">
          <a:blip r:embed="rId3">
            <a:alphaModFix/>
          </a:blip>
          <a:srcRect b="17329" l="0" r="43747" t="44990"/>
          <a:stretch/>
        </p:blipFill>
        <p:spPr>
          <a:xfrm>
            <a:off x="765550" y="3565250"/>
            <a:ext cx="9537700" cy="2384425"/>
          </a:xfrm>
          <a:prstGeom prst="rect">
            <a:avLst/>
          </a:prstGeom>
          <a:noFill/>
          <a:ln>
            <a:noFill/>
          </a:ln>
        </p:spPr>
      </p:pic>
      <p:sp>
        <p:nvSpPr>
          <p:cNvPr id="99" name="Google Shape;99;p16"/>
          <p:cNvSpPr txBox="1"/>
          <p:nvPr/>
        </p:nvSpPr>
        <p:spPr>
          <a:xfrm>
            <a:off x="917950" y="9046650"/>
            <a:ext cx="11647800" cy="741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solidFill>
                  <a:srgbClr val="1D1C1D"/>
                </a:solidFill>
                <a:latin typeface="Montserrat"/>
                <a:ea typeface="Montserrat"/>
                <a:cs typeface="Montserrat"/>
                <a:sym typeface="Montserrat"/>
              </a:rPr>
              <a:t>OCR, Gateway Physics A, Paper J249/03, Specimen.</a:t>
            </a:r>
            <a:endParaRPr sz="28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7"/>
          <p:cNvSpPr txBox="1"/>
          <p:nvPr/>
        </p:nvSpPr>
        <p:spPr>
          <a:xfrm>
            <a:off x="914400" y="2863400"/>
            <a:ext cx="12448200" cy="3828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6000">
                <a:solidFill>
                  <a:schemeClr val="dk2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Answers</a:t>
            </a:r>
            <a:endParaRPr sz="6000">
              <a:solidFill>
                <a:schemeClr val="dk2"/>
              </a:solidFill>
              <a:latin typeface="Montserrat SemiBold"/>
              <a:ea typeface="Montserrat SemiBold"/>
              <a:cs typeface="Montserrat SemiBold"/>
              <a:sym typeface="Montserrat SemiBold"/>
            </a:endParaRPr>
          </a:p>
        </p:txBody>
      </p:sp>
      <p:sp>
        <p:nvSpPr>
          <p:cNvPr id="105" name="Google Shape;105;p17"/>
          <p:cNvSpPr txBox="1"/>
          <p:nvPr/>
        </p:nvSpPr>
        <p:spPr>
          <a:xfrm>
            <a:off x="936800" y="9586650"/>
            <a:ext cx="6610800" cy="3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FFFFFF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106" name="Google Shape;106;p17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18"/>
          <p:cNvSpPr txBox="1"/>
          <p:nvPr>
            <p:ph type="title"/>
          </p:nvPr>
        </p:nvSpPr>
        <p:spPr>
          <a:xfrm>
            <a:off x="765550" y="1847725"/>
            <a:ext cx="26402400" cy="3258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Exam question</a:t>
            </a:r>
            <a:endParaRPr/>
          </a:p>
        </p:txBody>
      </p:sp>
      <p:sp>
        <p:nvSpPr>
          <p:cNvPr id="112" name="Google Shape;112;p18"/>
          <p:cNvSpPr txBox="1"/>
          <p:nvPr>
            <p:ph idx="1" type="body"/>
          </p:nvPr>
        </p:nvSpPr>
        <p:spPr>
          <a:xfrm>
            <a:off x="776100" y="2876300"/>
            <a:ext cx="16087800" cy="5195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12700" marR="12700" rtl="0" algn="l">
              <a:lnSpc>
                <a:spcPct val="115000"/>
              </a:lnSpc>
              <a:spcBef>
                <a:spcPts val="100"/>
              </a:spcBef>
              <a:spcAft>
                <a:spcPts val="0"/>
              </a:spcAft>
              <a:buNone/>
            </a:pPr>
            <a:r>
              <a:rPr lang="en-GB" sz="3000">
                <a:solidFill>
                  <a:srgbClr val="000000"/>
                </a:solidFill>
              </a:rPr>
              <a:t>Review</a:t>
            </a:r>
            <a:endParaRPr sz="3000">
              <a:solidFill>
                <a:srgbClr val="000000"/>
              </a:solidFill>
            </a:endParaRPr>
          </a:p>
          <a:p>
            <a:pPr indent="0" lvl="0" marL="12700" marR="12700" rtl="0" algn="l">
              <a:lnSpc>
                <a:spcPct val="115000"/>
              </a:lnSpc>
              <a:spcBef>
                <a:spcPts val="100"/>
              </a:spcBef>
              <a:spcAft>
                <a:spcPts val="0"/>
              </a:spcAft>
              <a:buNone/>
            </a:pPr>
            <a:r>
              <a:t/>
            </a:r>
            <a:endParaRPr sz="3000">
              <a:solidFill>
                <a:srgbClr val="000000"/>
              </a:solidFill>
            </a:endParaRPr>
          </a:p>
          <a:p>
            <a:pPr indent="0" lvl="0" marL="12700" marR="12700" rtl="0" algn="l">
              <a:lnSpc>
                <a:spcPct val="115000"/>
              </a:lnSpc>
              <a:spcBef>
                <a:spcPts val="100"/>
              </a:spcBef>
              <a:spcAft>
                <a:spcPts val="0"/>
              </a:spcAft>
              <a:buNone/>
            </a:pPr>
            <a:r>
              <a:rPr lang="en-GB" sz="3000">
                <a:solidFill>
                  <a:srgbClr val="000000"/>
                </a:solidFill>
              </a:rPr>
              <a:t>a) Mass = density X volume </a:t>
            </a:r>
            <a:endParaRPr sz="3000">
              <a:solidFill>
                <a:srgbClr val="000000"/>
              </a:solidFill>
            </a:endParaRPr>
          </a:p>
          <a:p>
            <a:pPr indent="0" lvl="0" marL="12700" marR="12700" rtl="0" algn="l">
              <a:lnSpc>
                <a:spcPct val="115000"/>
              </a:lnSpc>
              <a:spcBef>
                <a:spcPts val="100"/>
              </a:spcBef>
              <a:spcAft>
                <a:spcPts val="0"/>
              </a:spcAft>
              <a:buNone/>
            </a:pPr>
            <a:r>
              <a:rPr lang="en-GB" sz="3000">
                <a:solidFill>
                  <a:srgbClr val="000000"/>
                </a:solidFill>
              </a:rPr>
              <a:t>     Mass = 2.4 X 4 = 9.6 g             (2) </a:t>
            </a:r>
            <a:br>
              <a:rPr lang="en-GB" sz="3000">
                <a:solidFill>
                  <a:srgbClr val="000000"/>
                </a:solidFill>
              </a:rPr>
            </a:br>
            <a:endParaRPr sz="3000">
              <a:solidFill>
                <a:srgbClr val="000000"/>
              </a:solidFill>
            </a:endParaRPr>
          </a:p>
          <a:p>
            <a:pPr indent="0" lvl="0" marL="12700" marR="12700" rtl="0" algn="l">
              <a:lnSpc>
                <a:spcPct val="115000"/>
              </a:lnSpc>
              <a:spcBef>
                <a:spcPts val="100"/>
              </a:spcBef>
              <a:spcAft>
                <a:spcPts val="0"/>
              </a:spcAft>
              <a:buNone/>
            </a:pPr>
            <a:r>
              <a:t/>
            </a:r>
            <a:endParaRPr sz="3000">
              <a:solidFill>
                <a:srgbClr val="000000"/>
              </a:solidFill>
            </a:endParaRPr>
          </a:p>
          <a:p>
            <a:pPr indent="0" lvl="0" marL="12700" marR="12700" rtl="0" algn="l">
              <a:lnSpc>
                <a:spcPct val="115000"/>
              </a:lnSpc>
              <a:spcBef>
                <a:spcPts val="100"/>
              </a:spcBef>
              <a:spcAft>
                <a:spcPts val="0"/>
              </a:spcAft>
              <a:buNone/>
            </a:pPr>
            <a:r>
              <a:rPr lang="en-GB" sz="3000">
                <a:solidFill>
                  <a:srgbClr val="000000"/>
                </a:solidFill>
              </a:rPr>
              <a:t>b) Resolution = 0.5 </a:t>
            </a:r>
            <a:r>
              <a:rPr lang="en-GB" sz="3000"/>
              <a:t>cm</a:t>
            </a:r>
            <a:r>
              <a:rPr baseline="30000" lang="en-GB" sz="3000"/>
              <a:t>3</a:t>
            </a:r>
            <a:r>
              <a:rPr lang="en-GB" sz="3400"/>
              <a:t>             (1)</a:t>
            </a:r>
            <a:endParaRPr sz="24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00"/>
              </a:spcBef>
              <a:spcAft>
                <a:spcPts val="2000"/>
              </a:spcAft>
              <a:buNone/>
            </a:pPr>
            <a:r>
              <a:t/>
            </a:r>
            <a:endParaRPr/>
          </a:p>
        </p:txBody>
      </p:sp>
      <p:sp>
        <p:nvSpPr>
          <p:cNvPr id="113" name="Google Shape;113;p18"/>
          <p:cNvSpPr txBox="1"/>
          <p:nvPr>
            <p:ph idx="12" type="sldNum"/>
          </p:nvPr>
        </p:nvSpPr>
        <p:spPr>
          <a:xfrm>
            <a:off x="1835882" y="19173300"/>
            <a:ext cx="2880000" cy="72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19"/>
          <p:cNvSpPr txBox="1"/>
          <p:nvPr/>
        </p:nvSpPr>
        <p:spPr>
          <a:xfrm>
            <a:off x="914400" y="2863400"/>
            <a:ext cx="12448200" cy="3828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6000">
                <a:solidFill>
                  <a:schemeClr val="dk2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In lesson questions </a:t>
            </a:r>
            <a:endParaRPr sz="6000">
              <a:solidFill>
                <a:schemeClr val="dk2"/>
              </a:solidFill>
              <a:latin typeface="Montserrat SemiBold"/>
              <a:ea typeface="Montserrat SemiBold"/>
              <a:cs typeface="Montserrat SemiBold"/>
              <a:sym typeface="Montserrat SemiBold"/>
            </a:endParaRPr>
          </a:p>
        </p:txBody>
      </p:sp>
      <p:sp>
        <p:nvSpPr>
          <p:cNvPr id="119" name="Google Shape;119;p19"/>
          <p:cNvSpPr txBox="1"/>
          <p:nvPr/>
        </p:nvSpPr>
        <p:spPr>
          <a:xfrm>
            <a:off x="936800" y="9586650"/>
            <a:ext cx="6610800" cy="3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FFFFFF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120" name="Google Shape;120;p19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20"/>
          <p:cNvSpPr txBox="1"/>
          <p:nvPr/>
        </p:nvSpPr>
        <p:spPr>
          <a:xfrm>
            <a:off x="2202050" y="2729900"/>
            <a:ext cx="14594400" cy="2106600"/>
          </a:xfrm>
          <a:prstGeom prst="rect">
            <a:avLst/>
          </a:prstGeom>
          <a:noFill/>
          <a:ln>
            <a:noFill/>
          </a:ln>
        </p:spPr>
        <p:txBody>
          <a:bodyPr anchorCtr="0" anchor="t" bIns="182850" lIns="182850" spcFirstLastPara="1" rIns="182850" wrap="square" tIns="182850">
            <a:noAutofit/>
          </a:bodyPr>
          <a:lstStyle/>
          <a:p>
            <a:pPr indent="0" lvl="0" marL="0" marR="736600" rtl="0" algn="l">
              <a:lnSpc>
                <a:spcPct val="115000"/>
              </a:lnSpc>
              <a:spcBef>
                <a:spcPts val="2400"/>
              </a:spcBef>
              <a:spcAft>
                <a:spcPts val="0"/>
              </a:spcAft>
              <a:buNone/>
            </a:pPr>
            <a:r>
              <a:t/>
            </a:r>
            <a:endParaRPr sz="2800">
              <a:solidFill>
                <a:srgbClr val="222222"/>
              </a:solidFill>
              <a:highlight>
                <a:srgbClr val="FFFFFF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736600" rtl="0" algn="l">
              <a:lnSpc>
                <a:spcPct val="115000"/>
              </a:lnSpc>
              <a:spcBef>
                <a:spcPts val="2400"/>
              </a:spcBef>
              <a:spcAft>
                <a:spcPts val="0"/>
              </a:spcAft>
              <a:buNone/>
            </a:pPr>
            <a:r>
              <a:rPr lang="en-GB" sz="2800">
                <a:solidFill>
                  <a:srgbClr val="222222"/>
                </a:solidFill>
                <a:highlight>
                  <a:srgbClr val="FFFFFF"/>
                </a:highlight>
                <a:latin typeface="Montserrat"/>
                <a:ea typeface="Montserrat"/>
                <a:cs typeface="Montserrat"/>
                <a:sym typeface="Montserrat"/>
              </a:rPr>
              <a:t>Describe the steps required to determine the density of a liquid   </a:t>
            </a:r>
            <a:r>
              <a:rPr b="1" lang="en-GB" sz="2800">
                <a:solidFill>
                  <a:srgbClr val="222222"/>
                </a:solidFill>
                <a:highlight>
                  <a:srgbClr val="FFFFFF"/>
                </a:highlight>
                <a:latin typeface="Montserrat"/>
                <a:ea typeface="Montserrat"/>
                <a:cs typeface="Montserrat"/>
                <a:sym typeface="Montserrat"/>
              </a:rPr>
              <a:t>(4)</a:t>
            </a:r>
            <a:endParaRPr b="1" sz="2800">
              <a:solidFill>
                <a:srgbClr val="222222"/>
              </a:solidFill>
              <a:highlight>
                <a:srgbClr val="FFFFFF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736600" rtl="0" algn="l">
              <a:lnSpc>
                <a:spcPct val="115000"/>
              </a:lnSpc>
              <a:spcBef>
                <a:spcPts val="2400"/>
              </a:spcBef>
              <a:spcAft>
                <a:spcPts val="0"/>
              </a:spcAft>
              <a:buNone/>
            </a:pPr>
            <a:r>
              <a:t/>
            </a:r>
            <a:endParaRPr b="1" sz="2800">
              <a:solidFill>
                <a:srgbClr val="222222"/>
              </a:solidFill>
              <a:highlight>
                <a:srgbClr val="FFFFFF"/>
              </a:highlight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26" name="Google Shape;126;p20"/>
          <p:cNvSpPr txBox="1"/>
          <p:nvPr>
            <p:ph idx="12" type="sldNum"/>
          </p:nvPr>
        </p:nvSpPr>
        <p:spPr>
          <a:xfrm>
            <a:off x="1835882" y="19173300"/>
            <a:ext cx="2880000" cy="72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27" name="Google Shape;127;p20"/>
          <p:cNvSpPr txBox="1"/>
          <p:nvPr/>
        </p:nvSpPr>
        <p:spPr>
          <a:xfrm>
            <a:off x="2430650" y="4861975"/>
            <a:ext cx="17876400" cy="416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7366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Points to consider:</a:t>
            </a:r>
            <a:endParaRPr sz="2800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406400" lvl="0" marL="457200" marR="7366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800"/>
              <a:buFont typeface="Montserrat"/>
              <a:buChar char="●"/>
            </a:pPr>
            <a:r>
              <a:rPr lang="en-GB" sz="2800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The equipment you will use?</a:t>
            </a:r>
            <a:endParaRPr sz="2800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406400" lvl="0" marL="457200" marR="7366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800"/>
              <a:buFont typeface="Montserrat"/>
              <a:buChar char="●"/>
            </a:pPr>
            <a:r>
              <a:rPr lang="en-GB" sz="2800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How you will measure only the mass of the liquid?</a:t>
            </a:r>
            <a:endParaRPr sz="2800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406400" lvl="0" marL="457200" marR="7366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800"/>
              <a:buFont typeface="Montserrat"/>
              <a:buChar char="●"/>
            </a:pPr>
            <a:r>
              <a:rPr lang="en-GB" sz="2800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How will you measure the volume of liquid?</a:t>
            </a:r>
            <a:endParaRPr sz="2800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406400" lvl="0" marL="457200" marR="7366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800"/>
              <a:buFont typeface="Montserrat"/>
              <a:buChar char="●"/>
            </a:pPr>
            <a:r>
              <a:rPr lang="en-GB" sz="2800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How will you calculate the density of liquid?</a:t>
            </a:r>
            <a:endParaRPr sz="2800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457200" marR="7366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28" name="Google Shape;128;p20"/>
          <p:cNvSpPr txBox="1"/>
          <p:nvPr>
            <p:ph type="title"/>
          </p:nvPr>
        </p:nvSpPr>
        <p:spPr>
          <a:xfrm>
            <a:off x="2430650" y="3004400"/>
            <a:ext cx="12162900" cy="943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2"/>
                </a:solidFill>
              </a:rPr>
              <a:t>Independent Practice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129" name="Google Shape;129;p20"/>
          <p:cNvSpPr txBox="1"/>
          <p:nvPr/>
        </p:nvSpPr>
        <p:spPr>
          <a:xfrm>
            <a:off x="1066200" y="941213"/>
            <a:ext cx="16155600" cy="1377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0"/>
              <a:buFont typeface="Arial"/>
              <a:buNone/>
            </a:pPr>
            <a:r>
              <a:rPr b="1" i="0" lang="en-GB" sz="60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Pause the video to complete your task</a:t>
            </a:r>
            <a:endParaRPr b="1" i="0" sz="60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30" name="Google Shape;130;p20"/>
          <p:cNvSpPr txBox="1"/>
          <p:nvPr/>
        </p:nvSpPr>
        <p:spPr>
          <a:xfrm>
            <a:off x="550198" y="7888650"/>
            <a:ext cx="16671600" cy="1698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0"/>
              <a:buFont typeface="Arial"/>
              <a:buNone/>
            </a:pPr>
            <a:r>
              <a:rPr b="1" lang="en-GB" sz="60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Resume once you’re finished</a:t>
            </a:r>
            <a:endParaRPr b="1" sz="60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2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27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27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27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27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27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21"/>
          <p:cNvSpPr txBox="1"/>
          <p:nvPr>
            <p:ph idx="12" type="sldNum"/>
          </p:nvPr>
        </p:nvSpPr>
        <p:spPr>
          <a:xfrm>
            <a:off x="1835882" y="19173300"/>
            <a:ext cx="2880000" cy="72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36" name="Google Shape;136;p21"/>
          <p:cNvSpPr txBox="1"/>
          <p:nvPr/>
        </p:nvSpPr>
        <p:spPr>
          <a:xfrm>
            <a:off x="1066200" y="941213"/>
            <a:ext cx="16155600" cy="1377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0"/>
              <a:buFont typeface="Arial"/>
              <a:buNone/>
            </a:pPr>
            <a:r>
              <a:rPr b="1" i="0" lang="en-GB" sz="60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Pause the video to complete your task</a:t>
            </a:r>
            <a:endParaRPr b="1" i="0" sz="60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37" name="Google Shape;137;p21"/>
          <p:cNvSpPr txBox="1"/>
          <p:nvPr/>
        </p:nvSpPr>
        <p:spPr>
          <a:xfrm>
            <a:off x="550198" y="7888650"/>
            <a:ext cx="16671600" cy="1698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0"/>
              <a:buFont typeface="Arial"/>
              <a:buNone/>
            </a:pPr>
            <a:r>
              <a:rPr b="1" lang="en-GB" sz="60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Resume once you’re finished</a:t>
            </a:r>
            <a:endParaRPr b="1" sz="60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38" name="Google Shape;138;p21"/>
          <p:cNvSpPr txBox="1"/>
          <p:nvPr>
            <p:ph idx="4294967295" type="body"/>
          </p:nvPr>
        </p:nvSpPr>
        <p:spPr>
          <a:xfrm>
            <a:off x="4085175" y="3004125"/>
            <a:ext cx="11986800" cy="3825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3600"/>
              <a:t>A student investigates the density of a 500 cm</a:t>
            </a:r>
            <a:r>
              <a:rPr b="1" baseline="30000" lang="en-GB" sz="3600"/>
              <a:t>3</a:t>
            </a:r>
            <a:r>
              <a:rPr b="1" lang="en-GB" sz="3600"/>
              <a:t> solution of salt water and finds it to be 1.15 g/cm</a:t>
            </a:r>
            <a:r>
              <a:rPr b="1" baseline="30000" lang="en-GB" sz="3600"/>
              <a:t>3</a:t>
            </a:r>
            <a:r>
              <a:rPr b="1" lang="en-GB" sz="3600"/>
              <a:t>.</a:t>
            </a:r>
            <a:endParaRPr b="1" sz="3600"/>
          </a:p>
          <a:p>
            <a:pPr indent="0" lvl="0" marL="0" rtl="0" algn="l">
              <a:spcBef>
                <a:spcPts val="2000"/>
              </a:spcBef>
              <a:spcAft>
                <a:spcPts val="0"/>
              </a:spcAft>
              <a:buNone/>
            </a:pPr>
            <a:r>
              <a:rPr b="1" lang="en-GB" sz="3600"/>
              <a:t>Given that </a:t>
            </a:r>
            <a:r>
              <a:rPr b="1" lang="en-GB" sz="3600"/>
              <a:t>the density of water is 1 g/cm</a:t>
            </a:r>
            <a:r>
              <a:rPr b="1" baseline="30000" lang="en-GB" sz="3600"/>
              <a:t>3</a:t>
            </a:r>
            <a:r>
              <a:rPr b="1" lang="en-GB" sz="3600"/>
              <a:t>, calculate the mass of salt dissolved in the water. </a:t>
            </a:r>
            <a:endParaRPr b="1" sz="3600"/>
          </a:p>
          <a:p>
            <a:pPr indent="0" lvl="0" marL="0" rtl="0" algn="l">
              <a:spcBef>
                <a:spcPts val="2000"/>
              </a:spcBef>
              <a:spcAft>
                <a:spcPts val="0"/>
              </a:spcAft>
              <a:buNone/>
            </a:pPr>
            <a:r>
              <a:t/>
            </a:r>
            <a:endParaRPr sz="3600"/>
          </a:p>
          <a:p>
            <a:pPr indent="0" lvl="0" marL="0" rtl="0" algn="l">
              <a:spcBef>
                <a:spcPts val="2000"/>
              </a:spcBef>
              <a:spcAft>
                <a:spcPts val="2000"/>
              </a:spcAft>
              <a:buNone/>
            </a:pPr>
            <a:r>
              <a:t/>
            </a:r>
            <a:endParaRPr sz="36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22"/>
          <p:cNvSpPr txBox="1"/>
          <p:nvPr>
            <p:ph idx="12" type="sldNum"/>
          </p:nvPr>
        </p:nvSpPr>
        <p:spPr>
          <a:xfrm>
            <a:off x="1835882" y="19173300"/>
            <a:ext cx="2880000" cy="72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44" name="Google Shape;144;p22"/>
          <p:cNvSpPr txBox="1"/>
          <p:nvPr/>
        </p:nvSpPr>
        <p:spPr>
          <a:xfrm>
            <a:off x="1066200" y="941213"/>
            <a:ext cx="16155600" cy="1377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0"/>
              <a:buFont typeface="Arial"/>
              <a:buNone/>
            </a:pPr>
            <a:r>
              <a:rPr b="1" i="0" lang="en-GB" sz="60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Pause the video to complete your task</a:t>
            </a:r>
            <a:endParaRPr b="1" i="0" sz="60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45" name="Google Shape;145;p22"/>
          <p:cNvSpPr txBox="1"/>
          <p:nvPr/>
        </p:nvSpPr>
        <p:spPr>
          <a:xfrm>
            <a:off x="550198" y="7888650"/>
            <a:ext cx="16671600" cy="1698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0"/>
              <a:buFont typeface="Arial"/>
              <a:buNone/>
            </a:pPr>
            <a:r>
              <a:rPr b="1" lang="en-GB" sz="60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Resume once you’re finished</a:t>
            </a:r>
            <a:endParaRPr b="1" sz="60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46" name="Google Shape;146;p22"/>
          <p:cNvSpPr txBox="1"/>
          <p:nvPr>
            <p:ph idx="4294967295" type="body"/>
          </p:nvPr>
        </p:nvSpPr>
        <p:spPr>
          <a:xfrm>
            <a:off x="2694575" y="2876300"/>
            <a:ext cx="12679200" cy="3825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3600"/>
              <a:t>Independent task</a:t>
            </a:r>
            <a:endParaRPr b="1" sz="3600"/>
          </a:p>
          <a:p>
            <a:pPr indent="0" lvl="0" marL="0" rtl="0" algn="l">
              <a:spcBef>
                <a:spcPts val="2000"/>
              </a:spcBef>
              <a:spcAft>
                <a:spcPts val="0"/>
              </a:spcAft>
              <a:buNone/>
            </a:pPr>
            <a:r>
              <a:rPr lang="en-GB" sz="3600"/>
              <a:t>Today we used a top pan balance, a ruler and a 100 cm</a:t>
            </a:r>
            <a:r>
              <a:rPr baseline="30000" lang="en-GB" sz="3600"/>
              <a:t>3</a:t>
            </a:r>
            <a:r>
              <a:rPr b="1" lang="en-GB" sz="3600"/>
              <a:t> </a:t>
            </a:r>
            <a:r>
              <a:rPr lang="en-GB" sz="3600"/>
              <a:t> measuring cylinder. Look back at your data and write down the resolution of each instrument.  </a:t>
            </a:r>
            <a:endParaRPr b="1" sz="3600"/>
          </a:p>
          <a:p>
            <a:pPr indent="0" lvl="0" marL="0" rtl="0" algn="l">
              <a:spcBef>
                <a:spcPts val="2000"/>
              </a:spcBef>
              <a:spcAft>
                <a:spcPts val="0"/>
              </a:spcAft>
              <a:buNone/>
            </a:pPr>
            <a:r>
              <a:t/>
            </a:r>
            <a:endParaRPr b="1" sz="3600"/>
          </a:p>
          <a:p>
            <a:pPr indent="0" lvl="0" marL="0" rtl="0" algn="l">
              <a:spcBef>
                <a:spcPts val="2000"/>
              </a:spcBef>
              <a:spcAft>
                <a:spcPts val="0"/>
              </a:spcAft>
              <a:buNone/>
            </a:pPr>
            <a:r>
              <a:rPr b="1" lang="en-GB" sz="3600"/>
              <a:t> </a:t>
            </a:r>
            <a:endParaRPr b="1" sz="3600"/>
          </a:p>
          <a:p>
            <a:pPr indent="0" lvl="0" marL="0" rtl="0" algn="l">
              <a:spcBef>
                <a:spcPts val="2000"/>
              </a:spcBef>
              <a:spcAft>
                <a:spcPts val="0"/>
              </a:spcAft>
              <a:buNone/>
            </a:pPr>
            <a:r>
              <a:t/>
            </a:r>
            <a:endParaRPr sz="3600"/>
          </a:p>
          <a:p>
            <a:pPr indent="0" lvl="0" marL="0" rtl="0" algn="l">
              <a:spcBef>
                <a:spcPts val="2000"/>
              </a:spcBef>
              <a:spcAft>
                <a:spcPts val="2000"/>
              </a:spcAft>
              <a:buNone/>
            </a:pPr>
            <a:r>
              <a:t/>
            </a:r>
            <a:endParaRPr sz="36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ak National Academy v2">
  <a:themeElements>
    <a:clrScheme name="Simple Light">
      <a:dk1>
        <a:srgbClr val="65BE4B"/>
      </a:dk1>
      <a:lt1>
        <a:srgbClr val="FFFFFF"/>
      </a:lt1>
      <a:dk2>
        <a:srgbClr val="434343"/>
      </a:dk2>
      <a:lt2>
        <a:srgbClr val="D2D2D7"/>
      </a:lt2>
      <a:accent1>
        <a:srgbClr val="008237"/>
      </a:accent1>
      <a:accent2>
        <a:srgbClr val="46C7E1"/>
      </a:accent2>
      <a:accent3>
        <a:srgbClr val="00468C"/>
      </a:accent3>
      <a:accent4>
        <a:srgbClr val="786EC8"/>
      </a:accent4>
      <a:accent5>
        <a:srgbClr val="F03C78"/>
      </a:accent5>
      <a:accent6>
        <a:srgbClr val="00968C"/>
      </a:accent6>
      <a:hlink>
        <a:srgbClr val="43434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