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10287000" cx="18288000"/>
  <p:notesSz cx="6858000" cy="9144000"/>
  <p:embeddedFontLst>
    <p:embeddedFont>
      <p:font typeface="Montserrat SemiBold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Montserrat Medium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D7D9532-984A-4739-A444-55F13EDE1259}">
  <a:tblStyle styleId="{7D7D9532-984A-4739-A444-55F13EDE125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SemiBold-bold.fntdata"/><Relationship Id="rId23" Type="http://schemas.openxmlformats.org/officeDocument/2006/relationships/font" Target="fonts/MontserratSemiBol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SemiBold-boldItalic.fntdata"/><Relationship Id="rId25" Type="http://schemas.openxmlformats.org/officeDocument/2006/relationships/font" Target="fonts/MontserratSemiBold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Medium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MontserratMedium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d3af81a9d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d3af81a9d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Pause the video and complete the diagram in your notes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d3af81a9d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d3af81a9d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d3af81a9d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d3af81a9d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Different temps - e.g. model ice vs candle melting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349fb42c9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349fb42c9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d3af81a9d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d3af81a9d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b4cd51771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b4cd51771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acd18b945_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acd18b945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d3af81a9d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d3af81a9d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3af81a9d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3af81a9d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PP which of these diagrams shows a solid? How did you know?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PP What is the difference between the particles in a liquid and a gas?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d3af81a9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d3af81a9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d3af81a9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d3af81a9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d3af81a9d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d3af81a9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d3af81a9d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d3af81a9d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d3af81a9d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d3af81a9d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d3af81a9d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d3af81a9d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Particles in a solid are vibrating on the spot, in a liquid they are sliding past each other and in a gas they are moving fast in all directions. As a susbstance is heated the temperature increases. When the temperature increases the particles have more energy and move around more.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d3af81a9d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d3af81a9d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Particles in a solid are vibrating on the spot, in a liquid they are sliding past each other and in a gas they are moving fast in all directions. As a susbstance is heated the temperature increases. When the temperature increases the particles have more energy and move around more.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Which substances do not fit into one state of matter?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Science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Couves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idx="1" type="subTitle"/>
          </p:nvPr>
        </p:nvSpPr>
        <p:spPr>
          <a:xfrm>
            <a:off x="1945325" y="4156675"/>
            <a:ext cx="2600100" cy="9066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Solid 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3"/>
          <p:cNvSpPr txBox="1"/>
          <p:nvPr>
            <p:ph idx="3" type="subTitle"/>
          </p:nvPr>
        </p:nvSpPr>
        <p:spPr>
          <a:xfrm>
            <a:off x="7597825" y="4156675"/>
            <a:ext cx="2415300" cy="9066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Liquid 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3"/>
          <p:cNvSpPr txBox="1"/>
          <p:nvPr>
            <p:ph idx="5" type="subTitle"/>
          </p:nvPr>
        </p:nvSpPr>
        <p:spPr>
          <a:xfrm>
            <a:off x="13535000" y="4004300"/>
            <a:ext cx="2600100" cy="9066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Gas 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5" name="Google Shape;155;p23"/>
          <p:cNvSpPr txBox="1"/>
          <p:nvPr>
            <p:ph type="title"/>
          </p:nvPr>
        </p:nvSpPr>
        <p:spPr>
          <a:xfrm>
            <a:off x="912300" y="796875"/>
            <a:ext cx="16463400" cy="137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Which state change does each arrow represent?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56" name="Google Shape;15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5319" y="5366494"/>
            <a:ext cx="2248100" cy="146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9213" y="5366500"/>
            <a:ext cx="2111464" cy="146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69251" y="5299913"/>
            <a:ext cx="1701880" cy="1371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23"/>
          <p:cNvCxnSpPr/>
          <p:nvPr/>
        </p:nvCxnSpPr>
        <p:spPr>
          <a:xfrm>
            <a:off x="4484500" y="4706125"/>
            <a:ext cx="2816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" name="Google Shape;160;p23"/>
          <p:cNvCxnSpPr/>
          <p:nvPr/>
        </p:nvCxnSpPr>
        <p:spPr>
          <a:xfrm>
            <a:off x="10657200" y="4609975"/>
            <a:ext cx="2816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1" name="Google Shape;161;p23"/>
          <p:cNvCxnSpPr/>
          <p:nvPr/>
        </p:nvCxnSpPr>
        <p:spPr>
          <a:xfrm>
            <a:off x="4545575" y="6212250"/>
            <a:ext cx="2816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62" name="Google Shape;162;p23"/>
          <p:cNvCxnSpPr/>
          <p:nvPr/>
        </p:nvCxnSpPr>
        <p:spPr>
          <a:xfrm>
            <a:off x="10718300" y="6212250"/>
            <a:ext cx="2816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8" name="Google Shape;168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How do we measure temperature?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9" name="Google Shape;169;p24"/>
          <p:cNvSpPr txBox="1"/>
          <p:nvPr>
            <p:ph idx="1" type="body"/>
          </p:nvPr>
        </p:nvSpPr>
        <p:spPr>
          <a:xfrm>
            <a:off x="917950" y="2519050"/>
            <a:ext cx="154341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Temperature is measured using a scale called </a:t>
            </a:r>
            <a:r>
              <a:rPr b="1" lang="en-GB" sz="3500">
                <a:solidFill>
                  <a:schemeClr val="accent6"/>
                </a:solidFill>
              </a:rPr>
              <a:t>c________</a:t>
            </a:r>
            <a:endParaRPr b="1" sz="35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6"/>
                </a:solidFill>
              </a:rPr>
              <a:t>0</a:t>
            </a:r>
            <a:r>
              <a:rPr b="1" baseline="30000" lang="en-GB" sz="3500">
                <a:solidFill>
                  <a:schemeClr val="accent6"/>
                </a:solidFill>
              </a:rPr>
              <a:t>o</a:t>
            </a:r>
            <a:r>
              <a:rPr b="1" lang="en-GB" sz="3500">
                <a:solidFill>
                  <a:schemeClr val="accent6"/>
                </a:solidFill>
              </a:rPr>
              <a:t>C</a:t>
            </a:r>
            <a:r>
              <a:rPr lang="en-GB" sz="3500"/>
              <a:t> is the temperature at which </a:t>
            </a:r>
            <a:r>
              <a:rPr b="1" lang="en-GB" sz="3500">
                <a:solidFill>
                  <a:schemeClr val="accent6"/>
                </a:solidFill>
              </a:rPr>
              <a:t>water ______ </a:t>
            </a:r>
            <a:endParaRPr b="1" sz="35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6"/>
                </a:solidFill>
              </a:rPr>
              <a:t>100</a:t>
            </a:r>
            <a:r>
              <a:rPr b="1" baseline="30000" lang="en-GB" sz="3500">
                <a:solidFill>
                  <a:schemeClr val="accent6"/>
                </a:solidFill>
              </a:rPr>
              <a:t>o</a:t>
            </a:r>
            <a:r>
              <a:rPr b="1" lang="en-GB" sz="3500">
                <a:solidFill>
                  <a:schemeClr val="accent6"/>
                </a:solidFill>
              </a:rPr>
              <a:t>C </a:t>
            </a:r>
            <a:r>
              <a:rPr lang="en-GB" sz="3500"/>
              <a:t>is the temperature at which </a:t>
            </a:r>
            <a:r>
              <a:rPr b="1" lang="en-GB" sz="3500">
                <a:solidFill>
                  <a:schemeClr val="accent6"/>
                </a:solidFill>
              </a:rPr>
              <a:t>water ______</a:t>
            </a:r>
            <a:endParaRPr b="1" sz="35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300"/>
          </a:p>
        </p:txBody>
      </p:sp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>
            <p:ph type="title"/>
          </p:nvPr>
        </p:nvSpPr>
        <p:spPr>
          <a:xfrm>
            <a:off x="1024375" y="523450"/>
            <a:ext cx="132012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is a fixed point?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6" name="Google Shape;176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7" name="Google Shape;177;p25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5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9" name="Google Shape;179;p25"/>
          <p:cNvCxnSpPr/>
          <p:nvPr/>
        </p:nvCxnSpPr>
        <p:spPr>
          <a:xfrm>
            <a:off x="942975" y="3621875"/>
            <a:ext cx="16137600" cy="6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>
            <p:ph type="title"/>
          </p:nvPr>
        </p:nvSpPr>
        <p:spPr>
          <a:xfrm>
            <a:off x="917950" y="892800"/>
            <a:ext cx="10377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Is jelly a solid, a liquid or a gas?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5" name="Google Shape;185;p26"/>
          <p:cNvSpPr txBox="1"/>
          <p:nvPr>
            <p:ph idx="1" type="body"/>
          </p:nvPr>
        </p:nvSpPr>
        <p:spPr>
          <a:xfrm>
            <a:off x="917950" y="2876300"/>
            <a:ext cx="156699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Jelly is like a solid because………………………………………………………………………………………</a:t>
            </a:r>
            <a:r>
              <a:rPr lang="en-GB" sz="3500"/>
              <a:t>...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Jelly is like a liquid because……………………………………………………………………………………...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/>
          <p:nvPr>
            <p:ph type="title"/>
          </p:nvPr>
        </p:nvSpPr>
        <p:spPr>
          <a:xfrm>
            <a:off x="917950" y="892800"/>
            <a:ext cx="10377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Is sand a solid, a liquid or a gas?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2" name="Google Shape;192;p27"/>
          <p:cNvSpPr txBox="1"/>
          <p:nvPr>
            <p:ph idx="1" type="body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Sand </a:t>
            </a:r>
            <a:r>
              <a:rPr lang="en-GB" sz="3500"/>
              <a:t>is like a solid because……………………………………………………………………………………………...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Sand is like a liquid because…………………………………………………………………………………………….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/>
          <p:nvPr>
            <p:ph idx="4294967295" type="body"/>
          </p:nvPr>
        </p:nvSpPr>
        <p:spPr>
          <a:xfrm>
            <a:off x="912300" y="2199450"/>
            <a:ext cx="16463400" cy="71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Equipment:</a:t>
            </a:r>
            <a:endParaRPr b="1"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-	1 cup of water								- a bowl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-	2 cups of cornflour					- a spoon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500"/>
              <a:t>Method:</a:t>
            </a:r>
            <a:endParaRPr b="1"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1)	Place the cornflour in the bowl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2)	Add the water (and food colouring if you are using some)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3)	Stir the flour together very slowly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99" name="Google Shape;199;p2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How do you make a non-newtonian fluid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0" name="Google Shape;200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1" name="Google Shape;201;p28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7" name="Google Shape;207;p29"/>
          <p:cNvSpPr txBox="1"/>
          <p:nvPr>
            <p:ph idx="1" type="body"/>
          </p:nvPr>
        </p:nvSpPr>
        <p:spPr>
          <a:xfrm>
            <a:off x="1477500" y="21994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Write: When I tried to grab the non-newtonian fluid quickly, I found that...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208" name="Google Shape;208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9" name="Google Shape;209;p29"/>
          <p:cNvSpPr txBox="1"/>
          <p:nvPr>
            <p:ph type="title"/>
          </p:nvPr>
        </p:nvSpPr>
        <p:spPr>
          <a:xfrm>
            <a:off x="829500" y="1061475"/>
            <a:ext cx="15981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AutoNum type="arabicPeriod"/>
            </a:pPr>
            <a:r>
              <a:rPr lang="en-GB">
                <a:solidFill>
                  <a:schemeClr val="dk2"/>
                </a:solidFill>
              </a:rPr>
              <a:t>Try: quickly grabbing your non-newtonian fluid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0" name="Google Shape;210;p29"/>
          <p:cNvSpPr txBox="1"/>
          <p:nvPr>
            <p:ph idx="1" type="body"/>
          </p:nvPr>
        </p:nvSpPr>
        <p:spPr>
          <a:xfrm>
            <a:off x="1477500" y="48323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Write: When I released my hand, I found that...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211" name="Google Shape;211;p29"/>
          <p:cNvSpPr txBox="1"/>
          <p:nvPr>
            <p:ph type="title"/>
          </p:nvPr>
        </p:nvSpPr>
        <p:spPr>
          <a:xfrm>
            <a:off x="594000" y="3737500"/>
            <a:ext cx="15981000" cy="93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2. </a:t>
            </a:r>
            <a:r>
              <a:rPr lang="en-GB">
                <a:solidFill>
                  <a:schemeClr val="dk2"/>
                </a:solidFill>
              </a:rPr>
              <a:t>Try: slowly releasing your hand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2" name="Google Shape;212;p29"/>
          <p:cNvSpPr txBox="1"/>
          <p:nvPr>
            <p:ph idx="1" type="body"/>
          </p:nvPr>
        </p:nvSpPr>
        <p:spPr>
          <a:xfrm>
            <a:off x="1477500" y="695980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Write: When I dragged  my hand quickly/ slowly, I found that...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213" name="Google Shape;213;p29"/>
          <p:cNvSpPr txBox="1"/>
          <p:nvPr>
            <p:ph type="title"/>
          </p:nvPr>
        </p:nvSpPr>
        <p:spPr>
          <a:xfrm>
            <a:off x="682450" y="6026500"/>
            <a:ext cx="15981000" cy="93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3</a:t>
            </a:r>
            <a:r>
              <a:rPr lang="en-GB">
                <a:solidFill>
                  <a:schemeClr val="dk2"/>
                </a:solidFill>
              </a:rPr>
              <a:t>. Try: drag your hand through quickly then slowly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9" name="Google Shape;219;p30"/>
          <p:cNvSpPr txBox="1"/>
          <p:nvPr>
            <p:ph idx="1" type="body"/>
          </p:nvPr>
        </p:nvSpPr>
        <p:spPr>
          <a:xfrm>
            <a:off x="1453750" y="206180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Write: When I tipped the non-newtonian fluid quickly, I found that...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220" name="Google Shape;220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1" name="Google Shape;221;p30"/>
          <p:cNvSpPr txBox="1"/>
          <p:nvPr>
            <p:ph type="title"/>
          </p:nvPr>
        </p:nvSpPr>
        <p:spPr>
          <a:xfrm>
            <a:off x="917950" y="890050"/>
            <a:ext cx="15981000" cy="93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AutoNum type="arabicPeriod"/>
            </a:pPr>
            <a:r>
              <a:rPr lang="en-GB">
                <a:solidFill>
                  <a:schemeClr val="dk2"/>
                </a:solidFill>
              </a:rPr>
              <a:t>Try: tip the bowl to the side quickly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2" name="Google Shape;222;p30"/>
          <p:cNvSpPr txBox="1"/>
          <p:nvPr>
            <p:ph idx="1" type="body"/>
          </p:nvPr>
        </p:nvSpPr>
        <p:spPr>
          <a:xfrm>
            <a:off x="1453750" y="498480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Write: When I tipped the non-newtonian fluid slowly, I found that...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223" name="Google Shape;223;p30"/>
          <p:cNvSpPr txBox="1"/>
          <p:nvPr>
            <p:ph type="title"/>
          </p:nvPr>
        </p:nvSpPr>
        <p:spPr>
          <a:xfrm>
            <a:off x="594000" y="3737500"/>
            <a:ext cx="15981000" cy="93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2. Try: tip the bowl to the side slowly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4" name="Google Shape;224;p30"/>
          <p:cNvSpPr txBox="1"/>
          <p:nvPr>
            <p:ph idx="1" type="body"/>
          </p:nvPr>
        </p:nvSpPr>
        <p:spPr>
          <a:xfrm>
            <a:off x="1453750" y="720950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Write: When I squashed the non-newtonian fluid into a ball, I found that...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225" name="Google Shape;225;p30"/>
          <p:cNvSpPr txBox="1"/>
          <p:nvPr>
            <p:ph type="title"/>
          </p:nvPr>
        </p:nvSpPr>
        <p:spPr>
          <a:xfrm>
            <a:off x="682450" y="6026500"/>
            <a:ext cx="15981000" cy="93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3. Try: picking it up and squashing it into a ball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" type="subTitle"/>
          </p:nvPr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5"/>
          <p:cNvSpPr txBox="1"/>
          <p:nvPr>
            <p:ph idx="2" type="body"/>
          </p:nvPr>
        </p:nvSpPr>
        <p:spPr>
          <a:xfrm>
            <a:off x="9179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89" name="Google Shape;89;p15"/>
          <p:cNvSpPr txBox="1"/>
          <p:nvPr>
            <p:ph idx="3" type="subTitle"/>
          </p:nvPr>
        </p:nvSpPr>
        <p:spPr>
          <a:xfrm>
            <a:off x="6558600" y="3154650"/>
            <a:ext cx="5170800" cy="906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/>
          <p:nvPr>
            <p:ph idx="4" type="body"/>
          </p:nvPr>
        </p:nvSpPr>
        <p:spPr>
          <a:xfrm>
            <a:off x="655860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91" name="Google Shape;91;p15"/>
          <p:cNvSpPr txBox="1"/>
          <p:nvPr>
            <p:ph idx="5" type="subTitle"/>
          </p:nvPr>
        </p:nvSpPr>
        <p:spPr>
          <a:xfrm>
            <a:off x="12199250" y="3154650"/>
            <a:ext cx="5170800" cy="906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 txBox="1"/>
          <p:nvPr>
            <p:ph idx="6" type="body"/>
          </p:nvPr>
        </p:nvSpPr>
        <p:spPr>
          <a:xfrm>
            <a:off x="121992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03500" y="4891950"/>
            <a:ext cx="4644586" cy="302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2213" y="4891950"/>
            <a:ext cx="4362287" cy="30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8225" y="4746025"/>
            <a:ext cx="4111550" cy="3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/>
          <p:nvPr>
            <p:ph type="title"/>
          </p:nvPr>
        </p:nvSpPr>
        <p:spPr>
          <a:xfrm>
            <a:off x="905788" y="935650"/>
            <a:ext cx="16463400" cy="158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do the particles look like in solids, liquids and gases?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821150" y="765625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Properties of solids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1036800" y="2199450"/>
            <a:ext cx="10236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Solids cannot be c_________</a:t>
            </a:r>
            <a:endParaRPr sz="3500"/>
          </a:p>
          <a:p>
            <a:pPr indent="0" lvl="0" marL="18288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18288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-679450" lvl="0" marL="914400" rtl="0" algn="l"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Do not f______</a:t>
            </a:r>
            <a:endParaRPr sz="3500"/>
          </a:p>
          <a:p>
            <a:pPr indent="0" lvl="0" marL="9144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9144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-679450" lvl="0" marL="914400" rtl="0" algn="l"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Have a f_____ S_____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821150" y="765625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Properties of liquids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917950" y="2111425"/>
            <a:ext cx="90603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Liquids cannot be c_____________ </a:t>
            </a:r>
            <a:endParaRPr sz="3500"/>
          </a:p>
          <a:p>
            <a:pPr indent="0" lvl="0" marL="18288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-679450" lvl="0" marL="914400" rtl="0" algn="l"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Can f_____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-679450" lvl="0" marL="914400" rtl="0" algn="l"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Can take the shape of ________________________________________________________________________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821150" y="765625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Properties of gases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821150" y="1953900"/>
            <a:ext cx="9411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Gases can be c__________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-679450" lvl="0" marL="914400" rtl="0" algn="l"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Can f_________</a:t>
            </a:r>
            <a:endParaRPr sz="3500"/>
          </a:p>
          <a:p>
            <a:pPr indent="0" lvl="0" marL="18288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-679450" lvl="0" marL="914400" rtl="0" algn="l"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Can f_______ the shape of their container </a:t>
            </a:r>
            <a:endParaRPr sz="3500"/>
          </a:p>
          <a:p>
            <a:pPr indent="0" lvl="0" marL="18288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917950" y="892800"/>
            <a:ext cx="1645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Draw lines to match the description to the correct state of matter. </a:t>
            </a:r>
            <a:endParaRPr/>
          </a:p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25" name="Google Shape;125;p19"/>
          <p:cNvGraphicFramePr/>
          <p:nvPr/>
        </p:nvGraphicFramePr>
        <p:xfrm>
          <a:off x="1002825" y="28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{7D7D9532-984A-4739-A444-55F13EDE1259}</a:tableStyleId>
              </a:tblPr>
              <a:tblGrid>
                <a:gridCol w="4452400"/>
                <a:gridCol w="2161300"/>
                <a:gridCol w="9668650"/>
              </a:tblGrid>
              <a:tr h="533400"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Solid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76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Particles are touching and in ordered rows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Liquid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/>
                </a:tc>
                <a:tc>
                  <a:txBody>
                    <a:bodyPr/>
                    <a:lstStyle/>
                    <a:p>
                      <a:pPr indent="-228600" lvl="0" marL="228600" marR="76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Particles are far apart from each other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Gas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228600" marR="76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Particles are touching in a random arrangement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917950" y="892800"/>
            <a:ext cx="1645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Draw lines to match the description to the correct state of matter. </a:t>
            </a:r>
            <a:endParaRPr/>
          </a:p>
        </p:txBody>
      </p:sp>
      <p:sp>
        <p:nvSpPr>
          <p:cNvPr id="131" name="Google Shape;131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32" name="Google Shape;132;p20"/>
          <p:cNvGraphicFramePr/>
          <p:nvPr/>
        </p:nvGraphicFramePr>
        <p:xfrm>
          <a:off x="1002825" y="28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{7D7D9532-984A-4739-A444-55F13EDE1259}</a:tableStyleId>
              </a:tblPr>
              <a:tblGrid>
                <a:gridCol w="4452400"/>
                <a:gridCol w="2161300"/>
                <a:gridCol w="9668650"/>
              </a:tblGrid>
              <a:tr h="533400"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Solid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76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Particles can slide past each other</a:t>
                      </a:r>
                      <a:endParaRPr sz="4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Liquid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-228600" lvl="0" marL="228600" marR="76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Particles are moving constantly in all directions</a:t>
                      </a:r>
                      <a:endParaRPr sz="4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Gas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228600" marR="76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Particles cannot move but can vibrate</a:t>
                      </a:r>
                      <a:endParaRPr sz="4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8" name="Google Shape;138;p21"/>
          <p:cNvSpPr txBox="1"/>
          <p:nvPr>
            <p:ph type="title"/>
          </p:nvPr>
        </p:nvSpPr>
        <p:spPr>
          <a:xfrm>
            <a:off x="905788" y="935650"/>
            <a:ext cx="16463400" cy="158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happens to the particles as they are heated?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9" name="Google Shape;139;p21"/>
          <p:cNvSpPr txBox="1"/>
          <p:nvPr>
            <p:ph idx="4294967295" type="body"/>
          </p:nvPr>
        </p:nvSpPr>
        <p:spPr>
          <a:xfrm>
            <a:off x="0" y="3733516"/>
            <a:ext cx="16463400" cy="348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6"/>
                </a:solidFill>
              </a:rPr>
              <a:t>___________ </a:t>
            </a:r>
            <a:r>
              <a:rPr lang="en-GB" sz="3500">
                <a:solidFill>
                  <a:srgbClr val="000000"/>
                </a:solidFill>
              </a:rPr>
              <a:t>t</a:t>
            </a:r>
            <a:r>
              <a:rPr lang="en-GB" sz="3500"/>
              <a:t>emperature - particles have </a:t>
            </a:r>
            <a:r>
              <a:rPr b="1" lang="en-GB" sz="3500">
                <a:solidFill>
                  <a:schemeClr val="accent6"/>
                </a:solidFill>
              </a:rPr>
              <a:t>_______ __________ </a:t>
            </a:r>
            <a:r>
              <a:rPr lang="en-GB" sz="3500"/>
              <a:t>- the substance </a:t>
            </a:r>
            <a:r>
              <a:rPr b="1" lang="en-GB" sz="3500">
                <a:solidFill>
                  <a:schemeClr val="accent6"/>
                </a:solidFill>
              </a:rPr>
              <a:t>____________</a:t>
            </a:r>
            <a:endParaRPr b="1" sz="35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" name="Google Shape;145;p22"/>
          <p:cNvSpPr txBox="1"/>
          <p:nvPr>
            <p:ph type="title"/>
          </p:nvPr>
        </p:nvSpPr>
        <p:spPr>
          <a:xfrm>
            <a:off x="905788" y="935650"/>
            <a:ext cx="16463400" cy="158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happens to the particles as they are cooled?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6" name="Google Shape;146;p22"/>
          <p:cNvSpPr txBox="1"/>
          <p:nvPr>
            <p:ph idx="4294967295" type="body"/>
          </p:nvPr>
        </p:nvSpPr>
        <p:spPr>
          <a:xfrm>
            <a:off x="588288" y="3690638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6"/>
                </a:solidFill>
              </a:rPr>
              <a:t>___________ </a:t>
            </a:r>
            <a:r>
              <a:rPr lang="en-GB" sz="3500">
                <a:solidFill>
                  <a:srgbClr val="000000"/>
                </a:solidFill>
              </a:rPr>
              <a:t>t</a:t>
            </a:r>
            <a:r>
              <a:rPr lang="en-GB" sz="3500"/>
              <a:t>emperature - particles have </a:t>
            </a:r>
            <a:r>
              <a:rPr b="1" lang="en-GB" sz="3500">
                <a:solidFill>
                  <a:schemeClr val="accent6"/>
                </a:solidFill>
              </a:rPr>
              <a:t>_______ __________ </a:t>
            </a:r>
            <a:r>
              <a:rPr lang="en-GB" sz="3500"/>
              <a:t>- the substance </a:t>
            </a:r>
            <a:r>
              <a:rPr b="1" lang="en-GB" sz="3500">
                <a:solidFill>
                  <a:schemeClr val="accent6"/>
                </a:solidFill>
              </a:rPr>
              <a:t>____________</a:t>
            </a:r>
            <a:endParaRPr b="1" sz="35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