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A5BA96-93B6-4466-A6A5-165F027546AD}">
  <a:tblStyle styleId="{78A5BA96-93B6-4466-A6A5-165F027546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3f3cb75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3f3cb75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3f3cb75c_0_5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d3f3cb75c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3f3cb75c_0_7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8d3f3cb75c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3f3cb75c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3f3cb75c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453217b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453217b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3f3cb75c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d3f3cb75c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Revision 2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Chemical Reactions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Gibbs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493475" y="464500"/>
            <a:ext cx="96417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 in the missing words!</a:t>
            </a:r>
            <a:br>
              <a:rPr b="1" i="0" lang="en-GB" sz="4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4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151800" y="1751775"/>
            <a:ext cx="17984400" cy="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Font typeface="Montserrat"/>
              <a:buAutoNum type="arabicPeriod"/>
            </a:pPr>
            <a:r>
              <a:rPr b="1" lang="en-GB" sz="3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Neutralisation happens when an ________ reacts with an __________.</a:t>
            </a:r>
            <a:endParaRPr b="1" sz="36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3600"/>
              <a:buFont typeface="Montserrat"/>
              <a:buAutoNum type="arabicPeriod"/>
            </a:pPr>
            <a:r>
              <a:rPr b="1" lang="en-GB" sz="3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The products of a neutralisation reaction are a ________ and ___________.</a:t>
            </a:r>
            <a:endParaRPr b="1" sz="36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3600"/>
              <a:buFont typeface="Montserrat"/>
              <a:buAutoNum type="arabicPeriod"/>
            </a:pPr>
            <a:r>
              <a:rPr b="1" lang="en-GB" sz="3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The general word equation to show neutralisation is:</a:t>
            </a:r>
            <a:endParaRPr b="1" sz="36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___________ + ___________ → __________ + _________</a:t>
            </a:r>
            <a:endParaRPr b="1" sz="36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3600"/>
              <a:buFont typeface="Montserrat"/>
              <a:buAutoNum type="arabicPeriod"/>
            </a:pPr>
            <a:r>
              <a:rPr b="1" lang="en-GB" sz="3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An example of a neutralisation reaction in real life is using ____________ to treat _______________.</a:t>
            </a:r>
            <a:endParaRPr b="1" sz="36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600" u="sng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Word bank</a:t>
            </a:r>
            <a:r>
              <a:rPr b="1" lang="en-GB" sz="3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: antacids, alkali (x2), salt (x2), water (x2), indigestion, acid (x2)</a:t>
            </a:r>
            <a:r>
              <a:rPr b="1"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4934725" y="1549000"/>
            <a:ext cx="66108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salt to the acid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798250" y="3670117"/>
            <a:ext cx="5391900" cy="81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Hydrochloric acid</a:t>
            </a:r>
            <a:endParaRPr b="1" sz="35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798250" y="4979944"/>
            <a:ext cx="5391900" cy="81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Sulfuric acid</a:t>
            </a:r>
            <a:endParaRPr b="1" sz="35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798250" y="6289771"/>
            <a:ext cx="5391900" cy="81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Nitric acid</a:t>
            </a:r>
            <a:endParaRPr b="1" sz="35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9943748" y="3670100"/>
            <a:ext cx="5391900" cy="81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Nitrate</a:t>
            </a:r>
            <a:endParaRPr b="1" sz="35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9943748" y="4979962"/>
            <a:ext cx="5391900" cy="81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Sulfate</a:t>
            </a:r>
            <a:endParaRPr b="1" sz="35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9943748" y="6289824"/>
            <a:ext cx="5391900" cy="81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Chloride</a:t>
            </a:r>
            <a:endParaRPr b="1" sz="35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917950" y="3973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3800" y="1569600"/>
            <a:ext cx="17012400" cy="71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Name the salts formed when: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lphaLcParenR"/>
            </a:pPr>
            <a:r>
              <a:rPr lang="en-GB" sz="3000"/>
              <a:t>Hydrochloric acid is reacted with lithium hydroxide: ___________ ________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lphaLcParenR"/>
            </a:pPr>
            <a:r>
              <a:rPr lang="en-GB" sz="3000"/>
              <a:t>Sulfuric acid is reacted with sodium hydroxide: _________ ___________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Complete the word equations for these neutralisation reactions: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lphaLcParenR"/>
            </a:pPr>
            <a:r>
              <a:rPr lang="en-GB" sz="3000"/>
              <a:t>Hydrochloric acid + potassium hydroxide → ____________ chloride + _________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lphaLcParenR"/>
            </a:pPr>
            <a:r>
              <a:rPr lang="en-GB" sz="3000"/>
              <a:t>Sulfuric acid + ___________ hydroxide → calcium ___________ + water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lphaLcParenR"/>
            </a:pPr>
            <a:r>
              <a:rPr lang="en-GB" sz="3000"/>
              <a:t>___________ __________ + lithium hydroxide → _________ nitrate + water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/>
              <a:t>3. Write the word equation for when magnesium hydroxide is added to hydrochloric acid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/>
              <a:t>4. </a:t>
            </a:r>
            <a:r>
              <a:rPr lang="en-GB" sz="3000"/>
              <a:t>Write the word equation for when sodium hydroxide is added to sulfuric acid</a:t>
            </a:r>
            <a:r>
              <a:rPr lang="en-GB" sz="3000"/>
              <a:t>.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/>
              <a:t>5. </a:t>
            </a:r>
            <a:r>
              <a:rPr lang="en-GB" sz="3000"/>
              <a:t>Write the word equation for when zinc hydroxide is added to nitric acid</a:t>
            </a:r>
            <a:r>
              <a:rPr lang="en-GB" sz="3000"/>
              <a:t> </a:t>
            </a:r>
            <a:endParaRPr sz="3000"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741000" y="1435950"/>
            <a:ext cx="150735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Which experiments are reproducible?</a:t>
            </a:r>
            <a:endParaRPr b="1"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baseline="30000" sz="3000">
              <a:solidFill>
                <a:srgbClr val="000000"/>
              </a:solidFill>
            </a:endParaRPr>
          </a:p>
        </p:txBody>
      </p:sp>
      <p:sp>
        <p:nvSpPr>
          <p:cNvPr id="123" name="Google Shape;123;p20"/>
          <p:cNvSpPr txBox="1"/>
          <p:nvPr>
            <p:ph type="title"/>
          </p:nvPr>
        </p:nvSpPr>
        <p:spPr>
          <a:xfrm>
            <a:off x="741000" y="508300"/>
            <a:ext cx="132012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</a:t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5" name="Google Shape;125;p20"/>
          <p:cNvGraphicFramePr/>
          <p:nvPr/>
        </p:nvGraphicFramePr>
        <p:xfrm>
          <a:off x="917950" y="2216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{78A5BA96-93B6-4466-A6A5-165F027546AD}</a:tableStyleId>
              </a:tblPr>
              <a:tblGrid>
                <a:gridCol w="2304925"/>
                <a:gridCol w="5050125"/>
              </a:tblGrid>
              <a:tr h="754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 of alkali (</a:t>
                      </a:r>
                      <a:r>
                        <a:rPr b="1" lang="en-GB" sz="28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cm³)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Luke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Tarun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6" name="Google Shape;126;p20"/>
          <p:cNvGraphicFramePr/>
          <p:nvPr/>
        </p:nvGraphicFramePr>
        <p:xfrm>
          <a:off x="917950" y="590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{78A5BA96-93B6-4466-A6A5-165F027546AD}</a:tableStyleId>
              </a:tblPr>
              <a:tblGrid>
                <a:gridCol w="2304925"/>
                <a:gridCol w="5050125"/>
              </a:tblGrid>
              <a:tr h="754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</a:t>
                      </a:r>
                      <a:r>
                        <a:rPr b="1" lang="en-GB" sz="28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22.2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Luke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Tarun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27.5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7" name="Google Shape;127;p20"/>
          <p:cNvGraphicFramePr/>
          <p:nvPr/>
        </p:nvGraphicFramePr>
        <p:xfrm>
          <a:off x="9725100" y="2175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{78A5BA96-93B6-4466-A6A5-165F027546AD}</a:tableStyleId>
              </a:tblPr>
              <a:tblGrid>
                <a:gridCol w="2304925"/>
                <a:gridCol w="5050125"/>
              </a:tblGrid>
              <a:tr h="754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Temperature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(°</a:t>
                      </a:r>
                      <a:r>
                        <a:rPr b="1" lang="en-GB" sz="28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b="1" lang="en-GB" sz="28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Luke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Tarun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8" name="Google Shape;128;p20"/>
          <p:cNvGraphicFramePr/>
          <p:nvPr/>
        </p:nvGraphicFramePr>
        <p:xfrm>
          <a:off x="9725100" y="586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{78A5BA96-93B6-4466-A6A5-165F027546AD}</a:tableStyleId>
              </a:tblPr>
              <a:tblGrid>
                <a:gridCol w="2304925"/>
                <a:gridCol w="5050125"/>
              </a:tblGrid>
              <a:tr h="754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Speed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b="1" lang="en-GB" sz="28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m/s</a:t>
                      </a:r>
                      <a:r>
                        <a:rPr b="1" lang="en-GB" sz="28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4.71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Luke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4.69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Tarun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4.73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9" name="Google Shape;129;p20"/>
          <p:cNvSpPr txBox="1"/>
          <p:nvPr/>
        </p:nvSpPr>
        <p:spPr>
          <a:xfrm>
            <a:off x="227775" y="2175450"/>
            <a:ext cx="8421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1)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9046950" y="2175450"/>
            <a:ext cx="8421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27775" y="5881050"/>
            <a:ext cx="8421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9046950" y="5881050"/>
            <a:ext cx="8421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741000" y="1993150"/>
            <a:ext cx="150735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Hypothesis: :</a:t>
            </a:r>
            <a:r>
              <a:rPr lang="en-GB" sz="3000">
                <a:solidFill>
                  <a:srgbClr val="000000"/>
                </a:solidFill>
              </a:rPr>
              <a:t> 12 g antacid tablets are needed to neutralise 30 </a:t>
            </a:r>
            <a:r>
              <a:rPr lang="en-GB" sz="3000">
                <a:solidFill>
                  <a:srgbClr val="222222"/>
                </a:solidFill>
              </a:rPr>
              <a:t>cm³</a:t>
            </a:r>
            <a:r>
              <a:rPr lang="en-GB" sz="3000">
                <a:solidFill>
                  <a:srgbClr val="000000"/>
                </a:solidFill>
              </a:rPr>
              <a:t> of hydrochloric acid.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Results: </a:t>
            </a:r>
            <a:r>
              <a:rPr lang="en-GB" sz="3000">
                <a:solidFill>
                  <a:srgbClr val="000000"/>
                </a:solidFill>
              </a:rPr>
              <a:t>Mass of tablets needed to neutralise 30 </a:t>
            </a:r>
            <a:r>
              <a:rPr lang="en-GB" sz="3000">
                <a:solidFill>
                  <a:srgbClr val="222222"/>
                </a:solidFill>
              </a:rPr>
              <a:t>cm³</a:t>
            </a:r>
            <a:r>
              <a:rPr lang="en-GB" sz="3000">
                <a:solidFill>
                  <a:srgbClr val="000000"/>
                </a:solidFill>
              </a:rPr>
              <a:t> of hydrochloric acid: </a:t>
            </a:r>
            <a:r>
              <a:rPr b="1" lang="en-GB" sz="3000">
                <a:solidFill>
                  <a:srgbClr val="000000"/>
                </a:solidFill>
              </a:rPr>
              <a:t>9.8 g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b="1" lang="en-GB" sz="3000">
                <a:solidFill>
                  <a:srgbClr val="000000"/>
                </a:solidFill>
              </a:rPr>
              <a:t>Write a conclusion for these results.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b="1" lang="en-GB" sz="3000">
                <a:solidFill>
                  <a:srgbClr val="000000"/>
                </a:solidFill>
              </a:rPr>
              <a:t>Another student needed 6.7 g of tablets to neutralise the same volume of acid. Are the results reproducible? Explain your answer.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baseline="30000" sz="3000">
              <a:solidFill>
                <a:srgbClr val="000000"/>
              </a:solidFill>
            </a:endParaRPr>
          </a:p>
        </p:txBody>
      </p:sp>
      <p:sp>
        <p:nvSpPr>
          <p:cNvPr id="138" name="Google Shape;138;p21"/>
          <p:cNvSpPr txBox="1"/>
          <p:nvPr>
            <p:ph type="title"/>
          </p:nvPr>
        </p:nvSpPr>
        <p:spPr>
          <a:xfrm>
            <a:off x="741000" y="890050"/>
            <a:ext cx="132012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r>
              <a:rPr lang="en-GB"/>
              <a:t> </a:t>
            </a:r>
            <a:endParaRPr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741000" y="4860300"/>
            <a:ext cx="12393000" cy="2701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Hints:</a:t>
            </a:r>
            <a:endParaRPr sz="30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Does the result match the hypothesis?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How much more/less than the hypothesis was the result?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Can you offer an explanation?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