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EDCA7D-EFEE-4D8C-B217-00328D2AE4BB}">
  <a:tblStyle styleId="{F9EDCA7D-EFEE-4D8C-B217-00328D2AE4B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bff9e4f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bff9e4f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243dffec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243dffec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Video demo of method. Pause, students read it through/write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243dffec1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243dffec1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243dffec1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243dffec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243dffec1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243dffec1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243dffec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243dffec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243dffec1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243dffec1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means.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24d70699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24d70699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Model how to calculate the mean. Discuss the importance of a larger sample size and link with reliability. Ask students to calculate their own means or the second column while video is paused. Draw attention to what to do if you encounter an anomalous result (repeat/leave out of mean)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24d70699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24d70699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Required Practical</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Reaction Time - Part 1</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Combined Science - Biology - KS4</a:t>
            </a:r>
            <a:endParaRPr>
              <a:solidFill>
                <a:srgbClr val="4B3241"/>
              </a:solidFill>
            </a:endParaRPr>
          </a:p>
          <a:p>
            <a:pPr indent="0" lvl="0" marL="0" rtl="0" algn="l">
              <a:spcBef>
                <a:spcPts val="2000"/>
              </a:spcBef>
              <a:spcAft>
                <a:spcPts val="2000"/>
              </a:spcAft>
              <a:buNone/>
            </a:pPr>
            <a:r>
              <a:rPr lang="en-GB">
                <a:solidFill>
                  <a:srgbClr val="4B3241"/>
                </a:solidFill>
              </a:rPr>
              <a:t>Homeostasis and Response</a:t>
            </a:r>
            <a:endParaRPr>
              <a:solidFill>
                <a:srgbClr val="4B3241"/>
              </a:solidFill>
            </a:endParaRPr>
          </a:p>
        </p:txBody>
      </p:sp>
      <p:sp>
        <p:nvSpPr>
          <p:cNvPr id="81" name="Google Shape;81;p14"/>
          <p:cNvSpPr txBox="1"/>
          <p:nvPr>
            <p:ph idx="4294967295" type="subTitle"/>
          </p:nvPr>
        </p:nvSpPr>
        <p:spPr>
          <a:xfrm>
            <a:off x="917950" y="7904800"/>
            <a:ext cx="1030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Miss Ray</a:t>
            </a:r>
            <a:endParaRPr sz="2800">
              <a:solidFill>
                <a:srgbClr val="4B3241"/>
              </a:solidFill>
            </a:endParaRPr>
          </a:p>
          <a:p>
            <a:pPr indent="0" lvl="0" marL="0" rtl="0" algn="l">
              <a:spcBef>
                <a:spcPts val="2000"/>
              </a:spcBef>
              <a:spcAft>
                <a:spcPts val="2000"/>
              </a:spcAft>
              <a:buNone/>
            </a:pPr>
            <a:r>
              <a:rPr lang="en-GB" sz="2800">
                <a:solidFill>
                  <a:srgbClr val="4B3241"/>
                </a:solidFill>
              </a:rPr>
              <a:t>Please note these slides contain colour font.</a:t>
            </a:r>
            <a:endParaRPr sz="2800">
              <a:solidFill>
                <a:srgbClr val="4B3241"/>
              </a:solidFill>
            </a:endParaRPr>
          </a:p>
        </p:txBody>
      </p:sp>
      <p:sp>
        <p:nvSpPr>
          <p:cNvPr id="82" name="Google Shape;82;p14"/>
          <p:cNvSpPr/>
          <p:nvPr/>
        </p:nvSpPr>
        <p:spPr>
          <a:xfrm>
            <a:off x="17208400" y="8589575"/>
            <a:ext cx="1079700" cy="169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917950" y="39185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Method</a:t>
            </a:r>
            <a:endParaRPr/>
          </a:p>
        </p:txBody>
      </p:sp>
      <p:sp>
        <p:nvSpPr>
          <p:cNvPr id="89" name="Google Shape;89;p15"/>
          <p:cNvSpPr txBox="1"/>
          <p:nvPr>
            <p:ph idx="1" type="body"/>
          </p:nvPr>
        </p:nvSpPr>
        <p:spPr>
          <a:xfrm>
            <a:off x="347000" y="1225925"/>
            <a:ext cx="9939900" cy="59622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AutoNum type="arabicPeriod"/>
            </a:pPr>
            <a:r>
              <a:rPr lang="en-GB" sz="3000"/>
              <a:t>Work with a partner.</a:t>
            </a:r>
            <a:endParaRPr sz="3000"/>
          </a:p>
          <a:p>
            <a:pPr indent="-419100" lvl="0" marL="457200" rtl="0" algn="l">
              <a:spcBef>
                <a:spcPts val="0"/>
              </a:spcBef>
              <a:spcAft>
                <a:spcPts val="0"/>
              </a:spcAft>
              <a:buSzPts val="3000"/>
              <a:buAutoNum type="arabicPeriod"/>
            </a:pPr>
            <a:r>
              <a:rPr lang="en-GB" sz="3000"/>
              <a:t>Person A places their elbow on the table and opens their dominant hand.</a:t>
            </a:r>
            <a:endParaRPr sz="3000"/>
          </a:p>
          <a:p>
            <a:pPr indent="-419100" lvl="0" marL="457200" rtl="0" algn="l">
              <a:spcBef>
                <a:spcPts val="0"/>
              </a:spcBef>
              <a:spcAft>
                <a:spcPts val="0"/>
              </a:spcAft>
              <a:buSzPts val="3000"/>
              <a:buAutoNum type="arabicPeriod"/>
            </a:pPr>
            <a:r>
              <a:rPr lang="en-GB" sz="3000"/>
              <a:t>Person B places the ruler in between the fingers and thumb with the ruler at 0 cm.</a:t>
            </a:r>
            <a:endParaRPr sz="3000"/>
          </a:p>
          <a:p>
            <a:pPr indent="-419100" lvl="0" marL="457200" rtl="0" algn="l">
              <a:spcBef>
                <a:spcPts val="0"/>
              </a:spcBef>
              <a:spcAft>
                <a:spcPts val="0"/>
              </a:spcAft>
              <a:buSzPts val="3000"/>
              <a:buAutoNum type="arabicPeriod"/>
            </a:pPr>
            <a:r>
              <a:rPr lang="en-GB" sz="3000"/>
              <a:t>Person B drops the ruler whilst talking to person A and person A catches it.</a:t>
            </a:r>
            <a:endParaRPr sz="3000"/>
          </a:p>
          <a:p>
            <a:pPr indent="-419100" lvl="0" marL="457200" rtl="0" algn="l">
              <a:spcBef>
                <a:spcPts val="0"/>
              </a:spcBef>
              <a:spcAft>
                <a:spcPts val="0"/>
              </a:spcAft>
              <a:buSzPts val="3000"/>
              <a:buAutoNum type="arabicPeriod"/>
            </a:pPr>
            <a:r>
              <a:rPr lang="en-GB" sz="3000"/>
              <a:t>The number level with the top of person A's thumb is recorded in a suitable table. Repeat this three times and calculate a mean.</a:t>
            </a:r>
            <a:endParaRPr sz="3000"/>
          </a:p>
          <a:p>
            <a:pPr indent="-419100" lvl="0" marL="457200" rtl="0" algn="l">
              <a:spcBef>
                <a:spcPts val="0"/>
              </a:spcBef>
              <a:spcAft>
                <a:spcPts val="0"/>
              </a:spcAft>
              <a:buSzPts val="3000"/>
              <a:buAutoNum type="arabicPeriod"/>
            </a:pPr>
            <a:r>
              <a:rPr lang="en-GB" sz="3000"/>
              <a:t>Repeat the experiment with person B dropping the ruler silently.</a:t>
            </a:r>
            <a:endParaRPr sz="3000"/>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91" name="Google Shape;91;p15"/>
          <p:cNvPicPr preferRelativeResize="0"/>
          <p:nvPr/>
        </p:nvPicPr>
        <p:blipFill rotWithShape="1">
          <a:blip r:embed="rId3">
            <a:alphaModFix/>
          </a:blip>
          <a:srcRect b="13051" l="0" r="0" t="5528"/>
          <a:stretch/>
        </p:blipFill>
        <p:spPr>
          <a:xfrm>
            <a:off x="10838625" y="1225925"/>
            <a:ext cx="6326775" cy="6868401"/>
          </a:xfrm>
          <a:prstGeom prst="rect">
            <a:avLst/>
          </a:prstGeom>
          <a:noFill/>
          <a:ln>
            <a:noFill/>
          </a:ln>
        </p:spPr>
      </p:pic>
      <p:sp>
        <p:nvSpPr>
          <p:cNvPr id="92" name="Google Shape;92;p15"/>
          <p:cNvSpPr txBox="1"/>
          <p:nvPr/>
        </p:nvSpPr>
        <p:spPr>
          <a:xfrm>
            <a:off x="10838625" y="8086650"/>
            <a:ext cx="3665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Image - Oak National Academy.</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Font typeface="Arial"/>
              <a:buNone/>
            </a:pPr>
            <a:r>
              <a:rPr lang="en-GB" sz="3500">
                <a:solidFill>
                  <a:schemeClr val="dk2"/>
                </a:solidFill>
              </a:rPr>
              <a:t>Using the method, identify the independent, dependent and control variables.</a:t>
            </a:r>
            <a:endParaRPr b="0" sz="3500">
              <a:solidFill>
                <a:schemeClr val="dk2"/>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Independent - </a:t>
            </a:r>
            <a:endParaRPr/>
          </a:p>
          <a:p>
            <a:pPr indent="0" lvl="0" marL="0" rtl="0" algn="l">
              <a:spcBef>
                <a:spcPts val="0"/>
              </a:spcBef>
              <a:spcAft>
                <a:spcPts val="0"/>
              </a:spcAft>
              <a:buNone/>
            </a:pPr>
            <a:r>
              <a:rPr lang="en-GB"/>
              <a:t>Dependent - </a:t>
            </a:r>
            <a:endParaRPr/>
          </a:p>
          <a:p>
            <a:pPr indent="0" lvl="0" marL="0" rtl="0" algn="l">
              <a:spcBef>
                <a:spcPts val="0"/>
              </a:spcBef>
              <a:spcAft>
                <a:spcPts val="0"/>
              </a:spcAft>
              <a:buNone/>
            </a:pPr>
            <a:r>
              <a:rPr lang="en-GB"/>
              <a:t>Control - </a:t>
            </a:r>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idx="1" type="body"/>
          </p:nvPr>
        </p:nvSpPr>
        <p:spPr>
          <a:xfrm>
            <a:off x="815900" y="1508775"/>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400">
                <a:solidFill>
                  <a:srgbClr val="434343"/>
                </a:solidFill>
              </a:rPr>
              <a:t>Independent variable</a:t>
            </a:r>
            <a:r>
              <a:rPr lang="en-GB" sz="3400">
                <a:solidFill>
                  <a:srgbClr val="434343"/>
                </a:solidFill>
              </a:rPr>
              <a:t> - </a:t>
            </a:r>
            <a:endParaRPr sz="3400">
              <a:solidFill>
                <a:srgbClr val="434343"/>
              </a:solidFill>
            </a:endParaRPr>
          </a:p>
          <a:p>
            <a:pPr indent="0" lvl="0" marL="0" rtl="0" algn="l">
              <a:spcBef>
                <a:spcPts val="1000"/>
              </a:spcBef>
              <a:spcAft>
                <a:spcPts val="0"/>
              </a:spcAft>
              <a:buNone/>
            </a:pPr>
            <a:r>
              <a:t/>
            </a:r>
            <a:endParaRPr sz="3400">
              <a:solidFill>
                <a:srgbClr val="434343"/>
              </a:solidFill>
            </a:endParaRPr>
          </a:p>
          <a:p>
            <a:pPr indent="0" lvl="0" marL="0" rtl="0" algn="l">
              <a:spcBef>
                <a:spcPts val="1000"/>
              </a:spcBef>
              <a:spcAft>
                <a:spcPts val="0"/>
              </a:spcAft>
              <a:buNone/>
            </a:pPr>
            <a:r>
              <a:rPr b="1" lang="en-GB" sz="3400">
                <a:solidFill>
                  <a:srgbClr val="434343"/>
                </a:solidFill>
              </a:rPr>
              <a:t>Dependent variable</a:t>
            </a:r>
            <a:r>
              <a:rPr lang="en-GB" sz="3400">
                <a:solidFill>
                  <a:srgbClr val="434343"/>
                </a:solidFill>
              </a:rPr>
              <a:t> - </a:t>
            </a:r>
            <a:endParaRPr sz="3400">
              <a:solidFill>
                <a:srgbClr val="434343"/>
              </a:solidFill>
            </a:endParaRPr>
          </a:p>
          <a:p>
            <a:pPr indent="0" lvl="0" marL="0" rtl="0" algn="l">
              <a:spcBef>
                <a:spcPts val="1000"/>
              </a:spcBef>
              <a:spcAft>
                <a:spcPts val="0"/>
              </a:spcAft>
              <a:buNone/>
            </a:pPr>
            <a:r>
              <a:t/>
            </a:r>
            <a:endParaRPr sz="3400">
              <a:solidFill>
                <a:srgbClr val="434343"/>
              </a:solidFill>
            </a:endParaRPr>
          </a:p>
          <a:p>
            <a:pPr indent="0" lvl="0" marL="0" rtl="0" algn="l">
              <a:spcBef>
                <a:spcPts val="1000"/>
              </a:spcBef>
              <a:spcAft>
                <a:spcPts val="1000"/>
              </a:spcAft>
              <a:buNone/>
            </a:pPr>
            <a:r>
              <a:rPr b="1" lang="en-GB" sz="3400">
                <a:solidFill>
                  <a:srgbClr val="434343"/>
                </a:solidFill>
              </a:rPr>
              <a:t>Control variables</a:t>
            </a:r>
            <a:r>
              <a:rPr lang="en-GB" sz="3400">
                <a:solidFill>
                  <a:srgbClr val="434343"/>
                </a:solidFill>
              </a:rPr>
              <a:t> - </a:t>
            </a:r>
            <a:endParaRPr sz="3400">
              <a:solidFill>
                <a:srgbClr val="434343"/>
              </a:solidFill>
            </a:endParaRPr>
          </a:p>
        </p:txBody>
      </p:sp>
      <p:sp>
        <p:nvSpPr>
          <p:cNvPr id="104" name="Google Shape;104;p17"/>
          <p:cNvSpPr txBox="1"/>
          <p:nvPr/>
        </p:nvSpPr>
        <p:spPr>
          <a:xfrm>
            <a:off x="6408975" y="1404000"/>
            <a:ext cx="10450200" cy="8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 Presence of noise when dropping the ruler.</a:t>
            </a:r>
            <a:endParaRPr b="1" sz="3400">
              <a:solidFill>
                <a:srgbClr val="434343"/>
              </a:solidFill>
              <a:latin typeface="Montserrat"/>
              <a:ea typeface="Montserrat"/>
              <a:cs typeface="Montserrat"/>
              <a:sym typeface="Montserrat"/>
            </a:endParaRPr>
          </a:p>
        </p:txBody>
      </p:sp>
      <p:sp>
        <p:nvSpPr>
          <p:cNvPr id="105" name="Google Shape;105;p17"/>
          <p:cNvSpPr txBox="1"/>
          <p:nvPr/>
        </p:nvSpPr>
        <p:spPr>
          <a:xfrm>
            <a:off x="5826500" y="2985425"/>
            <a:ext cx="11889900" cy="8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Distance the ruler falls before it is caught.</a:t>
            </a:r>
            <a:endParaRPr b="1" sz="3400">
              <a:solidFill>
                <a:srgbClr val="434343"/>
              </a:solidFill>
              <a:latin typeface="Montserrat"/>
              <a:ea typeface="Montserrat"/>
              <a:cs typeface="Montserrat"/>
              <a:sym typeface="Montserrat"/>
            </a:endParaRPr>
          </a:p>
        </p:txBody>
      </p:sp>
      <p:sp>
        <p:nvSpPr>
          <p:cNvPr id="106" name="Google Shape;106;p17"/>
          <p:cNvSpPr txBox="1"/>
          <p:nvPr/>
        </p:nvSpPr>
        <p:spPr>
          <a:xfrm>
            <a:off x="5190350" y="4592700"/>
            <a:ext cx="7703100" cy="8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Same starting height</a:t>
            </a:r>
            <a:endParaRPr b="1" sz="34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Same mass of ruler</a:t>
            </a:r>
            <a:endParaRPr b="1" sz="34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Same person catching the ruler</a:t>
            </a:r>
            <a:endParaRPr b="1" sz="34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GB" sz="3400">
                <a:solidFill>
                  <a:srgbClr val="434343"/>
                </a:solidFill>
                <a:latin typeface="Montserrat"/>
                <a:ea typeface="Montserrat"/>
                <a:cs typeface="Montserrat"/>
                <a:sym typeface="Montserrat"/>
              </a:rPr>
              <a:t>Always using dominant hand</a:t>
            </a:r>
            <a:endParaRPr b="1" sz="3400">
              <a:solidFill>
                <a:srgbClr val="434343"/>
              </a:solidFill>
              <a:latin typeface="Montserrat"/>
              <a:ea typeface="Montserrat"/>
              <a:cs typeface="Montserrat"/>
              <a:sym typeface="Montserrat"/>
            </a:endParaRPr>
          </a:p>
        </p:txBody>
      </p:sp>
      <p:sp>
        <p:nvSpPr>
          <p:cNvPr id="107" name="Google Shape;107;p17"/>
          <p:cNvSpPr txBox="1"/>
          <p:nvPr>
            <p:ph type="title"/>
          </p:nvPr>
        </p:nvSpPr>
        <p:spPr>
          <a:xfrm>
            <a:off x="917950" y="39185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Answers</a:t>
            </a:r>
            <a:endParaRPr/>
          </a:p>
        </p:txBody>
      </p:sp>
      <p:sp>
        <p:nvSpPr>
          <p:cNvPr id="108" name="Google Shape;108;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4" name="Google Shape;114;p18"/>
          <p:cNvSpPr/>
          <p:nvPr/>
        </p:nvSpPr>
        <p:spPr>
          <a:xfrm>
            <a:off x="2816700" y="1647800"/>
            <a:ext cx="591900" cy="6384000"/>
          </a:xfrm>
          <a:prstGeom prst="leftBrace">
            <a:avLst>
              <a:gd fmla="val 50000"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txBox="1"/>
          <p:nvPr/>
        </p:nvSpPr>
        <p:spPr>
          <a:xfrm>
            <a:off x="0" y="3643500"/>
            <a:ext cx="31842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3400">
                <a:solidFill>
                  <a:srgbClr val="434343"/>
                </a:solidFill>
                <a:latin typeface="Montserrat"/>
                <a:ea typeface="Montserrat"/>
                <a:cs typeface="Montserrat"/>
                <a:sym typeface="Montserrat"/>
              </a:rPr>
              <a:t>Independent variable</a:t>
            </a:r>
            <a:r>
              <a:rPr lang="en-GB" sz="3400">
                <a:solidFill>
                  <a:srgbClr val="434343"/>
                </a:solidFill>
                <a:latin typeface="Montserrat"/>
                <a:ea typeface="Montserrat"/>
                <a:cs typeface="Montserrat"/>
                <a:sym typeface="Montserrat"/>
              </a:rPr>
              <a:t> </a:t>
            </a:r>
            <a:endParaRPr>
              <a:solidFill>
                <a:srgbClr val="434343"/>
              </a:solidFill>
            </a:endParaRPr>
          </a:p>
        </p:txBody>
      </p:sp>
      <p:sp>
        <p:nvSpPr>
          <p:cNvPr id="116" name="Google Shape;116;p18"/>
          <p:cNvSpPr/>
          <p:nvPr/>
        </p:nvSpPr>
        <p:spPr>
          <a:xfrm rot="5400000">
            <a:off x="11613725" y="-2103350"/>
            <a:ext cx="489900" cy="6476700"/>
          </a:xfrm>
          <a:prstGeom prst="leftBrace">
            <a:avLst>
              <a:gd fmla="val 50000" name="adj1"/>
              <a:gd fmla="val 500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txBox="1"/>
          <p:nvPr/>
        </p:nvSpPr>
        <p:spPr>
          <a:xfrm>
            <a:off x="9399125" y="244925"/>
            <a:ext cx="4919100" cy="890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3400">
                <a:solidFill>
                  <a:srgbClr val="434343"/>
                </a:solidFill>
                <a:latin typeface="Montserrat"/>
                <a:ea typeface="Montserrat"/>
                <a:cs typeface="Montserrat"/>
                <a:sym typeface="Montserrat"/>
              </a:rPr>
              <a:t>Dependent variable</a:t>
            </a:r>
            <a:endParaRPr>
              <a:solidFill>
                <a:srgbClr val="434343"/>
              </a:solidFill>
            </a:endParaRPr>
          </a:p>
        </p:txBody>
      </p:sp>
      <p:sp>
        <p:nvSpPr>
          <p:cNvPr id="118" name="Google Shape;118;p18"/>
          <p:cNvSpPr txBox="1"/>
          <p:nvPr>
            <p:ph type="title"/>
          </p:nvPr>
        </p:nvSpPr>
        <p:spPr>
          <a:xfrm>
            <a:off x="457200" y="30480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Draw a results table</a:t>
            </a:r>
            <a:endParaRPr/>
          </a:p>
        </p:txBody>
      </p:sp>
      <p:graphicFrame>
        <p:nvGraphicFramePr>
          <p:cNvPr id="119" name="Google Shape;119;p18"/>
          <p:cNvGraphicFramePr/>
          <p:nvPr/>
        </p:nvGraphicFramePr>
        <p:xfrm>
          <a:off x="3949450" y="2368475"/>
          <a:ext cx="3000000" cy="3000000"/>
        </p:xfrm>
        <a:graphic>
          <a:graphicData uri="http://schemas.openxmlformats.org/drawingml/2006/table">
            <a:tbl>
              <a:tblPr>
                <a:noFill/>
                <a:tableStyleId>{F9EDCA7D-EFEE-4D8C-B217-00328D2AE4BB}</a:tableStyleId>
              </a:tblPr>
              <a:tblGrid>
                <a:gridCol w="2365600"/>
                <a:gridCol w="2365600"/>
                <a:gridCol w="2365600"/>
                <a:gridCol w="2365600"/>
                <a:gridCol w="2365600"/>
              </a:tblGrid>
              <a:tr h="952450">
                <a:tc rowSpan="2">
                  <a:txBody>
                    <a:bodyPr/>
                    <a:lstStyle/>
                    <a:p>
                      <a:pPr indent="0" lvl="0" marL="0" rtl="0" algn="ctr">
                        <a:lnSpc>
                          <a:spcPct val="115000"/>
                        </a:lnSpc>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952450">
                <a:tc vMerge="1"/>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5" name="Google Shape;125;p19"/>
          <p:cNvSpPr txBox="1"/>
          <p:nvPr>
            <p:ph type="title"/>
          </p:nvPr>
        </p:nvSpPr>
        <p:spPr>
          <a:xfrm>
            <a:off x="917950" y="39185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Model results table</a:t>
            </a:r>
            <a:endParaRPr/>
          </a:p>
        </p:txBody>
      </p:sp>
      <p:graphicFrame>
        <p:nvGraphicFramePr>
          <p:cNvPr id="126" name="Google Shape;126;p19"/>
          <p:cNvGraphicFramePr/>
          <p:nvPr/>
        </p:nvGraphicFramePr>
        <p:xfrm>
          <a:off x="2622100" y="1601575"/>
          <a:ext cx="3000000" cy="3000000"/>
        </p:xfrm>
        <a:graphic>
          <a:graphicData uri="http://schemas.openxmlformats.org/drawingml/2006/table">
            <a:tbl>
              <a:tblPr>
                <a:noFill/>
                <a:tableStyleId>{F9EDCA7D-EFEE-4D8C-B217-00328D2AE4BB}</a:tableStyleId>
              </a:tblPr>
              <a:tblGrid>
                <a:gridCol w="2365600"/>
                <a:gridCol w="2365600"/>
                <a:gridCol w="2365600"/>
                <a:gridCol w="2365600"/>
                <a:gridCol w="2365600"/>
              </a:tblGrid>
              <a:tr h="952450">
                <a:tc rowSpan="2">
                  <a:txBody>
                    <a:bodyPr/>
                    <a:lstStyle/>
                    <a:p>
                      <a:pPr indent="0" lvl="0" marL="0" rtl="0" algn="ctr">
                        <a:lnSpc>
                          <a:spcPct val="115000"/>
                        </a:lnSpc>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Distance (cm)</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952450">
                <a:tc vMerge="1"/>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1</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2</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Average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Without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2" name="Google Shape;132;p20"/>
          <p:cNvSpPr txBox="1"/>
          <p:nvPr/>
        </p:nvSpPr>
        <p:spPr>
          <a:xfrm>
            <a:off x="304800" y="304800"/>
            <a:ext cx="6627600" cy="11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400">
                <a:latin typeface="Montserrat"/>
                <a:ea typeface="Montserrat"/>
                <a:cs typeface="Montserrat"/>
                <a:sym typeface="Montserrat"/>
              </a:rPr>
              <a:t>Calculate the means</a:t>
            </a:r>
            <a:endParaRPr b="1" sz="4400">
              <a:latin typeface="Montserrat"/>
              <a:ea typeface="Montserrat"/>
              <a:cs typeface="Montserrat"/>
              <a:sym typeface="Montserrat"/>
            </a:endParaRPr>
          </a:p>
        </p:txBody>
      </p:sp>
      <p:graphicFrame>
        <p:nvGraphicFramePr>
          <p:cNvPr id="133" name="Google Shape;133;p20"/>
          <p:cNvGraphicFramePr/>
          <p:nvPr/>
        </p:nvGraphicFramePr>
        <p:xfrm>
          <a:off x="2622100" y="1601575"/>
          <a:ext cx="3000000" cy="3000000"/>
        </p:xfrm>
        <a:graphic>
          <a:graphicData uri="http://schemas.openxmlformats.org/drawingml/2006/table">
            <a:tbl>
              <a:tblPr>
                <a:noFill/>
                <a:tableStyleId>{F9EDCA7D-EFEE-4D8C-B217-00328D2AE4BB}</a:tableStyleId>
              </a:tblPr>
              <a:tblGrid>
                <a:gridCol w="2365600"/>
                <a:gridCol w="2365600"/>
                <a:gridCol w="2365600"/>
                <a:gridCol w="2365600"/>
                <a:gridCol w="2365600"/>
              </a:tblGrid>
              <a:tr h="952450">
                <a:tc rowSpan="2">
                  <a:txBody>
                    <a:bodyPr/>
                    <a:lstStyle/>
                    <a:p>
                      <a:pPr indent="0" lvl="0" marL="0" rtl="0" algn="ctr">
                        <a:lnSpc>
                          <a:spcPct val="115000"/>
                        </a:lnSpc>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Distance (cm)</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952450">
                <a:tc vMerge="1"/>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1</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2</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Average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4.6</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5.3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6.0</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Without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2.7</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3.5</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3.4</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21"/>
          <p:cNvSpPr txBox="1"/>
          <p:nvPr/>
        </p:nvSpPr>
        <p:spPr>
          <a:xfrm>
            <a:off x="14450100" y="3506475"/>
            <a:ext cx="3942600" cy="12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1"/>
                </a:solidFill>
                <a:latin typeface="Montserrat"/>
                <a:ea typeface="Montserrat"/>
                <a:cs typeface="Montserrat"/>
                <a:sym typeface="Montserrat"/>
              </a:rPr>
              <a:t>4.6 + 5.3 + 6.0 = 15.9</a:t>
            </a:r>
            <a:endParaRPr sz="30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accent1"/>
                </a:solidFill>
                <a:latin typeface="Montserrat"/>
                <a:ea typeface="Montserrat"/>
                <a:cs typeface="Montserrat"/>
                <a:sym typeface="Montserrat"/>
              </a:rPr>
              <a:t>15.9 ÷ 3 = 5.3</a:t>
            </a:r>
            <a:endParaRPr sz="3000">
              <a:solidFill>
                <a:schemeClr val="accent1"/>
              </a:solidFill>
              <a:latin typeface="Montserrat"/>
              <a:ea typeface="Montserrat"/>
              <a:cs typeface="Montserrat"/>
              <a:sym typeface="Montserrat"/>
            </a:endParaRPr>
          </a:p>
        </p:txBody>
      </p:sp>
      <p:sp>
        <p:nvSpPr>
          <p:cNvPr id="140" name="Google Shape;140;p21"/>
          <p:cNvSpPr txBox="1"/>
          <p:nvPr/>
        </p:nvSpPr>
        <p:spPr>
          <a:xfrm>
            <a:off x="12539750" y="3918875"/>
            <a:ext cx="2673900" cy="6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solidFill>
                  <a:schemeClr val="accent1"/>
                </a:solidFill>
                <a:latin typeface="Montserrat"/>
                <a:ea typeface="Montserrat"/>
                <a:cs typeface="Montserrat"/>
                <a:sym typeface="Montserrat"/>
              </a:rPr>
              <a:t>5.3</a:t>
            </a:r>
            <a:endParaRPr b="1" sz="3500">
              <a:solidFill>
                <a:schemeClr val="accent1"/>
              </a:solidFill>
              <a:latin typeface="Montserrat"/>
              <a:ea typeface="Montserrat"/>
              <a:cs typeface="Montserrat"/>
              <a:sym typeface="Montserrat"/>
            </a:endParaRPr>
          </a:p>
        </p:txBody>
      </p:sp>
      <p:sp>
        <p:nvSpPr>
          <p:cNvPr id="141" name="Google Shape;141;p21"/>
          <p:cNvSpPr txBox="1"/>
          <p:nvPr/>
        </p:nvSpPr>
        <p:spPr>
          <a:xfrm>
            <a:off x="14450100" y="4763775"/>
            <a:ext cx="3942600" cy="12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5"/>
                </a:solidFill>
                <a:latin typeface="Montserrat"/>
                <a:ea typeface="Montserrat"/>
                <a:cs typeface="Montserrat"/>
                <a:sym typeface="Montserrat"/>
              </a:rPr>
              <a:t>2.7 + 3.5 + 3.4 = 9.6</a:t>
            </a:r>
            <a:endParaRPr sz="3000">
              <a:solidFill>
                <a:schemeClr val="accent5"/>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accent5"/>
                </a:solidFill>
                <a:latin typeface="Montserrat"/>
                <a:ea typeface="Montserrat"/>
                <a:cs typeface="Montserrat"/>
                <a:sym typeface="Montserrat"/>
              </a:rPr>
              <a:t>9.6 ÷ 3 = 3.2</a:t>
            </a:r>
            <a:endParaRPr sz="3000">
              <a:solidFill>
                <a:schemeClr val="accent5"/>
              </a:solidFill>
              <a:latin typeface="Montserrat"/>
              <a:ea typeface="Montserrat"/>
              <a:cs typeface="Montserrat"/>
              <a:sym typeface="Montserrat"/>
            </a:endParaRPr>
          </a:p>
        </p:txBody>
      </p:sp>
      <p:sp>
        <p:nvSpPr>
          <p:cNvPr id="142" name="Google Shape;142;p21"/>
          <p:cNvSpPr txBox="1"/>
          <p:nvPr/>
        </p:nvSpPr>
        <p:spPr>
          <a:xfrm>
            <a:off x="12386000" y="5184350"/>
            <a:ext cx="2673900" cy="6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solidFill>
                  <a:schemeClr val="accent5"/>
                </a:solidFill>
                <a:latin typeface="Montserrat"/>
                <a:ea typeface="Montserrat"/>
                <a:cs typeface="Montserrat"/>
                <a:sym typeface="Montserrat"/>
              </a:rPr>
              <a:t>3.2</a:t>
            </a:r>
            <a:endParaRPr b="1" sz="3500">
              <a:solidFill>
                <a:schemeClr val="accent5"/>
              </a:solidFill>
              <a:latin typeface="Montserrat"/>
              <a:ea typeface="Montserrat"/>
              <a:cs typeface="Montserrat"/>
              <a:sym typeface="Montserrat"/>
            </a:endParaRPr>
          </a:p>
        </p:txBody>
      </p:sp>
      <p:graphicFrame>
        <p:nvGraphicFramePr>
          <p:cNvPr id="143" name="Google Shape;143;p21"/>
          <p:cNvGraphicFramePr/>
          <p:nvPr/>
        </p:nvGraphicFramePr>
        <p:xfrm>
          <a:off x="2622100" y="1601575"/>
          <a:ext cx="3000000" cy="3000000"/>
        </p:xfrm>
        <a:graphic>
          <a:graphicData uri="http://schemas.openxmlformats.org/drawingml/2006/table">
            <a:tbl>
              <a:tblPr>
                <a:noFill/>
                <a:tableStyleId>{F9EDCA7D-EFEE-4D8C-B217-00328D2AE4BB}</a:tableStyleId>
              </a:tblPr>
              <a:tblGrid>
                <a:gridCol w="2365600"/>
                <a:gridCol w="2365600"/>
                <a:gridCol w="2365600"/>
                <a:gridCol w="2365600"/>
                <a:gridCol w="2365600"/>
              </a:tblGrid>
              <a:tr h="952450">
                <a:tc rowSpan="2">
                  <a:txBody>
                    <a:bodyPr/>
                    <a:lstStyle/>
                    <a:p>
                      <a:pPr indent="0" lvl="0" marL="0" rtl="0" algn="ctr">
                        <a:lnSpc>
                          <a:spcPct val="115000"/>
                        </a:lnSpc>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Distance (cm)</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952450">
                <a:tc vMerge="1"/>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1</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2</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Average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4.6</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5.3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6.0</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Without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2.7</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3.5</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3.4</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9" name="Google Shape;149;p22"/>
          <p:cNvSpPr txBox="1"/>
          <p:nvPr/>
        </p:nvSpPr>
        <p:spPr>
          <a:xfrm>
            <a:off x="14450100" y="3506475"/>
            <a:ext cx="3942600" cy="12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1"/>
                </a:solidFill>
                <a:latin typeface="Montserrat"/>
                <a:ea typeface="Montserrat"/>
                <a:cs typeface="Montserrat"/>
                <a:sym typeface="Montserrat"/>
              </a:rPr>
              <a:t>4.6 + 5.3 + 6.0 = 15.9</a:t>
            </a:r>
            <a:endParaRPr sz="30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accent1"/>
                </a:solidFill>
                <a:latin typeface="Montserrat"/>
                <a:ea typeface="Montserrat"/>
                <a:cs typeface="Montserrat"/>
                <a:sym typeface="Montserrat"/>
              </a:rPr>
              <a:t>15.9 ÷ 3 = 5.3</a:t>
            </a:r>
            <a:endParaRPr sz="3000">
              <a:solidFill>
                <a:schemeClr val="accent1"/>
              </a:solidFill>
              <a:latin typeface="Montserrat"/>
              <a:ea typeface="Montserrat"/>
              <a:cs typeface="Montserrat"/>
              <a:sym typeface="Montserrat"/>
            </a:endParaRPr>
          </a:p>
        </p:txBody>
      </p:sp>
      <p:sp>
        <p:nvSpPr>
          <p:cNvPr id="150" name="Google Shape;150;p22"/>
          <p:cNvSpPr txBox="1"/>
          <p:nvPr/>
        </p:nvSpPr>
        <p:spPr>
          <a:xfrm>
            <a:off x="12539750" y="3918875"/>
            <a:ext cx="2673900" cy="6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solidFill>
                  <a:schemeClr val="accent1"/>
                </a:solidFill>
                <a:latin typeface="Montserrat"/>
                <a:ea typeface="Montserrat"/>
                <a:cs typeface="Montserrat"/>
                <a:sym typeface="Montserrat"/>
              </a:rPr>
              <a:t>5.3</a:t>
            </a:r>
            <a:endParaRPr b="1" sz="3500">
              <a:solidFill>
                <a:schemeClr val="accent1"/>
              </a:solidFill>
              <a:latin typeface="Montserrat"/>
              <a:ea typeface="Montserrat"/>
              <a:cs typeface="Montserrat"/>
              <a:sym typeface="Montserrat"/>
            </a:endParaRPr>
          </a:p>
        </p:txBody>
      </p:sp>
      <p:sp>
        <p:nvSpPr>
          <p:cNvPr id="151" name="Google Shape;151;p22"/>
          <p:cNvSpPr txBox="1"/>
          <p:nvPr/>
        </p:nvSpPr>
        <p:spPr>
          <a:xfrm>
            <a:off x="14450100" y="4763775"/>
            <a:ext cx="3942600" cy="12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5"/>
                </a:solidFill>
                <a:latin typeface="Montserrat"/>
                <a:ea typeface="Montserrat"/>
                <a:cs typeface="Montserrat"/>
                <a:sym typeface="Montserrat"/>
              </a:rPr>
              <a:t>2.7 + 3.5 + 3.4 = 9.6</a:t>
            </a:r>
            <a:endParaRPr sz="3000">
              <a:solidFill>
                <a:schemeClr val="accent5"/>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accent5"/>
                </a:solidFill>
                <a:latin typeface="Montserrat"/>
                <a:ea typeface="Montserrat"/>
                <a:cs typeface="Montserrat"/>
                <a:sym typeface="Montserrat"/>
              </a:rPr>
              <a:t>9.6 ÷ 3 = 3.2</a:t>
            </a:r>
            <a:endParaRPr sz="3000">
              <a:solidFill>
                <a:schemeClr val="accent5"/>
              </a:solidFill>
              <a:latin typeface="Montserrat"/>
              <a:ea typeface="Montserrat"/>
              <a:cs typeface="Montserrat"/>
              <a:sym typeface="Montserrat"/>
            </a:endParaRPr>
          </a:p>
        </p:txBody>
      </p:sp>
      <p:sp>
        <p:nvSpPr>
          <p:cNvPr id="152" name="Google Shape;152;p22"/>
          <p:cNvSpPr txBox="1"/>
          <p:nvPr/>
        </p:nvSpPr>
        <p:spPr>
          <a:xfrm>
            <a:off x="12386000" y="5184350"/>
            <a:ext cx="2673900" cy="6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solidFill>
                  <a:schemeClr val="accent5"/>
                </a:solidFill>
                <a:latin typeface="Montserrat"/>
                <a:ea typeface="Montserrat"/>
                <a:cs typeface="Montserrat"/>
                <a:sym typeface="Montserrat"/>
              </a:rPr>
              <a:t>3.2</a:t>
            </a:r>
            <a:endParaRPr b="1" sz="3500">
              <a:solidFill>
                <a:schemeClr val="accent5"/>
              </a:solidFill>
              <a:latin typeface="Montserrat"/>
              <a:ea typeface="Montserrat"/>
              <a:cs typeface="Montserrat"/>
              <a:sym typeface="Montserrat"/>
            </a:endParaRPr>
          </a:p>
        </p:txBody>
      </p:sp>
      <p:graphicFrame>
        <p:nvGraphicFramePr>
          <p:cNvPr id="153" name="Google Shape;153;p22"/>
          <p:cNvGraphicFramePr/>
          <p:nvPr/>
        </p:nvGraphicFramePr>
        <p:xfrm>
          <a:off x="2622100" y="1601575"/>
          <a:ext cx="3000000" cy="3000000"/>
        </p:xfrm>
        <a:graphic>
          <a:graphicData uri="http://schemas.openxmlformats.org/drawingml/2006/table">
            <a:tbl>
              <a:tblPr>
                <a:noFill/>
                <a:tableStyleId>{F9EDCA7D-EFEE-4D8C-B217-00328D2AE4BB}</a:tableStyleId>
              </a:tblPr>
              <a:tblGrid>
                <a:gridCol w="2365600"/>
                <a:gridCol w="2365600"/>
                <a:gridCol w="2365600"/>
                <a:gridCol w="2365600"/>
                <a:gridCol w="2365600"/>
              </a:tblGrid>
              <a:tr h="952450">
                <a:tc rowSpan="2">
                  <a:txBody>
                    <a:bodyPr/>
                    <a:lstStyle/>
                    <a:p>
                      <a:pPr indent="0" lvl="0" marL="0" rtl="0" algn="ctr">
                        <a:lnSpc>
                          <a:spcPct val="115000"/>
                        </a:lnSpc>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Distance (cm)</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952450">
                <a:tc vMerge="1"/>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1</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2</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 Average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4.6</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5.3</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6.0</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42925">
                <a:tc>
                  <a:txBody>
                    <a:bodyPr/>
                    <a:lstStyle/>
                    <a:p>
                      <a:pPr indent="0" lvl="0" marL="0" rtl="0" algn="ctr">
                        <a:lnSpc>
                          <a:spcPct val="115000"/>
                        </a:lnSpc>
                        <a:spcBef>
                          <a:spcPts val="0"/>
                        </a:spcBef>
                        <a:spcAft>
                          <a:spcPts val="0"/>
                        </a:spcAft>
                        <a:buNone/>
                      </a:pPr>
                      <a:r>
                        <a:rPr lang="en-GB" sz="3500">
                          <a:latin typeface="Montserrat"/>
                          <a:ea typeface="Montserrat"/>
                          <a:cs typeface="Montserrat"/>
                          <a:sym typeface="Montserrat"/>
                        </a:rPr>
                        <a:t>Without noise</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2.7</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3.5</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500">
                          <a:latin typeface="Montserrat"/>
                          <a:ea typeface="Montserrat"/>
                          <a:cs typeface="Montserrat"/>
                          <a:sym typeface="Montserrat"/>
                        </a:rPr>
                        <a:t>3.4</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54" name="Google Shape;154;p22"/>
          <p:cNvSpPr txBox="1"/>
          <p:nvPr/>
        </p:nvSpPr>
        <p:spPr>
          <a:xfrm>
            <a:off x="329800" y="533400"/>
            <a:ext cx="10301700" cy="10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400">
                <a:latin typeface="Montserrat"/>
                <a:ea typeface="Montserrat"/>
                <a:cs typeface="Montserrat"/>
                <a:sym typeface="Montserrat"/>
              </a:rPr>
              <a:t>Use this data to draw a line graph</a:t>
            </a:r>
            <a:endParaRPr b="1" sz="44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