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10287000" cx="18288000"/>
  <p:notesSz cx="6858000" cy="9144000"/>
  <p:embeddedFontLst>
    <p:embeddedFont>
      <p:font typeface="Montserrat SemiBold"/>
      <p:regular r:id="rId14"/>
      <p:bold r:id="rId15"/>
      <p:italic r:id="rId16"/>
      <p:boldItalic r:id="rId17"/>
    </p:embeddedFont>
    <p:embeddedFont>
      <p:font typeface="Montserrat"/>
      <p:regular r:id="rId18"/>
      <p:bold r:id="rId19"/>
      <p:italic r:id="rId20"/>
      <p:boldItalic r:id="rId21"/>
    </p:embeddedFont>
    <p:embeddedFont>
      <p:font typeface="Montserrat Medium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MontserratMedium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MontserratMedium-italic.fntdata"/><Relationship Id="rId23" Type="http://schemas.openxmlformats.org/officeDocument/2006/relationships/font" Target="fonts/MontserratMedium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font" Target="fonts/MontserratMedium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MontserratSemiBold-bold.fntdata"/><Relationship Id="rId14" Type="http://schemas.openxmlformats.org/officeDocument/2006/relationships/font" Target="fonts/MontserratSemiBold-regular.fntdata"/><Relationship Id="rId17" Type="http://schemas.openxmlformats.org/officeDocument/2006/relationships/font" Target="fonts/MontserratSemiBold-boldItalic.fntdata"/><Relationship Id="rId16" Type="http://schemas.openxmlformats.org/officeDocument/2006/relationships/font" Target="fonts/MontserratSemiBold-italic.fntdata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8bd71573f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8bd71573f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d1d8b25ff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d1d8b25f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d1d8b25ff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8d1d8b25ff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d1d8b25ff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d1d8b25ff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d1d8b25ff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d1d8b25ff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d1d8b25ff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d1d8b25ff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8d1d8b25ff_0_2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8d1d8b25ff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8d1d8b25ff_0_3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8d1d8b25ff_0_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8d1d8b25ff_0_4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8d1d8b25ff_0_4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bg>
      <p:bgPr>
        <a:solidFill>
          <a:schemeClr val="dk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8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subTitle"/>
          </p:nvPr>
        </p:nvSpPr>
        <p:spPr>
          <a:xfrm>
            <a:off x="949050" y="7939001"/>
            <a:ext cx="78711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48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/>
            </a:lvl5pPr>
            <a:lvl6pPr lvl="5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/>
            </a:lvl6pPr>
            <a:lvl7pPr lvl="6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400"/>
              <a:buNone/>
              <a:defRPr/>
            </a:lvl9pPr>
          </a:lstStyle>
          <a:p/>
        </p:txBody>
      </p:sp>
      <p:pic>
        <p:nvPicPr>
          <p:cNvPr id="78" name="Google Shape;78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Multiplication and division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Consolidation and review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Worksheet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4" name="Google Shape;84;p15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Mr Ward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5" name="Google Shape;85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type="title"/>
          </p:nvPr>
        </p:nvSpPr>
        <p:spPr>
          <a:xfrm>
            <a:off x="795325" y="427925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Multiples and factors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1"/>
                </a:solidFill>
              </a:rPr>
              <a:t>Can you identify the multiples and factors?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4B3241"/>
              </a:solidFill>
            </a:endParaRPr>
          </a:p>
        </p:txBody>
      </p:sp>
      <p:sp>
        <p:nvSpPr>
          <p:cNvPr id="91" name="Google Shape;91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16275" y="334625"/>
            <a:ext cx="2418800" cy="241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5325" y="2103650"/>
            <a:ext cx="7643200" cy="743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51250" y="2232225"/>
            <a:ext cx="7643200" cy="7179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type="title"/>
          </p:nvPr>
        </p:nvSpPr>
        <p:spPr>
          <a:xfrm>
            <a:off x="795325" y="427925"/>
            <a:ext cx="14434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Multiples and factors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solidFill>
                  <a:srgbClr val="38761D"/>
                </a:solidFill>
              </a:rPr>
              <a:t>What would be the 6th product in                          this sequence of squared numbers?</a:t>
            </a:r>
            <a:endParaRPr sz="5400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4B3241"/>
              </a:solidFill>
            </a:endParaRPr>
          </a:p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16275" y="334625"/>
            <a:ext cx="2418800" cy="241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287" y="3030963"/>
            <a:ext cx="3416275" cy="5430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 txBox="1"/>
          <p:nvPr/>
        </p:nvSpPr>
        <p:spPr>
          <a:xfrm>
            <a:off x="5022950" y="3114250"/>
            <a:ext cx="108093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4" name="Google Shape;104;p17"/>
          <p:cNvPicPr preferRelativeResize="0"/>
          <p:nvPr/>
        </p:nvPicPr>
        <p:blipFill rotWithShape="1">
          <a:blip r:embed="rId5">
            <a:alphaModFix/>
          </a:blip>
          <a:srcRect b="0" l="0" r="0" t="10674"/>
          <a:stretch/>
        </p:blipFill>
        <p:spPr>
          <a:xfrm>
            <a:off x="3346950" y="4219275"/>
            <a:ext cx="10369301" cy="389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type="title"/>
          </p:nvPr>
        </p:nvSpPr>
        <p:spPr>
          <a:xfrm>
            <a:off x="795325" y="427925"/>
            <a:ext cx="14434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Multiples and factors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solidFill>
                  <a:srgbClr val="38761D"/>
                </a:solidFill>
              </a:rPr>
              <a:t>What number has been incorrectly circled as a prime number?</a:t>
            </a:r>
            <a:endParaRPr sz="5400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4B3241"/>
              </a:solidFill>
            </a:endParaRPr>
          </a:p>
        </p:txBody>
      </p:sp>
      <p:sp>
        <p:nvSpPr>
          <p:cNvPr id="110" name="Google Shape;110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1" name="Google Shape;11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16275" y="334625"/>
            <a:ext cx="2418800" cy="241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7975" y="3147975"/>
            <a:ext cx="5091550" cy="633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8"/>
          <p:cNvPicPr preferRelativeResize="0"/>
          <p:nvPr/>
        </p:nvPicPr>
        <p:blipFill rotWithShape="1">
          <a:blip r:embed="rId5">
            <a:alphaModFix/>
          </a:blip>
          <a:srcRect b="0" l="0" r="0" t="8189"/>
          <a:stretch/>
        </p:blipFill>
        <p:spPr>
          <a:xfrm>
            <a:off x="7666750" y="2901325"/>
            <a:ext cx="7643200" cy="6827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8"/>
          <p:cNvSpPr/>
          <p:nvPr/>
        </p:nvSpPr>
        <p:spPr>
          <a:xfrm>
            <a:off x="9382875" y="4359925"/>
            <a:ext cx="703200" cy="5625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8"/>
          <p:cNvSpPr/>
          <p:nvPr/>
        </p:nvSpPr>
        <p:spPr>
          <a:xfrm>
            <a:off x="12227575" y="5014600"/>
            <a:ext cx="703200" cy="5625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8"/>
          <p:cNvSpPr/>
          <p:nvPr/>
        </p:nvSpPr>
        <p:spPr>
          <a:xfrm>
            <a:off x="9382875" y="6995375"/>
            <a:ext cx="703200" cy="5625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8"/>
          <p:cNvSpPr/>
          <p:nvPr/>
        </p:nvSpPr>
        <p:spPr>
          <a:xfrm>
            <a:off x="13637450" y="7653175"/>
            <a:ext cx="703200" cy="5625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type="title"/>
          </p:nvPr>
        </p:nvSpPr>
        <p:spPr>
          <a:xfrm>
            <a:off x="795325" y="427925"/>
            <a:ext cx="15097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Multiply and divide by 10, 100, 1000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>
                <a:solidFill>
                  <a:srgbClr val="38761D"/>
                </a:solidFill>
              </a:rPr>
              <a:t>Which of the following statements are false?</a:t>
            </a:r>
            <a:endParaRPr sz="3800">
              <a:solidFill>
                <a:srgbClr val="4B3241"/>
              </a:solidFill>
            </a:endParaRPr>
          </a:p>
        </p:txBody>
      </p:sp>
      <p:sp>
        <p:nvSpPr>
          <p:cNvPr id="123" name="Google Shape;123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16275" y="334625"/>
            <a:ext cx="2418800" cy="241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/>
          <p:nvPr/>
        </p:nvSpPr>
        <p:spPr>
          <a:xfrm>
            <a:off x="566000" y="2199450"/>
            <a:ext cx="8555700" cy="17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60 ÷ 10 = 6</a:t>
            </a:r>
            <a:endParaRPr b="1" sz="6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72 x 100 = 720</a:t>
            </a:r>
            <a:endParaRPr b="1" sz="6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6320 ÷ 100 = 63.2</a:t>
            </a:r>
            <a:endParaRPr b="1" sz="6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412 x 1000 = 412,000</a:t>
            </a:r>
            <a:endParaRPr b="1" sz="6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19"/>
          <p:cNvSpPr txBox="1"/>
          <p:nvPr/>
        </p:nvSpPr>
        <p:spPr>
          <a:xfrm>
            <a:off x="9468000" y="2279825"/>
            <a:ext cx="8555700" cy="17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7200</a:t>
            </a:r>
            <a:r>
              <a:rPr b="1" lang="en-GB" sz="60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 ÷ 100 = 72</a:t>
            </a:r>
            <a:endParaRPr b="1" sz="6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21 x 1000 = 2100</a:t>
            </a:r>
            <a:endParaRPr b="1" sz="6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4855 ÷ 10 = 485.5</a:t>
            </a:r>
            <a:endParaRPr b="1" sz="6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192 x 100 = 192,000</a:t>
            </a:r>
            <a:endParaRPr b="1" sz="6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/>
          <p:nvPr>
            <p:ph type="title"/>
          </p:nvPr>
        </p:nvSpPr>
        <p:spPr>
          <a:xfrm>
            <a:off x="795325" y="427925"/>
            <a:ext cx="14076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Mental Strategies for multiplying and dividing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accent1"/>
                </a:solidFill>
              </a:rPr>
              <a:t>Complete these calculations</a:t>
            </a:r>
            <a:r>
              <a:rPr lang="en-GB" sz="6000">
                <a:solidFill>
                  <a:schemeClr val="dk2"/>
                </a:solidFill>
              </a:rPr>
              <a:t> </a:t>
            </a:r>
            <a:endParaRPr sz="6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solidFill>
                <a:srgbClr val="4B3241"/>
              </a:solidFill>
            </a:endParaRPr>
          </a:p>
        </p:txBody>
      </p:sp>
      <p:sp>
        <p:nvSpPr>
          <p:cNvPr id="132" name="Google Shape;132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3" name="Google Shape;133;p20"/>
          <p:cNvSpPr txBox="1"/>
          <p:nvPr/>
        </p:nvSpPr>
        <p:spPr>
          <a:xfrm>
            <a:off x="2571750" y="8076900"/>
            <a:ext cx="1647600" cy="1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20"/>
          <p:cNvSpPr txBox="1"/>
          <p:nvPr/>
        </p:nvSpPr>
        <p:spPr>
          <a:xfrm>
            <a:off x="8820000" y="8639400"/>
            <a:ext cx="1647600" cy="1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20"/>
          <p:cNvSpPr txBox="1"/>
          <p:nvPr/>
        </p:nvSpPr>
        <p:spPr>
          <a:xfrm>
            <a:off x="14871350" y="8209200"/>
            <a:ext cx="1647600" cy="1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20"/>
          <p:cNvSpPr txBox="1"/>
          <p:nvPr/>
        </p:nvSpPr>
        <p:spPr>
          <a:xfrm>
            <a:off x="15691700" y="3475875"/>
            <a:ext cx="1352400" cy="90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7" name="Google Shape;13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16275" y="334625"/>
            <a:ext cx="2418800" cy="241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1400" y="2199450"/>
            <a:ext cx="13125450" cy="4019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0"/>
          <p:cNvSpPr txBox="1"/>
          <p:nvPr/>
        </p:nvSpPr>
        <p:spPr>
          <a:xfrm>
            <a:off x="2873125" y="6491700"/>
            <a:ext cx="11998200" cy="2610000"/>
          </a:xfrm>
          <a:prstGeom prst="rect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latin typeface="Montserrat"/>
                <a:ea typeface="Montserrat"/>
                <a:cs typeface="Montserrat"/>
                <a:sym typeface="Montserrat"/>
              </a:rPr>
              <a:t>  7 x 8 = ?                           13 x 8 = ?  </a:t>
            </a:r>
            <a:endParaRPr sz="5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latin typeface="Montserrat"/>
                <a:ea typeface="Montserrat"/>
                <a:cs typeface="Montserrat"/>
                <a:sym typeface="Montserrat"/>
              </a:rPr>
              <a:t> 16 x 8 = ?                          22 x 8 = ?</a:t>
            </a:r>
            <a:endParaRPr sz="5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/>
          <p:nvPr>
            <p:ph type="title"/>
          </p:nvPr>
        </p:nvSpPr>
        <p:spPr>
          <a:xfrm>
            <a:off x="795325" y="427925"/>
            <a:ext cx="14076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Mental Strategies for multiplying and dividing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accent1"/>
                </a:solidFill>
              </a:rPr>
              <a:t>Complete these calculations</a:t>
            </a:r>
            <a:r>
              <a:rPr lang="en-GB" sz="6000">
                <a:solidFill>
                  <a:schemeClr val="dk2"/>
                </a:solidFill>
              </a:rPr>
              <a:t> </a:t>
            </a:r>
            <a:endParaRPr sz="6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solidFill>
                <a:srgbClr val="4B3241"/>
              </a:solidFill>
            </a:endParaRPr>
          </a:p>
        </p:txBody>
      </p:sp>
      <p:sp>
        <p:nvSpPr>
          <p:cNvPr id="145" name="Google Shape;145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6" name="Google Shape;146;p21"/>
          <p:cNvSpPr txBox="1"/>
          <p:nvPr/>
        </p:nvSpPr>
        <p:spPr>
          <a:xfrm>
            <a:off x="2571750" y="8076900"/>
            <a:ext cx="1647600" cy="1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21"/>
          <p:cNvSpPr txBox="1"/>
          <p:nvPr/>
        </p:nvSpPr>
        <p:spPr>
          <a:xfrm>
            <a:off x="8820000" y="8639400"/>
            <a:ext cx="1647600" cy="1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21"/>
          <p:cNvSpPr txBox="1"/>
          <p:nvPr/>
        </p:nvSpPr>
        <p:spPr>
          <a:xfrm>
            <a:off x="14871350" y="8209200"/>
            <a:ext cx="1647600" cy="1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21"/>
          <p:cNvSpPr txBox="1"/>
          <p:nvPr/>
        </p:nvSpPr>
        <p:spPr>
          <a:xfrm>
            <a:off x="15691700" y="3475875"/>
            <a:ext cx="1352400" cy="90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0" name="Google Shape;15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16275" y="334625"/>
            <a:ext cx="2418800" cy="241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4200" y="2199450"/>
            <a:ext cx="13871599" cy="39905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1"/>
          <p:cNvSpPr txBox="1"/>
          <p:nvPr/>
        </p:nvSpPr>
        <p:spPr>
          <a:xfrm>
            <a:off x="2873125" y="6491700"/>
            <a:ext cx="11998200" cy="2610000"/>
          </a:xfrm>
          <a:prstGeom prst="rect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latin typeface="Montserrat"/>
                <a:ea typeface="Montserrat"/>
                <a:cs typeface="Montserrat"/>
                <a:sym typeface="Montserrat"/>
              </a:rPr>
              <a:t>  64 </a:t>
            </a:r>
            <a:r>
              <a:rPr lang="en-GB" sz="54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÷</a:t>
            </a:r>
            <a:r>
              <a:rPr lang="en-GB" sz="5000">
                <a:latin typeface="Montserrat"/>
                <a:ea typeface="Montserrat"/>
                <a:cs typeface="Montserrat"/>
                <a:sym typeface="Montserrat"/>
              </a:rPr>
              <a:t> 8 = ?                           152 </a:t>
            </a:r>
            <a:r>
              <a:rPr lang="en-GB" sz="54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÷</a:t>
            </a:r>
            <a:r>
              <a:rPr b="1" lang="en-GB" sz="54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5000">
                <a:latin typeface="Montserrat"/>
                <a:ea typeface="Montserrat"/>
                <a:cs typeface="Montserrat"/>
                <a:sym typeface="Montserrat"/>
              </a:rPr>
              <a:t>8 = ?  </a:t>
            </a:r>
            <a:endParaRPr sz="5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latin typeface="Montserrat"/>
                <a:ea typeface="Montserrat"/>
                <a:cs typeface="Montserrat"/>
                <a:sym typeface="Montserrat"/>
              </a:rPr>
              <a:t> 192 </a:t>
            </a:r>
            <a:r>
              <a:rPr lang="en-GB" sz="54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÷</a:t>
            </a:r>
            <a:r>
              <a:rPr lang="en-GB" sz="5000">
                <a:latin typeface="Montserrat"/>
                <a:ea typeface="Montserrat"/>
                <a:cs typeface="Montserrat"/>
                <a:sym typeface="Montserrat"/>
              </a:rPr>
              <a:t> 8 = ?                          480 </a:t>
            </a:r>
            <a:r>
              <a:rPr lang="en-GB" sz="54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÷</a:t>
            </a:r>
            <a:r>
              <a:rPr lang="en-GB" sz="5000">
                <a:latin typeface="Montserrat"/>
                <a:ea typeface="Montserrat"/>
                <a:cs typeface="Montserrat"/>
                <a:sym typeface="Montserrat"/>
              </a:rPr>
              <a:t> 8 = ?</a:t>
            </a:r>
            <a:endParaRPr sz="5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/>
          <p:nvPr>
            <p:ph type="title"/>
          </p:nvPr>
        </p:nvSpPr>
        <p:spPr>
          <a:xfrm>
            <a:off x="795325" y="427925"/>
            <a:ext cx="145146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Mental Strategies for multiplying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solidFill>
                  <a:schemeClr val="accent1"/>
                </a:solidFill>
              </a:rPr>
              <a:t>Distributive Law</a:t>
            </a:r>
            <a:endParaRPr sz="5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solidFill>
                  <a:schemeClr val="dk2"/>
                </a:solidFill>
              </a:rPr>
              <a:t>Which statements are inaccurate?</a:t>
            </a:r>
            <a:endParaRPr sz="50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chemeClr val="accent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chemeClr val="accent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chemeClr val="accent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chemeClr val="accent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chemeClr val="accent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chemeClr val="accent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500">
                <a:solidFill>
                  <a:schemeClr val="accent3"/>
                </a:solidFill>
              </a:rPr>
              <a:t>32 x 17</a:t>
            </a:r>
            <a:endParaRPr sz="5500">
              <a:solidFill>
                <a:schemeClr val="accent3"/>
              </a:solidFill>
            </a:endParaRPr>
          </a:p>
          <a:p>
            <a:pPr indent="-546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5000"/>
              <a:buAutoNum type="arabicParenR"/>
            </a:pPr>
            <a:r>
              <a:rPr b="0" lang="en-GB" sz="5000">
                <a:solidFill>
                  <a:srgbClr val="4B3241"/>
                </a:solidFill>
              </a:rPr>
              <a:t>30 x 10 + 2 x 17 + 2 x 7</a:t>
            </a:r>
            <a:endParaRPr b="0" sz="5000">
              <a:solidFill>
                <a:srgbClr val="4B324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5000">
              <a:solidFill>
                <a:srgbClr val="4B3241"/>
              </a:solidFill>
            </a:endParaRPr>
          </a:p>
          <a:p>
            <a:pPr indent="-546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5000"/>
              <a:buAutoNum type="arabicParenR"/>
            </a:pPr>
            <a:r>
              <a:rPr b="0" lang="en-GB" sz="5000">
                <a:solidFill>
                  <a:srgbClr val="4B3241"/>
                </a:solidFill>
              </a:rPr>
              <a:t>32 x 10 + 30 x 7 + 2 x 7</a:t>
            </a:r>
            <a:endParaRPr b="0" sz="5000">
              <a:solidFill>
                <a:srgbClr val="4B324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5000">
              <a:solidFill>
                <a:srgbClr val="4B3241"/>
              </a:solidFill>
            </a:endParaRPr>
          </a:p>
          <a:p>
            <a:pPr indent="-546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5000"/>
              <a:buAutoNum type="arabicParenR"/>
            </a:pPr>
            <a:r>
              <a:rPr b="0" lang="en-GB" sz="5000">
                <a:solidFill>
                  <a:srgbClr val="4B3241"/>
                </a:solidFill>
              </a:rPr>
              <a:t>30 x 10 + 2 x 10 + 30 x 7 + 2 x 7</a:t>
            </a:r>
            <a:endParaRPr b="0" sz="5000">
              <a:solidFill>
                <a:srgbClr val="4B324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5000">
              <a:solidFill>
                <a:srgbClr val="4B3241"/>
              </a:solidFill>
            </a:endParaRPr>
          </a:p>
          <a:p>
            <a:pPr indent="-546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5000"/>
              <a:buAutoNum type="arabicParenR"/>
            </a:pPr>
            <a:r>
              <a:rPr b="0" lang="en-GB" sz="5000">
                <a:solidFill>
                  <a:srgbClr val="4B3241"/>
                </a:solidFill>
              </a:rPr>
              <a:t>30 x 10 + 2 x 10 + 2 x 7 + 2 X 17 </a:t>
            </a:r>
            <a:endParaRPr b="0" sz="5000">
              <a:solidFill>
                <a:srgbClr val="4B324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00">
              <a:solidFill>
                <a:srgbClr val="786EC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solidFill>
                <a:srgbClr val="4B3241"/>
              </a:solidFill>
            </a:endParaRPr>
          </a:p>
        </p:txBody>
      </p:sp>
      <p:sp>
        <p:nvSpPr>
          <p:cNvPr id="158" name="Google Shape;158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9" name="Google Shape;159;p22"/>
          <p:cNvSpPr txBox="1"/>
          <p:nvPr/>
        </p:nvSpPr>
        <p:spPr>
          <a:xfrm>
            <a:off x="2571750" y="8076900"/>
            <a:ext cx="1647600" cy="1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22"/>
          <p:cNvSpPr txBox="1"/>
          <p:nvPr/>
        </p:nvSpPr>
        <p:spPr>
          <a:xfrm>
            <a:off x="8820000" y="8639400"/>
            <a:ext cx="1647600" cy="1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22"/>
          <p:cNvSpPr txBox="1"/>
          <p:nvPr/>
        </p:nvSpPr>
        <p:spPr>
          <a:xfrm>
            <a:off x="14871350" y="8209200"/>
            <a:ext cx="1647600" cy="1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22"/>
          <p:cNvSpPr txBox="1"/>
          <p:nvPr/>
        </p:nvSpPr>
        <p:spPr>
          <a:xfrm>
            <a:off x="15691700" y="3475875"/>
            <a:ext cx="1352400" cy="90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3" name="Google Shape;16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16275" y="334625"/>
            <a:ext cx="2418800" cy="241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/>
          <p:nvPr>
            <p:ph type="title"/>
          </p:nvPr>
        </p:nvSpPr>
        <p:spPr>
          <a:xfrm>
            <a:off x="570425" y="473025"/>
            <a:ext cx="151761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Formal methods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accent1"/>
                </a:solidFill>
              </a:rPr>
              <a:t>Complete the following calculations using the formal methods shown.</a:t>
            </a:r>
            <a:endParaRPr sz="32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69" name="Google Shape;169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70" name="Google Shape;17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16275" y="334625"/>
            <a:ext cx="2418800" cy="241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3"/>
          <p:cNvSpPr txBox="1"/>
          <p:nvPr/>
        </p:nvSpPr>
        <p:spPr>
          <a:xfrm>
            <a:off x="779325" y="2386400"/>
            <a:ext cx="14836800" cy="68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500">
                <a:latin typeface="Montserrat"/>
                <a:ea typeface="Montserrat"/>
                <a:cs typeface="Montserrat"/>
                <a:sym typeface="Montserrat"/>
              </a:rPr>
              <a:t>1) 624 x 40       5) 27 x 16 </a:t>
            </a:r>
            <a:endParaRPr b="1" sz="5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500">
                <a:latin typeface="Montserrat"/>
                <a:ea typeface="Montserrat"/>
                <a:cs typeface="Montserrat"/>
                <a:sym typeface="Montserrat"/>
              </a:rPr>
              <a:t>2) 1211 x 70       6) 32 x 21</a:t>
            </a:r>
            <a:endParaRPr sz="5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500">
                <a:latin typeface="Montserrat"/>
                <a:ea typeface="Montserrat"/>
                <a:cs typeface="Montserrat"/>
                <a:sym typeface="Montserrat"/>
              </a:rPr>
              <a:t>3) 2742 x 3       7)1,960 ÷ 8</a:t>
            </a:r>
            <a:endParaRPr sz="5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500">
                <a:latin typeface="Montserrat"/>
                <a:ea typeface="Montserrat"/>
                <a:cs typeface="Montserrat"/>
                <a:sym typeface="Montserrat"/>
              </a:rPr>
              <a:t>4) 931 x 7         8) 1,684</a:t>
            </a:r>
            <a:r>
              <a:rPr lang="en-GB" sz="5500">
                <a:latin typeface="Montserrat"/>
                <a:ea typeface="Montserrat"/>
                <a:cs typeface="Montserrat"/>
                <a:sym typeface="Montserrat"/>
              </a:rPr>
              <a:t> ÷ 4</a:t>
            </a:r>
            <a:endParaRPr sz="5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500">
                <a:latin typeface="Montserrat"/>
                <a:ea typeface="Montserrat"/>
                <a:cs typeface="Montserrat"/>
                <a:sym typeface="Montserrat"/>
              </a:rPr>
              <a:t>   </a:t>
            </a:r>
            <a:endParaRPr sz="5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