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958a5b8a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8c958a5b8a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be1fede6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8be1fede6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f4fed5c8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cf4fed5c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8bdfeca904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8bdfeca904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c958a5b8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8c958a5b8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be3ca11b0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8be3ca11b0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958a5b8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958a5b8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958a5b8a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g8c958a5b8a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be3ca11b0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8be3ca11b0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9" name="Google Shape;19;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 name="Shape 20"/>
        <p:cNvGrpSpPr/>
        <p:nvPr/>
      </p:nvGrpSpPr>
      <p:grpSpPr>
        <a:xfrm>
          <a:off x="0" y="0"/>
          <a:ext cx="0" cy="0"/>
          <a:chOff x="0" y="0"/>
          <a:chExt cx="0" cy="0"/>
        </a:xfrm>
      </p:grpSpPr>
      <p:sp>
        <p:nvSpPr>
          <p:cNvPr id="21" name="Google Shape;21;p4"/>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 name="Google Shape;22;p4"/>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7" name="Google Shape;27;p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28" name="Shape 28"/>
        <p:cNvGrpSpPr/>
        <p:nvPr/>
      </p:nvGrpSpPr>
      <p:grpSpPr>
        <a:xfrm>
          <a:off x="0" y="0"/>
          <a:ext cx="0" cy="0"/>
          <a:chOff x="0" y="0"/>
          <a:chExt cx="0" cy="0"/>
        </a:xfrm>
      </p:grpSpPr>
      <p:sp>
        <p:nvSpPr>
          <p:cNvPr id="29" name="Google Shape;29;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1" name="Google Shape;31;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2" name="Google Shape;32;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3" name="Google Shape;33;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4" name="Google Shape;34;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5" name="Google Shape;35;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6" name="Google Shape;36;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7" name="Google Shape;37;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bg>
      <p:bgPr>
        <a:solidFill>
          <a:schemeClr val="accent2"/>
        </a:solidFill>
      </p:bgPr>
    </p:bg>
    <p:spTree>
      <p:nvGrpSpPr>
        <p:cNvPr id="38" name="Shape 38"/>
        <p:cNvGrpSpPr/>
        <p:nvPr/>
      </p:nvGrpSpPr>
      <p:grpSpPr>
        <a:xfrm>
          <a:off x="0" y="0"/>
          <a:ext cx="0" cy="0"/>
          <a:chOff x="0" y="0"/>
          <a:chExt cx="0" cy="0"/>
        </a:xfrm>
      </p:grpSpPr>
      <p:sp>
        <p:nvSpPr>
          <p:cNvPr id="39" name="Google Shape;39;p7"/>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36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40" name="Google Shape;40;p7"/>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algn="l">
              <a:lnSpc>
                <a:spcPct val="140000"/>
              </a:lnSpc>
              <a:spcBef>
                <a:spcPts val="1000"/>
              </a:spcBef>
              <a:spcAft>
                <a:spcPts val="0"/>
              </a:spcAft>
              <a:buSzPts val="3200"/>
              <a:buNone/>
              <a:defRPr sz="14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1000"/>
              </a:spcBef>
              <a:spcAft>
                <a:spcPts val="0"/>
              </a:spcAft>
              <a:buSzPts val="2800"/>
              <a:buNone/>
              <a:defRPr>
                <a:solidFill>
                  <a:srgbClr val="4B3241"/>
                </a:solidFill>
              </a:defRPr>
            </a:lvl3pPr>
            <a:lvl4pPr lvl="3" algn="l">
              <a:lnSpc>
                <a:spcPct val="130000"/>
              </a:lnSpc>
              <a:spcBef>
                <a:spcPts val="1000"/>
              </a:spcBef>
              <a:spcAft>
                <a:spcPts val="0"/>
              </a:spcAft>
              <a:buSzPts val="2800"/>
              <a:buNone/>
              <a:defRPr>
                <a:solidFill>
                  <a:srgbClr val="4B3241"/>
                </a:solidFill>
              </a:defRPr>
            </a:lvl4pPr>
            <a:lvl5pPr lvl="4" algn="l">
              <a:lnSpc>
                <a:spcPct val="130000"/>
              </a:lnSpc>
              <a:spcBef>
                <a:spcPts val="1000"/>
              </a:spcBef>
              <a:spcAft>
                <a:spcPts val="0"/>
              </a:spcAft>
              <a:buSzPts val="2800"/>
              <a:buNone/>
              <a:defRPr>
                <a:solidFill>
                  <a:srgbClr val="4B3241"/>
                </a:solidFill>
              </a:defRPr>
            </a:lvl5pPr>
            <a:lvl6pPr lvl="5" algn="l">
              <a:lnSpc>
                <a:spcPct val="130000"/>
              </a:lnSpc>
              <a:spcBef>
                <a:spcPts val="1000"/>
              </a:spcBef>
              <a:spcAft>
                <a:spcPts val="0"/>
              </a:spcAft>
              <a:buSzPts val="2800"/>
              <a:buNone/>
              <a:defRPr>
                <a:solidFill>
                  <a:srgbClr val="4B3241"/>
                </a:solidFill>
              </a:defRPr>
            </a:lvl6pPr>
            <a:lvl7pPr lvl="6" algn="l">
              <a:lnSpc>
                <a:spcPct val="130000"/>
              </a:lnSpc>
              <a:spcBef>
                <a:spcPts val="1000"/>
              </a:spcBef>
              <a:spcAft>
                <a:spcPts val="0"/>
              </a:spcAft>
              <a:buSzPts val="2800"/>
              <a:buNone/>
              <a:defRPr>
                <a:solidFill>
                  <a:srgbClr val="4B3241"/>
                </a:solidFill>
              </a:defRPr>
            </a:lvl7pPr>
            <a:lvl8pPr lvl="7" algn="l">
              <a:lnSpc>
                <a:spcPct val="130000"/>
              </a:lnSpc>
              <a:spcBef>
                <a:spcPts val="1000"/>
              </a:spcBef>
              <a:spcAft>
                <a:spcPts val="0"/>
              </a:spcAft>
              <a:buSzPts val="2800"/>
              <a:buNone/>
              <a:defRPr>
                <a:solidFill>
                  <a:srgbClr val="4B3241"/>
                </a:solidFill>
              </a:defRPr>
            </a:lvl8pPr>
            <a:lvl9pPr lvl="8" algn="l">
              <a:lnSpc>
                <a:spcPct val="130000"/>
              </a:lnSpc>
              <a:spcBef>
                <a:spcPts val="1000"/>
              </a:spcBef>
              <a:spcAft>
                <a:spcPts val="1000"/>
              </a:spcAft>
              <a:buSzPts val="2800"/>
              <a:buNone/>
              <a:defRPr>
                <a:solidFill>
                  <a:srgbClr val="4B3241"/>
                </a:solidFill>
              </a:defRPr>
            </a:lvl9pPr>
          </a:lstStyle>
          <a:p/>
        </p:txBody>
      </p:sp>
      <p:pic>
        <p:nvPicPr>
          <p:cNvPr id="41" name="Google Shape;41;p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42" name="Shape 42"/>
        <p:cNvGrpSpPr/>
        <p:nvPr/>
      </p:nvGrpSpPr>
      <p:grpSpPr>
        <a:xfrm>
          <a:off x="0" y="0"/>
          <a:ext cx="0" cy="0"/>
          <a:chOff x="0" y="0"/>
          <a:chExt cx="0" cy="0"/>
        </a:xfrm>
      </p:grpSpPr>
      <p:sp>
        <p:nvSpPr>
          <p:cNvPr id="43" name="Google Shape;43;p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5" name="Google Shape;45;p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6" name="Google Shape;46;p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7" name="Google Shape;47;p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8" name="Google Shape;48;p8"/>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9" name="Google Shape;49;p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50" name="Google Shape;50;p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51" name="Google Shape;51;p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52" name="Google Shape;52;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0"/>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1"/>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a:solidFill>
                  <a:srgbClr val="4B3241"/>
                </a:solidFill>
              </a:rPr>
              <a:t>Writing &amp; Performing: </a:t>
            </a:r>
            <a:endParaRPr>
              <a:solidFill>
                <a:srgbClr val="4B3241"/>
              </a:solidFill>
            </a:endParaRPr>
          </a:p>
          <a:p>
            <a:pPr indent="0" lvl="0" marL="0" rtl="0" algn="l">
              <a:lnSpc>
                <a:spcPct val="115000"/>
              </a:lnSpc>
              <a:spcBef>
                <a:spcPts val="0"/>
              </a:spcBef>
              <a:spcAft>
                <a:spcPts val="0"/>
              </a:spcAft>
              <a:buSzPts val="3000"/>
              <a:buNone/>
            </a:pPr>
            <a:r>
              <a:rPr lang="en-GB">
                <a:solidFill>
                  <a:srgbClr val="4B3241"/>
                </a:solidFill>
              </a:rPr>
              <a:t>A simple colour poem</a:t>
            </a:r>
            <a:endParaRPr>
              <a:solidFill>
                <a:srgbClr val="4B3241"/>
              </a:solidFill>
            </a:endParaRPr>
          </a:p>
        </p:txBody>
      </p:sp>
      <p:sp>
        <p:nvSpPr>
          <p:cNvPr id="63" name="Google Shape;63;p11"/>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a:solidFill>
                  <a:srgbClr val="4B3241"/>
                </a:solidFill>
              </a:rPr>
              <a:t>Communication and Language: Seasons - Building Understanding</a:t>
            </a:r>
            <a:endParaRPr>
              <a:solidFill>
                <a:srgbClr val="4B3241"/>
              </a:solidFill>
            </a:endParaRPr>
          </a:p>
          <a:p>
            <a:pPr indent="0" lvl="0" marL="0" rtl="0" algn="l">
              <a:lnSpc>
                <a:spcPct val="115000"/>
              </a:lnSpc>
              <a:spcBef>
                <a:spcPts val="0"/>
              </a:spcBef>
              <a:spcAft>
                <a:spcPts val="0"/>
              </a:spcAft>
              <a:buSzPts val="1800"/>
              <a:buNone/>
            </a:pPr>
            <a:r>
              <a:t/>
            </a:r>
            <a:endParaRPr>
              <a:solidFill>
                <a:srgbClr val="4B3241"/>
              </a:solidFill>
            </a:endParaRPr>
          </a:p>
        </p:txBody>
      </p:sp>
      <p:sp>
        <p:nvSpPr>
          <p:cNvPr id="64" name="Google Shape;64;p11"/>
          <p:cNvSpPr txBox="1"/>
          <p:nvPr>
            <p:ph idx="2" type="subTitle"/>
          </p:nvPr>
        </p:nvSpPr>
        <p:spPr>
          <a:xfrm>
            <a:off x="381975" y="41731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a:solidFill>
                  <a:srgbClr val="4B3241"/>
                </a:solidFill>
              </a:rPr>
              <a:t>Alison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99"/>
        </a:solidFill>
      </p:bgPr>
    </p:bg>
    <p:spTree>
      <p:nvGrpSpPr>
        <p:cNvPr id="149" name="Shape 149"/>
        <p:cNvGrpSpPr/>
        <p:nvPr/>
      </p:nvGrpSpPr>
      <p:grpSpPr>
        <a:xfrm>
          <a:off x="0" y="0"/>
          <a:ext cx="0" cy="0"/>
          <a:chOff x="0" y="0"/>
          <a:chExt cx="0" cy="0"/>
        </a:xfrm>
      </p:grpSpPr>
      <p:sp>
        <p:nvSpPr>
          <p:cNvPr id="150" name="Google Shape;150;p20"/>
          <p:cNvSpPr txBox="1"/>
          <p:nvPr/>
        </p:nvSpPr>
        <p:spPr>
          <a:xfrm>
            <a:off x="1993100" y="297875"/>
            <a:ext cx="74250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solidFill>
                  <a:srgbClr val="FFFFFF"/>
                </a:solidFill>
                <a:latin typeface="Montserrat"/>
                <a:ea typeface="Montserrat"/>
                <a:cs typeface="Montserrat"/>
                <a:sym typeface="Montserrat"/>
              </a:rPr>
              <a:t>Time</a:t>
            </a:r>
            <a:r>
              <a:rPr b="1" i="0" lang="en-GB" sz="2800" u="none" cap="none" strike="noStrike">
                <a:solidFill>
                  <a:srgbClr val="FFFFFF"/>
                </a:solidFill>
                <a:latin typeface="Montserrat"/>
                <a:ea typeface="Montserrat"/>
                <a:cs typeface="Montserrat"/>
                <a:sym typeface="Montserrat"/>
              </a:rPr>
              <a:t> to complete your task</a:t>
            </a:r>
            <a:endParaRPr b="1" i="0" sz="2800" u="none" cap="none" strike="noStrike">
              <a:solidFill>
                <a:srgbClr val="FFFFFF"/>
              </a:solidFill>
              <a:latin typeface="Montserrat"/>
              <a:ea typeface="Montserrat"/>
              <a:cs typeface="Montserrat"/>
              <a:sym typeface="Montserrat"/>
            </a:endParaRPr>
          </a:p>
        </p:txBody>
      </p:sp>
      <p:sp>
        <p:nvSpPr>
          <p:cNvPr id="151" name="Google Shape;151;p2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52" name="Google Shape;152;p20"/>
          <p:cNvSpPr/>
          <p:nvPr/>
        </p:nvSpPr>
        <p:spPr>
          <a:xfrm>
            <a:off x="2250129" y="1254049"/>
            <a:ext cx="4572000" cy="52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Montserrat"/>
                <a:ea typeface="Montserrat"/>
                <a:cs typeface="Montserrat"/>
                <a:sym typeface="Montserrat"/>
              </a:rPr>
              <a:t>Perform your poem</a:t>
            </a:r>
            <a:br>
              <a:rPr b="1" i="0" lang="en-GB" sz="1800" u="none" cap="none" strike="noStrike">
                <a:solidFill>
                  <a:schemeClr val="dk2"/>
                </a:solidFill>
                <a:latin typeface="Montserrat"/>
                <a:ea typeface="Montserrat"/>
                <a:cs typeface="Montserrat"/>
                <a:sym typeface="Montserrat"/>
              </a:rPr>
            </a:br>
            <a:endParaRPr b="0" i="0" sz="1800" u="none" cap="none" strike="noStrike">
              <a:solidFill>
                <a:schemeClr val="dk2"/>
              </a:solidFill>
              <a:latin typeface="Arial"/>
              <a:ea typeface="Arial"/>
              <a:cs typeface="Arial"/>
              <a:sym typeface="Arial"/>
            </a:endParaRPr>
          </a:p>
        </p:txBody>
      </p:sp>
      <p:sp>
        <p:nvSpPr>
          <p:cNvPr id="153" name="Google Shape;153;p20"/>
          <p:cNvSpPr/>
          <p:nvPr/>
        </p:nvSpPr>
        <p:spPr>
          <a:xfrm>
            <a:off x="2250125" y="1839601"/>
            <a:ext cx="4572000" cy="1986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Now it’s your turn. </a:t>
            </a:r>
            <a:endParaRPr b="1" sz="175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Support your child to read their poem out loud. </a:t>
            </a:r>
            <a:endParaRPr b="1" sz="175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You can ask family to be an audience or you could record the </a:t>
            </a:r>
            <a:r>
              <a:rPr b="1" lang="en-GB" sz="1750">
                <a:solidFill>
                  <a:schemeClr val="lt1"/>
                </a:solidFill>
                <a:latin typeface="Montserrat"/>
                <a:ea typeface="Montserrat"/>
                <a:cs typeface="Montserrat"/>
                <a:sym typeface="Montserrat"/>
              </a:rPr>
              <a:t>performance</a:t>
            </a:r>
            <a:r>
              <a:rPr b="1" lang="en-GB" sz="1750">
                <a:solidFill>
                  <a:schemeClr val="lt1"/>
                </a:solidFill>
                <a:latin typeface="Montserrat"/>
                <a:ea typeface="Montserrat"/>
                <a:cs typeface="Montserrat"/>
                <a:sym typeface="Montserrat"/>
              </a:rPr>
              <a:t> on a video.</a:t>
            </a:r>
            <a:endParaRPr b="1" sz="175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idx="2" type="subTitle"/>
          </p:nvPr>
        </p:nvSpPr>
        <p:spPr>
          <a:xfrm>
            <a:off x="392550" y="1352625"/>
            <a:ext cx="25854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Make it easier</a:t>
            </a:r>
            <a:endParaRPr/>
          </a:p>
        </p:txBody>
      </p:sp>
      <p:sp>
        <p:nvSpPr>
          <p:cNvPr id="159" name="Google Shape;159;p21"/>
          <p:cNvSpPr txBox="1"/>
          <p:nvPr>
            <p:ph idx="4" type="subTitle"/>
          </p:nvPr>
        </p:nvSpPr>
        <p:spPr>
          <a:xfrm>
            <a:off x="3079125" y="1352625"/>
            <a:ext cx="25854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Make it harder</a:t>
            </a:r>
            <a:endParaRPr/>
          </a:p>
        </p:txBody>
      </p:sp>
      <p:sp>
        <p:nvSpPr>
          <p:cNvPr id="160" name="Google Shape;160;p21"/>
          <p:cNvSpPr txBox="1"/>
          <p:nvPr>
            <p:ph idx="6" type="subTitle"/>
          </p:nvPr>
        </p:nvSpPr>
        <p:spPr>
          <a:xfrm>
            <a:off x="5766814" y="1352625"/>
            <a:ext cx="2859900" cy="453300"/>
          </a:xfrm>
          <a:prstGeom prst="rect">
            <a:avLst/>
          </a:prstGeom>
          <a:solidFill>
            <a:srgbClr val="008237"/>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t>More ideas</a:t>
            </a:r>
            <a:endParaRPr/>
          </a:p>
        </p:txBody>
      </p:sp>
      <p:sp>
        <p:nvSpPr>
          <p:cNvPr id="161" name="Google Shape;161;p2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162" name="Google Shape;162;p21"/>
          <p:cNvSpPr txBox="1"/>
          <p:nvPr>
            <p:ph idx="3" type="body"/>
          </p:nvPr>
        </p:nvSpPr>
        <p:spPr>
          <a:xfrm>
            <a:off x="382775" y="1958846"/>
            <a:ext cx="2585400" cy="2460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600"/>
              </a:spcBef>
              <a:spcAft>
                <a:spcPts val="0"/>
              </a:spcAft>
              <a:buSzPts val="1200"/>
              <a:buNone/>
            </a:pPr>
            <a:r>
              <a:rPr lang="en-GB" sz="1450"/>
              <a:t>After you child has ordered the objects, you can read the poem to them. </a:t>
            </a:r>
            <a:endParaRPr sz="1450"/>
          </a:p>
          <a:p>
            <a:pPr indent="0" lvl="0" marL="0" rtl="0" algn="l">
              <a:lnSpc>
                <a:spcPct val="115000"/>
              </a:lnSpc>
              <a:spcBef>
                <a:spcPts val="600"/>
              </a:spcBef>
              <a:spcAft>
                <a:spcPts val="600"/>
              </a:spcAft>
              <a:buSzPts val="1200"/>
              <a:buNone/>
            </a:pPr>
            <a:r>
              <a:rPr lang="en-GB" sz="1450"/>
              <a:t>Keep it simple and only use 2 or 3 objects. </a:t>
            </a:r>
            <a:endParaRPr sz="1450"/>
          </a:p>
        </p:txBody>
      </p:sp>
      <p:sp>
        <p:nvSpPr>
          <p:cNvPr id="163" name="Google Shape;163;p21"/>
          <p:cNvSpPr txBox="1"/>
          <p:nvPr>
            <p:ph idx="7" type="body"/>
          </p:nvPr>
        </p:nvSpPr>
        <p:spPr>
          <a:xfrm>
            <a:off x="5747125" y="1958725"/>
            <a:ext cx="2859900" cy="2460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200"/>
              <a:buNone/>
            </a:pPr>
            <a:r>
              <a:rPr lang="en-GB" sz="1450"/>
              <a:t>Make a book of colour poems using different items from around the home. </a:t>
            </a:r>
            <a:endParaRPr sz="1450"/>
          </a:p>
          <a:p>
            <a:pPr indent="0" lvl="0" marL="0" rtl="0" algn="l">
              <a:spcBef>
                <a:spcPts val="0"/>
              </a:spcBef>
              <a:spcAft>
                <a:spcPts val="0"/>
              </a:spcAft>
              <a:buSzPts val="1200"/>
              <a:buNone/>
            </a:pPr>
            <a:r>
              <a:rPr lang="en-GB" sz="1450"/>
              <a:t>You could order your poems in </a:t>
            </a:r>
            <a:r>
              <a:rPr lang="en-GB" sz="1450"/>
              <a:t>categories</a:t>
            </a:r>
            <a:r>
              <a:rPr lang="en-GB" sz="1450"/>
              <a:t>:</a:t>
            </a:r>
            <a:endParaRPr sz="1450"/>
          </a:p>
          <a:p>
            <a:pPr indent="-320675" lvl="0" marL="457200" rtl="0" algn="l">
              <a:spcBef>
                <a:spcPts val="0"/>
              </a:spcBef>
              <a:spcAft>
                <a:spcPts val="0"/>
              </a:spcAft>
              <a:buSzPts val="1450"/>
              <a:buChar char="●"/>
            </a:pPr>
            <a:r>
              <a:rPr lang="en-GB" sz="1450"/>
              <a:t>Clothing</a:t>
            </a:r>
            <a:endParaRPr sz="1450"/>
          </a:p>
          <a:p>
            <a:pPr indent="-320675" lvl="0" marL="457200" rtl="0" algn="l">
              <a:spcBef>
                <a:spcPts val="0"/>
              </a:spcBef>
              <a:spcAft>
                <a:spcPts val="0"/>
              </a:spcAft>
              <a:buSzPts val="1450"/>
              <a:buChar char="●"/>
            </a:pPr>
            <a:r>
              <a:rPr lang="en-GB" sz="1450"/>
              <a:t>Food</a:t>
            </a:r>
            <a:endParaRPr sz="1450"/>
          </a:p>
          <a:p>
            <a:pPr indent="-320675" lvl="0" marL="457200" rtl="0" algn="l">
              <a:spcBef>
                <a:spcPts val="0"/>
              </a:spcBef>
              <a:spcAft>
                <a:spcPts val="0"/>
              </a:spcAft>
              <a:buSzPts val="1450"/>
              <a:buChar char="●"/>
            </a:pPr>
            <a:r>
              <a:rPr lang="en-GB" sz="1450"/>
              <a:t>Drink</a:t>
            </a:r>
            <a:endParaRPr sz="1450"/>
          </a:p>
          <a:p>
            <a:pPr indent="-320675" lvl="0" marL="457200" rtl="0" algn="l">
              <a:spcBef>
                <a:spcPts val="0"/>
              </a:spcBef>
              <a:spcAft>
                <a:spcPts val="0"/>
              </a:spcAft>
              <a:buSzPts val="1450"/>
              <a:buChar char="●"/>
            </a:pPr>
            <a:r>
              <a:rPr lang="en-GB" sz="1450"/>
              <a:t>Animals</a:t>
            </a:r>
            <a:endParaRPr sz="1450"/>
          </a:p>
          <a:p>
            <a:pPr indent="0" lvl="0" marL="0" rtl="0" algn="l">
              <a:spcBef>
                <a:spcPts val="0"/>
              </a:spcBef>
              <a:spcAft>
                <a:spcPts val="0"/>
              </a:spcAft>
              <a:buSzPts val="1200"/>
              <a:buNone/>
            </a:pPr>
            <a:r>
              <a:t/>
            </a:r>
            <a:endParaRPr sz="1450"/>
          </a:p>
        </p:txBody>
      </p:sp>
      <p:sp>
        <p:nvSpPr>
          <p:cNvPr id="164" name="Google Shape;164;p21"/>
          <p:cNvSpPr txBox="1"/>
          <p:nvPr>
            <p:ph idx="5" type="body"/>
          </p:nvPr>
        </p:nvSpPr>
        <p:spPr>
          <a:xfrm>
            <a:off x="3050700" y="1958725"/>
            <a:ext cx="2613900" cy="2460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spcBef>
                <a:spcPts val="0"/>
              </a:spcBef>
              <a:spcAft>
                <a:spcPts val="0"/>
              </a:spcAft>
              <a:buSzPts val="1200"/>
              <a:buNone/>
            </a:pPr>
            <a:r>
              <a:rPr lang="en-GB" sz="1450"/>
              <a:t>Reduce the prompts given. </a:t>
            </a:r>
            <a:endParaRPr sz="1450"/>
          </a:p>
          <a:p>
            <a:pPr indent="0" lvl="0" marL="0" rtl="0" algn="l">
              <a:spcBef>
                <a:spcPts val="0"/>
              </a:spcBef>
              <a:spcAft>
                <a:spcPts val="0"/>
              </a:spcAft>
              <a:buSzPts val="1200"/>
              <a:buNone/>
            </a:pPr>
            <a:r>
              <a:rPr lang="en-GB" sz="1450"/>
              <a:t>Increase the number of objects used. </a:t>
            </a:r>
            <a:endParaRPr sz="1450"/>
          </a:p>
          <a:p>
            <a:pPr indent="0" lvl="0" marL="0" rtl="0" algn="l">
              <a:spcBef>
                <a:spcPts val="0"/>
              </a:spcBef>
              <a:spcAft>
                <a:spcPts val="0"/>
              </a:spcAft>
              <a:buSzPts val="1200"/>
              <a:buNone/>
            </a:pPr>
            <a:r>
              <a:t/>
            </a:r>
            <a:endParaRPr sz="1450"/>
          </a:p>
          <a:p>
            <a:pPr indent="0" lvl="0" marL="0" rtl="0" algn="l">
              <a:spcBef>
                <a:spcPts val="0"/>
              </a:spcBef>
              <a:spcAft>
                <a:spcPts val="0"/>
              </a:spcAft>
              <a:buSzPts val="1200"/>
              <a:buNone/>
            </a:pPr>
            <a:r>
              <a:rPr lang="en-GB" sz="1450"/>
              <a:t>Use the symbols to write down your poem and then read what you’ve written. </a:t>
            </a:r>
            <a:endParaRPr sz="1450"/>
          </a:p>
        </p:txBody>
      </p:sp>
      <p:pic>
        <p:nvPicPr>
          <p:cNvPr id="165" name="Google Shape;165;p21"/>
          <p:cNvPicPr preferRelativeResize="0"/>
          <p:nvPr/>
        </p:nvPicPr>
        <p:blipFill>
          <a:blip r:embed="rId3">
            <a:alphaModFix/>
          </a:blip>
          <a:stretch>
            <a:fillRect/>
          </a:stretch>
        </p:blipFill>
        <p:spPr>
          <a:xfrm>
            <a:off x="1010150" y="168563"/>
            <a:ext cx="1350200" cy="1269712"/>
          </a:xfrm>
          <a:prstGeom prst="rect">
            <a:avLst/>
          </a:prstGeom>
          <a:noFill/>
          <a:ln>
            <a:noFill/>
          </a:ln>
        </p:spPr>
      </p:pic>
      <p:pic>
        <p:nvPicPr>
          <p:cNvPr id="166" name="Google Shape;166;p21"/>
          <p:cNvPicPr preferRelativeResize="0"/>
          <p:nvPr/>
        </p:nvPicPr>
        <p:blipFill>
          <a:blip r:embed="rId4">
            <a:alphaModFix/>
          </a:blip>
          <a:stretch>
            <a:fillRect/>
          </a:stretch>
        </p:blipFill>
        <p:spPr>
          <a:xfrm>
            <a:off x="3734980" y="168562"/>
            <a:ext cx="1350200" cy="1269712"/>
          </a:xfrm>
          <a:prstGeom prst="rect">
            <a:avLst/>
          </a:prstGeom>
          <a:noFill/>
          <a:ln>
            <a:noFill/>
          </a:ln>
        </p:spPr>
      </p:pic>
      <p:pic>
        <p:nvPicPr>
          <p:cNvPr id="167" name="Google Shape;167;p21"/>
          <p:cNvPicPr preferRelativeResize="0"/>
          <p:nvPr/>
        </p:nvPicPr>
        <p:blipFill>
          <a:blip r:embed="rId5">
            <a:alphaModFix/>
          </a:blip>
          <a:stretch>
            <a:fillRect/>
          </a:stretch>
        </p:blipFill>
        <p:spPr>
          <a:xfrm>
            <a:off x="6521675" y="168562"/>
            <a:ext cx="1350200" cy="12697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1" name="Shape 171"/>
        <p:cNvGrpSpPr/>
        <p:nvPr/>
      </p:nvGrpSpPr>
      <p:grpSpPr>
        <a:xfrm>
          <a:off x="0" y="0"/>
          <a:ext cx="0" cy="0"/>
          <a:chOff x="0" y="0"/>
          <a:chExt cx="0" cy="0"/>
        </a:xfrm>
      </p:grpSpPr>
      <p:sp>
        <p:nvSpPr>
          <p:cNvPr id="172" name="Google Shape;172;p22"/>
          <p:cNvSpPr txBox="1"/>
          <p:nvPr>
            <p:ph type="title"/>
          </p:nvPr>
        </p:nvSpPr>
        <p:spPr>
          <a:xfrm>
            <a:off x="490250" y="559325"/>
            <a:ext cx="8447100" cy="4096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4B3241"/>
              </a:buClr>
              <a:buSzPts val="7200"/>
              <a:buFont typeface="Montserrat SemiBold"/>
              <a:buNone/>
            </a:pPr>
            <a:r>
              <a:t/>
            </a:r>
            <a:endParaRPr b="1" i="0" sz="3000">
              <a:latin typeface="Montserrat"/>
              <a:ea typeface="Montserrat"/>
              <a:cs typeface="Montserrat"/>
              <a:sym typeface="Montserrat"/>
            </a:endParaRPr>
          </a:p>
          <a:p>
            <a:pPr indent="0" lvl="0" marL="0" rtl="0" algn="l">
              <a:lnSpc>
                <a:spcPct val="115000"/>
              </a:lnSpc>
              <a:spcBef>
                <a:spcPts val="0"/>
              </a:spcBef>
              <a:spcAft>
                <a:spcPts val="0"/>
              </a:spcAft>
              <a:buClr>
                <a:srgbClr val="4B3241"/>
              </a:buClr>
              <a:buSzPts val="7200"/>
              <a:buFont typeface="Montserrat SemiBold"/>
              <a:buNone/>
            </a:pPr>
            <a:r>
              <a:t/>
            </a:r>
            <a:endParaRPr b="1" i="0" sz="3000">
              <a:latin typeface="Montserrat"/>
              <a:ea typeface="Montserrat"/>
              <a:cs typeface="Montserrat"/>
              <a:sym typeface="Montserrat"/>
            </a:endParaRPr>
          </a:p>
          <a:p>
            <a:pPr indent="0" lvl="0" marL="0" rtl="0" algn="l">
              <a:lnSpc>
                <a:spcPct val="115000"/>
              </a:lnSpc>
              <a:spcBef>
                <a:spcPts val="0"/>
              </a:spcBef>
              <a:spcAft>
                <a:spcPts val="0"/>
              </a:spcAft>
              <a:buClr>
                <a:srgbClr val="4B3241"/>
              </a:buClr>
              <a:buSzPts val="7200"/>
              <a:buFont typeface="Montserrat SemiBold"/>
              <a:buNone/>
            </a:pPr>
            <a:r>
              <a:rPr b="1" i="0" lang="en-GB" sz="3000">
                <a:latin typeface="Montserrat"/>
                <a:ea typeface="Montserrat"/>
                <a:cs typeface="Montserrat"/>
                <a:sym typeface="Montserrat"/>
              </a:rPr>
              <a:t>Share your work with Oak National</a:t>
            </a:r>
            <a:endParaRPr b="1" i="0" sz="3000">
              <a:latin typeface="Montserrat"/>
              <a:ea typeface="Montserrat"/>
              <a:cs typeface="Montserrat"/>
              <a:sym typeface="Montserrat"/>
            </a:endParaRPr>
          </a:p>
          <a:p>
            <a:pPr indent="0" lvl="0" marL="0" rtl="0" algn="l">
              <a:lnSpc>
                <a:spcPct val="130000"/>
              </a:lnSpc>
              <a:spcBef>
                <a:spcPts val="0"/>
              </a:spcBef>
              <a:spcAft>
                <a:spcPts val="0"/>
              </a:spcAft>
              <a:buSzPts val="7200"/>
              <a:buNone/>
            </a:pPr>
            <a:r>
              <a:t/>
            </a:r>
            <a:endParaRPr i="0" sz="1600">
              <a:latin typeface="Montserrat"/>
              <a:ea typeface="Montserrat"/>
              <a:cs typeface="Montserrat"/>
              <a:sym typeface="Montserrat"/>
            </a:endParaRPr>
          </a:p>
          <a:p>
            <a:pPr indent="0" lvl="0" marL="0" rtl="0" algn="l">
              <a:lnSpc>
                <a:spcPct val="130000"/>
              </a:lnSpc>
              <a:spcBef>
                <a:spcPts val="1000"/>
              </a:spcBef>
              <a:spcAft>
                <a:spcPts val="0"/>
              </a:spcAft>
              <a:buSzPts val="7200"/>
              <a:buNone/>
            </a:pPr>
            <a:r>
              <a:rPr i="0" lang="en-GB" sz="1750">
                <a:latin typeface="Montserrat"/>
                <a:ea typeface="Montserrat"/>
                <a:cs typeface="Montserrat"/>
                <a:sym typeface="Montserrat"/>
              </a:rPr>
              <a:t>If you'd like to, please ask your parent or carer to share your work on </a:t>
            </a:r>
            <a:r>
              <a:rPr b="1" i="0" lang="en-GB" sz="1750">
                <a:latin typeface="Montserrat"/>
                <a:ea typeface="Montserrat"/>
                <a:cs typeface="Montserrat"/>
                <a:sym typeface="Montserrat"/>
              </a:rPr>
              <a:t>Instagram</a:t>
            </a:r>
            <a:r>
              <a:rPr i="0" lang="en-GB" sz="1750">
                <a:latin typeface="Montserrat"/>
                <a:ea typeface="Montserrat"/>
                <a:cs typeface="Montserrat"/>
                <a:sym typeface="Montserrat"/>
              </a:rPr>
              <a:t>, </a:t>
            </a:r>
            <a:r>
              <a:rPr b="1" i="0" lang="en-GB" sz="1750">
                <a:latin typeface="Montserrat"/>
                <a:ea typeface="Montserrat"/>
                <a:cs typeface="Montserrat"/>
                <a:sym typeface="Montserrat"/>
              </a:rPr>
              <a:t>Facebook</a:t>
            </a:r>
            <a:r>
              <a:rPr i="0" lang="en-GB" sz="1750">
                <a:latin typeface="Montserrat"/>
                <a:ea typeface="Montserrat"/>
                <a:cs typeface="Montserrat"/>
                <a:sym typeface="Montserrat"/>
              </a:rPr>
              <a:t> or </a:t>
            </a:r>
            <a:r>
              <a:rPr b="1" i="0" lang="en-GB" sz="1750">
                <a:latin typeface="Montserrat"/>
                <a:ea typeface="Montserrat"/>
                <a:cs typeface="Montserrat"/>
                <a:sym typeface="Montserrat"/>
              </a:rPr>
              <a:t>Twitter</a:t>
            </a:r>
            <a:r>
              <a:rPr i="0" lang="en-GB" sz="1750">
                <a:latin typeface="Montserrat"/>
                <a:ea typeface="Montserrat"/>
                <a:cs typeface="Montserrat"/>
                <a:sym typeface="Montserrat"/>
              </a:rPr>
              <a:t> tagging </a:t>
            </a:r>
            <a:r>
              <a:rPr b="1" i="0" lang="en-GB" sz="1750">
                <a:latin typeface="Montserrat"/>
                <a:ea typeface="Montserrat"/>
                <a:cs typeface="Montserrat"/>
                <a:sym typeface="Montserrat"/>
              </a:rPr>
              <a:t>@OakNational</a:t>
            </a:r>
            <a:r>
              <a:rPr i="0" lang="en-GB" sz="1750">
                <a:latin typeface="Montserrat"/>
                <a:ea typeface="Montserrat"/>
                <a:cs typeface="Montserrat"/>
                <a:sym typeface="Montserrat"/>
              </a:rPr>
              <a:t> and </a:t>
            </a:r>
            <a:r>
              <a:rPr b="1" i="0" lang="en-GB" sz="1750">
                <a:latin typeface="Montserrat"/>
                <a:ea typeface="Montserrat"/>
                <a:cs typeface="Montserrat"/>
                <a:sym typeface="Montserrat"/>
              </a:rPr>
              <a:t>#LearnwithOak</a:t>
            </a:r>
            <a:endParaRPr b="1" i="0" sz="1750">
              <a:latin typeface="Montserrat"/>
              <a:ea typeface="Montserrat"/>
              <a:cs typeface="Montserrat"/>
              <a:sym typeface="Montserrat"/>
            </a:endParaRPr>
          </a:p>
          <a:p>
            <a:pPr indent="0" lvl="0" marL="0" rtl="0" algn="l">
              <a:lnSpc>
                <a:spcPct val="115000"/>
              </a:lnSpc>
              <a:spcBef>
                <a:spcPts val="1000"/>
              </a:spcBef>
              <a:spcAft>
                <a:spcPts val="0"/>
              </a:spcAft>
              <a:buSzPts val="7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For this lesson you will need </a:t>
            </a:r>
            <a:endParaRPr>
              <a:solidFill>
                <a:schemeClr val="dk2"/>
              </a:solidFill>
            </a:endParaRPr>
          </a:p>
        </p:txBody>
      </p:sp>
      <p:sp>
        <p:nvSpPr>
          <p:cNvPr id="70" name="Google Shape;70;p12"/>
          <p:cNvSpPr txBox="1"/>
          <p:nvPr>
            <p:ph idx="1" type="body"/>
          </p:nvPr>
        </p:nvSpPr>
        <p:spPr>
          <a:xfrm>
            <a:off x="488675" y="1260000"/>
            <a:ext cx="7120200" cy="3189600"/>
          </a:xfrm>
          <a:prstGeom prst="rect">
            <a:avLst/>
          </a:prstGeom>
          <a:noFill/>
          <a:ln>
            <a:noFill/>
          </a:ln>
        </p:spPr>
        <p:txBody>
          <a:bodyPr anchorCtr="0" anchor="t" bIns="0" lIns="0" spcFirstLastPara="1" rIns="0" wrap="square" tIns="0">
            <a:noAutofit/>
          </a:bodyPr>
          <a:lstStyle/>
          <a:p>
            <a:pPr indent="-330200" lvl="0" marL="457200" rtl="0" algn="l">
              <a:lnSpc>
                <a:spcPct val="130000"/>
              </a:lnSpc>
              <a:spcBef>
                <a:spcPts val="1000"/>
              </a:spcBef>
              <a:spcAft>
                <a:spcPts val="0"/>
              </a:spcAft>
              <a:buSzPts val="1600"/>
              <a:buChar char="●"/>
            </a:pPr>
            <a:r>
              <a:rPr lang="en-GB"/>
              <a:t>Recommended, but not required:</a:t>
            </a:r>
            <a:endParaRPr/>
          </a:p>
          <a:p>
            <a:pPr indent="-330200" lvl="1" marL="914400" rtl="0" algn="l">
              <a:lnSpc>
                <a:spcPct val="130000"/>
              </a:lnSpc>
              <a:spcBef>
                <a:spcPts val="0"/>
              </a:spcBef>
              <a:spcAft>
                <a:spcPts val="0"/>
              </a:spcAft>
              <a:buSzPts val="1600"/>
              <a:buChar char="○"/>
            </a:pPr>
            <a:r>
              <a:rPr lang="en-GB"/>
              <a:t>Relevant symbols &amp; signs for “banana; orange; what colour; apple;strawberry; blueberry”</a:t>
            </a:r>
            <a:endParaRPr/>
          </a:p>
          <a:p>
            <a:pPr indent="-330200" lvl="1" marL="914400" rtl="0" algn="l">
              <a:lnSpc>
                <a:spcPct val="130000"/>
              </a:lnSpc>
              <a:spcBef>
                <a:spcPts val="0"/>
              </a:spcBef>
              <a:spcAft>
                <a:spcPts val="0"/>
              </a:spcAft>
              <a:buSzPts val="1600"/>
              <a:buChar char="○"/>
            </a:pPr>
            <a:r>
              <a:rPr lang="en-GB"/>
              <a:t>Some chosen items from your fridge and/or fruit bowl</a:t>
            </a:r>
            <a:endParaRPr/>
          </a:p>
          <a:p>
            <a:pPr indent="-330200" lvl="1" marL="914400" rtl="0" algn="l">
              <a:lnSpc>
                <a:spcPct val="130000"/>
              </a:lnSpc>
              <a:spcBef>
                <a:spcPts val="0"/>
              </a:spcBef>
              <a:spcAft>
                <a:spcPts val="0"/>
              </a:spcAft>
              <a:buSzPts val="1600"/>
              <a:buChar char="○"/>
            </a:pPr>
            <a:r>
              <a:rPr lang="en-GB"/>
              <a:t>A pen and paper</a:t>
            </a:r>
            <a:endParaRPr/>
          </a:p>
          <a:p>
            <a:pPr indent="-330200" lvl="1" marL="914400" rtl="0" algn="l">
              <a:lnSpc>
                <a:spcPct val="130000"/>
              </a:lnSpc>
              <a:spcBef>
                <a:spcPts val="0"/>
              </a:spcBef>
              <a:spcAft>
                <a:spcPts val="0"/>
              </a:spcAft>
              <a:buSzPts val="1600"/>
              <a:buChar char="○"/>
            </a:pPr>
            <a:r>
              <a:rPr lang="en-GB"/>
              <a:t>A camera to video or photograph the performance</a:t>
            </a:r>
            <a:endParaRPr/>
          </a:p>
          <a:p>
            <a:pPr indent="0" lvl="0" marL="0" rtl="0" algn="l">
              <a:lnSpc>
                <a:spcPct val="130000"/>
              </a:lnSpc>
              <a:spcBef>
                <a:spcPts val="0"/>
              </a:spcBef>
              <a:spcAft>
                <a:spcPts val="0"/>
              </a:spcAft>
              <a:buNone/>
            </a:pPr>
            <a:r>
              <a:t/>
            </a:r>
            <a:endParaRPr/>
          </a:p>
          <a:p>
            <a:pPr indent="0" lvl="0" marL="0" rtl="0" algn="l">
              <a:lnSpc>
                <a:spcPct val="130000"/>
              </a:lnSpc>
              <a:spcBef>
                <a:spcPts val="0"/>
              </a:spcBef>
              <a:spcAft>
                <a:spcPts val="0"/>
              </a:spcAft>
              <a:buNone/>
            </a:pPr>
            <a:r>
              <a:t/>
            </a:r>
            <a:endParaRPr/>
          </a:p>
          <a:p>
            <a:pPr indent="0" lvl="0" marL="0" rtl="0" algn="l">
              <a:lnSpc>
                <a:spcPct val="130000"/>
              </a:lnSpc>
              <a:spcBef>
                <a:spcPts val="1000"/>
              </a:spcBef>
              <a:spcAft>
                <a:spcPts val="1000"/>
              </a:spcAft>
              <a:buSzPts val="1600"/>
              <a:buNone/>
            </a:pPr>
            <a:r>
              <a:t/>
            </a:r>
            <a:endParaRPr/>
          </a:p>
        </p:txBody>
      </p:sp>
      <p:sp>
        <p:nvSpPr>
          <p:cNvPr id="71" name="Google Shape;71;p1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75" name="Shape 75"/>
        <p:cNvGrpSpPr/>
        <p:nvPr/>
      </p:nvGrpSpPr>
      <p:grpSpPr>
        <a:xfrm>
          <a:off x="0" y="0"/>
          <a:ext cx="0" cy="0"/>
          <a:chOff x="0" y="0"/>
          <a:chExt cx="0" cy="0"/>
        </a:xfrm>
      </p:grpSpPr>
      <p:sp>
        <p:nvSpPr>
          <p:cNvPr id="76" name="Google Shape;76;p13"/>
          <p:cNvSpPr txBox="1"/>
          <p:nvPr/>
        </p:nvSpPr>
        <p:spPr>
          <a:xfrm>
            <a:off x="468400" y="481125"/>
            <a:ext cx="6224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lang="en-GB" sz="3000">
                <a:solidFill>
                  <a:schemeClr val="dk2"/>
                </a:solidFill>
                <a:latin typeface="Montserrat SemiBold"/>
                <a:ea typeface="Montserrat SemiBold"/>
                <a:cs typeface="Montserrat SemiBold"/>
                <a:sym typeface="Montserrat SemiBold"/>
              </a:rPr>
              <a:t>Let’s get ready!</a:t>
            </a:r>
            <a:endParaRPr b="0" i="0" sz="3000" u="none" cap="none" strike="noStrike">
              <a:solidFill>
                <a:schemeClr val="dk2"/>
              </a:solidFill>
              <a:latin typeface="Montserrat SemiBold"/>
              <a:ea typeface="Montserrat SemiBold"/>
              <a:cs typeface="Montserrat SemiBold"/>
              <a:sym typeface="Montserrat SemiBold"/>
            </a:endParaRPr>
          </a:p>
        </p:txBody>
      </p:sp>
      <p:sp>
        <p:nvSpPr>
          <p:cNvPr id="77" name="Google Shape;77;p13"/>
          <p:cNvSpPr/>
          <p:nvPr/>
        </p:nvSpPr>
        <p:spPr>
          <a:xfrm>
            <a:off x="1039896" y="1459399"/>
            <a:ext cx="7038900" cy="24834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3"/>
          <p:cNvPicPr preferRelativeResize="0"/>
          <p:nvPr/>
        </p:nvPicPr>
        <p:blipFill>
          <a:blip r:embed="rId3">
            <a:alphaModFix/>
          </a:blip>
          <a:stretch>
            <a:fillRect/>
          </a:stretch>
        </p:blipFill>
        <p:spPr>
          <a:xfrm>
            <a:off x="3360336" y="1438275"/>
            <a:ext cx="2421462" cy="2209428"/>
          </a:xfrm>
          <a:prstGeom prst="rect">
            <a:avLst/>
          </a:prstGeom>
          <a:noFill/>
          <a:ln>
            <a:noFill/>
          </a:ln>
        </p:spPr>
      </p:pic>
      <p:pic>
        <p:nvPicPr>
          <p:cNvPr id="79" name="Google Shape;79;p13"/>
          <p:cNvPicPr preferRelativeResize="0"/>
          <p:nvPr/>
        </p:nvPicPr>
        <p:blipFill>
          <a:blip r:embed="rId4">
            <a:alphaModFix/>
          </a:blip>
          <a:stretch>
            <a:fillRect/>
          </a:stretch>
        </p:blipFill>
        <p:spPr>
          <a:xfrm>
            <a:off x="938875" y="1438275"/>
            <a:ext cx="2421462" cy="2207090"/>
          </a:xfrm>
          <a:prstGeom prst="rect">
            <a:avLst/>
          </a:prstGeom>
          <a:noFill/>
          <a:ln>
            <a:noFill/>
          </a:ln>
        </p:spPr>
      </p:pic>
      <p:pic>
        <p:nvPicPr>
          <p:cNvPr id="80" name="Google Shape;80;p13"/>
          <p:cNvPicPr preferRelativeResize="0"/>
          <p:nvPr/>
        </p:nvPicPr>
        <p:blipFill>
          <a:blip r:embed="rId5">
            <a:alphaModFix/>
          </a:blip>
          <a:stretch>
            <a:fillRect/>
          </a:stretch>
        </p:blipFill>
        <p:spPr>
          <a:xfrm>
            <a:off x="5783663" y="1438275"/>
            <a:ext cx="2421462" cy="2207090"/>
          </a:xfrm>
          <a:prstGeom prst="rect">
            <a:avLst/>
          </a:prstGeom>
          <a:noFill/>
          <a:ln>
            <a:noFill/>
          </a:ln>
        </p:spPr>
      </p:pic>
      <p:sp>
        <p:nvSpPr>
          <p:cNvPr id="81" name="Google Shape;81;p13"/>
          <p:cNvSpPr txBox="1"/>
          <p:nvPr/>
        </p:nvSpPr>
        <p:spPr>
          <a:xfrm>
            <a:off x="1211379" y="3592966"/>
            <a:ext cx="1936800" cy="175500"/>
          </a:xfrm>
          <a:prstGeom prst="rect">
            <a:avLst/>
          </a:prstGeom>
          <a:noFill/>
          <a:ln>
            <a:noFill/>
          </a:ln>
        </p:spPr>
        <p:txBody>
          <a:bodyPr anchorCtr="0" anchor="ctr" bIns="91425" lIns="91425" spcFirstLastPara="1" rIns="91425" wrap="square" tIns="90000">
            <a:noAutofit/>
          </a:bodyPr>
          <a:lstStyle/>
          <a:p>
            <a:pPr indent="0" lvl="0" marL="0" rtl="0" algn="ctr">
              <a:lnSpc>
                <a:spcPct val="130000"/>
              </a:lnSpc>
              <a:spcBef>
                <a:spcPts val="0"/>
              </a:spcBef>
              <a:spcAft>
                <a:spcPts val="0"/>
              </a:spcAft>
              <a:buNone/>
            </a:pPr>
            <a:r>
              <a:rPr b="1" lang="en-GB" sz="2000">
                <a:solidFill>
                  <a:srgbClr val="434343"/>
                </a:solidFill>
                <a:latin typeface="Montserrat"/>
                <a:ea typeface="Montserrat"/>
                <a:cs typeface="Montserrat"/>
                <a:sym typeface="Montserrat"/>
              </a:rPr>
              <a:t>Look</a:t>
            </a:r>
            <a:endParaRPr b="1" sz="2000">
              <a:solidFill>
                <a:srgbClr val="434343"/>
              </a:solidFill>
              <a:latin typeface="Montserrat"/>
              <a:ea typeface="Montserrat"/>
              <a:cs typeface="Montserrat"/>
              <a:sym typeface="Montserrat"/>
            </a:endParaRPr>
          </a:p>
        </p:txBody>
      </p:sp>
      <p:sp>
        <p:nvSpPr>
          <p:cNvPr id="82" name="Google Shape;82;p13"/>
          <p:cNvSpPr txBox="1"/>
          <p:nvPr/>
        </p:nvSpPr>
        <p:spPr>
          <a:xfrm>
            <a:off x="3657217" y="3562808"/>
            <a:ext cx="1936800" cy="175500"/>
          </a:xfrm>
          <a:prstGeom prst="rect">
            <a:avLst/>
          </a:prstGeom>
          <a:noFill/>
          <a:ln>
            <a:noFill/>
          </a:ln>
        </p:spPr>
        <p:txBody>
          <a:bodyPr anchorCtr="0" anchor="ctr" bIns="91425" lIns="91425" spcFirstLastPara="1" rIns="91425" wrap="square" tIns="90000">
            <a:noAutofit/>
          </a:bodyPr>
          <a:lstStyle/>
          <a:p>
            <a:pPr indent="0" lvl="0" marL="0" rtl="0" algn="ctr">
              <a:lnSpc>
                <a:spcPct val="130000"/>
              </a:lnSpc>
              <a:spcBef>
                <a:spcPts val="0"/>
              </a:spcBef>
              <a:spcAft>
                <a:spcPts val="0"/>
              </a:spcAft>
              <a:buNone/>
            </a:pPr>
            <a:r>
              <a:rPr b="1" lang="en-GB" sz="2000">
                <a:solidFill>
                  <a:srgbClr val="434343"/>
                </a:solidFill>
                <a:latin typeface="Montserrat"/>
                <a:ea typeface="Montserrat"/>
                <a:cs typeface="Montserrat"/>
                <a:sym typeface="Montserrat"/>
              </a:rPr>
              <a:t>Listen</a:t>
            </a:r>
            <a:endParaRPr b="1" sz="2000">
              <a:solidFill>
                <a:srgbClr val="434343"/>
              </a:solidFill>
              <a:latin typeface="Montserrat"/>
              <a:ea typeface="Montserrat"/>
              <a:cs typeface="Montserrat"/>
              <a:sym typeface="Montserrat"/>
            </a:endParaRPr>
          </a:p>
        </p:txBody>
      </p:sp>
      <p:sp>
        <p:nvSpPr>
          <p:cNvPr id="83" name="Google Shape;83;p13"/>
          <p:cNvSpPr txBox="1"/>
          <p:nvPr/>
        </p:nvSpPr>
        <p:spPr>
          <a:xfrm>
            <a:off x="6036952" y="3562808"/>
            <a:ext cx="1936800" cy="175500"/>
          </a:xfrm>
          <a:prstGeom prst="rect">
            <a:avLst/>
          </a:prstGeom>
          <a:noFill/>
          <a:ln>
            <a:noFill/>
          </a:ln>
        </p:spPr>
        <p:txBody>
          <a:bodyPr anchorCtr="0" anchor="ctr" bIns="91425" lIns="91425" spcFirstLastPara="1" rIns="91425" wrap="square" tIns="90000">
            <a:noAutofit/>
          </a:bodyPr>
          <a:lstStyle/>
          <a:p>
            <a:pPr indent="0" lvl="0" marL="0" rtl="0" algn="ctr">
              <a:lnSpc>
                <a:spcPct val="130000"/>
              </a:lnSpc>
              <a:spcBef>
                <a:spcPts val="0"/>
              </a:spcBef>
              <a:spcAft>
                <a:spcPts val="0"/>
              </a:spcAft>
              <a:buNone/>
            </a:pPr>
            <a:r>
              <a:rPr b="1" lang="en-GB" sz="2000">
                <a:solidFill>
                  <a:srgbClr val="434343"/>
                </a:solidFill>
                <a:latin typeface="Montserrat"/>
                <a:ea typeface="Montserrat"/>
                <a:cs typeface="Montserrat"/>
                <a:sym typeface="Montserrat"/>
              </a:rPr>
              <a:t>Learn</a:t>
            </a:r>
            <a:endParaRPr b="1" sz="2000">
              <a:solidFill>
                <a:srgbClr val="434343"/>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89" name="Google Shape;89;p14"/>
          <p:cNvSpPr txBox="1"/>
          <p:nvPr>
            <p:ph type="title"/>
          </p:nvPr>
        </p:nvSpPr>
        <p:spPr>
          <a:xfrm>
            <a:off x="458975" y="285650"/>
            <a:ext cx="74655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chemeClr val="accent6"/>
                </a:solidFill>
              </a:rPr>
              <a:t>Step 1: Choose the items </a:t>
            </a:r>
            <a:endParaRPr sz="2600">
              <a:solidFill>
                <a:schemeClr val="accent6"/>
              </a:solidFill>
            </a:endParaRPr>
          </a:p>
        </p:txBody>
      </p:sp>
      <p:sp>
        <p:nvSpPr>
          <p:cNvPr id="90" name="Google Shape;90;p14"/>
          <p:cNvSpPr txBox="1"/>
          <p:nvPr>
            <p:ph idx="1" type="body"/>
          </p:nvPr>
        </p:nvSpPr>
        <p:spPr>
          <a:xfrm>
            <a:off x="458975" y="1081200"/>
            <a:ext cx="82260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91" name="Google Shape;91;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92" name="Google Shape;92;p14"/>
          <p:cNvSpPr txBox="1"/>
          <p:nvPr/>
        </p:nvSpPr>
        <p:spPr>
          <a:xfrm>
            <a:off x="426225" y="908250"/>
            <a:ext cx="4416000" cy="38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Have a look for different coloured objects from around the home.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When describing the items, use simple language combining colour and object.</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For example: yellow banana</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pic>
        <p:nvPicPr>
          <p:cNvPr id="93" name="Google Shape;93;p14"/>
          <p:cNvPicPr preferRelativeResize="0"/>
          <p:nvPr/>
        </p:nvPicPr>
        <p:blipFill>
          <a:blip r:embed="rId3">
            <a:alphaModFix/>
          </a:blip>
          <a:stretch>
            <a:fillRect/>
          </a:stretch>
        </p:blipFill>
        <p:spPr>
          <a:xfrm>
            <a:off x="5684550" y="1100150"/>
            <a:ext cx="2656100" cy="1770725"/>
          </a:xfrm>
          <a:prstGeom prst="rect">
            <a:avLst/>
          </a:prstGeom>
          <a:noFill/>
          <a:ln>
            <a:noFill/>
          </a:ln>
        </p:spPr>
      </p:pic>
      <p:sp>
        <p:nvSpPr>
          <p:cNvPr id="94" name="Google Shape;94;p14"/>
          <p:cNvSpPr txBox="1"/>
          <p:nvPr/>
        </p:nvSpPr>
        <p:spPr>
          <a:xfrm>
            <a:off x="364138" y="3792538"/>
            <a:ext cx="4817400" cy="405300"/>
          </a:xfrm>
          <a:prstGeom prst="rect">
            <a:avLst/>
          </a:prstGeom>
          <a:noFill/>
          <a:ln>
            <a:noFill/>
          </a:ln>
        </p:spPr>
        <p:txBody>
          <a:bodyPr anchorCtr="0" anchor="b" bIns="0" lIns="0" spcFirstLastPara="1" rIns="0" wrap="square" tIns="0">
            <a:noAutofit/>
          </a:bodyPr>
          <a:lstStyle/>
          <a:p>
            <a:pPr indent="0" lvl="0" marL="0" marR="0" rtl="0" algn="l">
              <a:lnSpc>
                <a:spcPct val="130000"/>
              </a:lnSpc>
              <a:spcBef>
                <a:spcPts val="0"/>
              </a:spcBef>
              <a:spcAft>
                <a:spcPts val="0"/>
              </a:spcAft>
              <a:buClr>
                <a:srgbClr val="000000"/>
              </a:buClr>
              <a:buSzPts val="1000"/>
              <a:buFont typeface="Arial"/>
              <a:buNone/>
            </a:pPr>
            <a:r>
              <a:rPr lang="en-GB" sz="1000">
                <a:latin typeface="Montserrat"/>
                <a:ea typeface="Montserrat"/>
                <a:cs typeface="Montserrat"/>
                <a:sym typeface="Montserrat"/>
              </a:rPr>
              <a:t>Photograph from Pixabay </a:t>
            </a:r>
            <a:endParaRPr sz="1000"/>
          </a:p>
        </p:txBody>
      </p:sp>
      <p:sp>
        <p:nvSpPr>
          <p:cNvPr id="95" name="Google Shape;95;p14"/>
          <p:cNvSpPr/>
          <p:nvPr/>
        </p:nvSpPr>
        <p:spPr>
          <a:xfrm>
            <a:off x="7178025" y="3043435"/>
            <a:ext cx="1375500" cy="1104000"/>
          </a:xfrm>
          <a:prstGeom prst="roundRect">
            <a:avLst>
              <a:gd fmla="val 16667" name="adj"/>
            </a:avLst>
          </a:prstGeom>
          <a:noFill/>
          <a:ln cap="flat" cmpd="sng" w="38100">
            <a:solidFill>
              <a:srgbClr val="D2D2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7178025" y="3828452"/>
            <a:ext cx="1375500" cy="301800"/>
          </a:xfrm>
          <a:prstGeom prst="rect">
            <a:avLst/>
          </a:prstGeom>
          <a:noFill/>
          <a:ln>
            <a:noFill/>
          </a:ln>
        </p:spPr>
        <p:txBody>
          <a:bodyPr anchorCtr="0" anchor="ctr" bIns="182850" lIns="182850" spcFirstLastPara="1" rIns="182850" wrap="square" tIns="180000">
            <a:noAutofit/>
          </a:bodyPr>
          <a:lstStyle/>
          <a:p>
            <a:pPr indent="0" lvl="0" marL="0" rtl="0" algn="ctr">
              <a:lnSpc>
                <a:spcPct val="130000"/>
              </a:lnSpc>
              <a:spcBef>
                <a:spcPts val="0"/>
              </a:spcBef>
              <a:spcAft>
                <a:spcPts val="0"/>
              </a:spcAft>
              <a:buNone/>
            </a:pPr>
            <a:r>
              <a:rPr b="1" lang="en-GB" sz="1600">
                <a:solidFill>
                  <a:srgbClr val="434343"/>
                </a:solidFill>
                <a:latin typeface="Montserrat"/>
                <a:ea typeface="Montserrat"/>
                <a:cs typeface="Montserrat"/>
                <a:sym typeface="Montserrat"/>
              </a:rPr>
              <a:t>Banana</a:t>
            </a:r>
            <a:endParaRPr b="1" sz="1600">
              <a:solidFill>
                <a:srgbClr val="434343"/>
              </a:solidFill>
              <a:latin typeface="Montserrat"/>
              <a:ea typeface="Montserrat"/>
              <a:cs typeface="Montserrat"/>
              <a:sym typeface="Montserrat"/>
            </a:endParaRPr>
          </a:p>
        </p:txBody>
      </p:sp>
      <p:sp>
        <p:nvSpPr>
          <p:cNvPr id="97" name="Google Shape;97;p14"/>
          <p:cNvSpPr/>
          <p:nvPr/>
        </p:nvSpPr>
        <p:spPr>
          <a:xfrm>
            <a:off x="5501625" y="3043435"/>
            <a:ext cx="1375500" cy="1104000"/>
          </a:xfrm>
          <a:prstGeom prst="roundRect">
            <a:avLst>
              <a:gd fmla="val 16667" name="adj"/>
            </a:avLst>
          </a:prstGeom>
          <a:noFill/>
          <a:ln cap="flat" cmpd="sng" w="38100">
            <a:solidFill>
              <a:srgbClr val="D2D2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txBox="1"/>
          <p:nvPr/>
        </p:nvSpPr>
        <p:spPr>
          <a:xfrm>
            <a:off x="5501625" y="3828452"/>
            <a:ext cx="1375500" cy="301800"/>
          </a:xfrm>
          <a:prstGeom prst="rect">
            <a:avLst/>
          </a:prstGeom>
          <a:noFill/>
          <a:ln>
            <a:noFill/>
          </a:ln>
        </p:spPr>
        <p:txBody>
          <a:bodyPr anchorCtr="0" anchor="ctr" bIns="182850" lIns="182850" spcFirstLastPara="1" rIns="182850" wrap="square" tIns="180000">
            <a:noAutofit/>
          </a:bodyPr>
          <a:lstStyle/>
          <a:p>
            <a:pPr indent="0" lvl="0" marL="0" rtl="0" algn="ctr">
              <a:lnSpc>
                <a:spcPct val="130000"/>
              </a:lnSpc>
              <a:spcBef>
                <a:spcPts val="0"/>
              </a:spcBef>
              <a:spcAft>
                <a:spcPts val="0"/>
              </a:spcAft>
              <a:buNone/>
            </a:pPr>
            <a:r>
              <a:rPr b="1" lang="en-GB" sz="1600">
                <a:solidFill>
                  <a:srgbClr val="434343"/>
                </a:solidFill>
                <a:latin typeface="Montserrat"/>
                <a:ea typeface="Montserrat"/>
                <a:cs typeface="Montserrat"/>
                <a:sym typeface="Montserrat"/>
              </a:rPr>
              <a:t>Yellow</a:t>
            </a:r>
            <a:endParaRPr b="1" sz="1600">
              <a:solidFill>
                <a:srgbClr val="434343"/>
              </a:solidFill>
              <a:latin typeface="Montserrat"/>
              <a:ea typeface="Montserrat"/>
              <a:cs typeface="Montserrat"/>
              <a:sym typeface="Montserrat"/>
            </a:endParaRPr>
          </a:p>
        </p:txBody>
      </p:sp>
      <p:sp>
        <p:nvSpPr>
          <p:cNvPr id="99" name="Google Shape;99;p14"/>
          <p:cNvSpPr/>
          <p:nvPr/>
        </p:nvSpPr>
        <p:spPr>
          <a:xfrm>
            <a:off x="5966450" y="3278975"/>
            <a:ext cx="462900" cy="462900"/>
          </a:xfrm>
          <a:prstGeom prst="roundRect">
            <a:avLst>
              <a:gd fmla="val 16667" name="adj"/>
            </a:avLst>
          </a:prstGeom>
          <a:solidFill>
            <a:srgbClr val="FFFF00"/>
          </a:solidFill>
          <a:ln cap="flat" cmpd="sng" w="2857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4"/>
          <p:cNvPicPr preferRelativeResize="0"/>
          <p:nvPr/>
        </p:nvPicPr>
        <p:blipFill>
          <a:blip r:embed="rId4">
            <a:alphaModFix/>
          </a:blip>
          <a:stretch>
            <a:fillRect/>
          </a:stretch>
        </p:blipFill>
        <p:spPr>
          <a:xfrm>
            <a:off x="7278615" y="3108712"/>
            <a:ext cx="1146071" cy="65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99"/>
        </a:solidFill>
      </p:bgPr>
    </p:bg>
    <p:spTree>
      <p:nvGrpSpPr>
        <p:cNvPr id="104" name="Shape 104"/>
        <p:cNvGrpSpPr/>
        <p:nvPr/>
      </p:nvGrpSpPr>
      <p:grpSpPr>
        <a:xfrm>
          <a:off x="0" y="0"/>
          <a:ext cx="0" cy="0"/>
          <a:chOff x="0" y="0"/>
          <a:chExt cx="0" cy="0"/>
        </a:xfrm>
      </p:grpSpPr>
      <p:sp>
        <p:nvSpPr>
          <p:cNvPr id="105" name="Google Shape;105;p15"/>
          <p:cNvSpPr txBox="1"/>
          <p:nvPr/>
        </p:nvSpPr>
        <p:spPr>
          <a:xfrm>
            <a:off x="1939525" y="297875"/>
            <a:ext cx="74784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solidFill>
                  <a:srgbClr val="FFFFFF"/>
                </a:solidFill>
                <a:latin typeface="Montserrat"/>
                <a:ea typeface="Montserrat"/>
                <a:cs typeface="Montserrat"/>
                <a:sym typeface="Montserrat"/>
              </a:rPr>
              <a:t>Time</a:t>
            </a:r>
            <a:r>
              <a:rPr b="1" i="0" lang="en-GB" sz="2800" u="none" cap="none" strike="noStrike">
                <a:solidFill>
                  <a:srgbClr val="FFFFFF"/>
                </a:solidFill>
                <a:latin typeface="Montserrat"/>
                <a:ea typeface="Montserrat"/>
                <a:cs typeface="Montserrat"/>
                <a:sym typeface="Montserrat"/>
              </a:rPr>
              <a:t> to complete your task</a:t>
            </a:r>
            <a:endParaRPr b="1" i="0" sz="2800" u="none" cap="none" strike="noStrike">
              <a:solidFill>
                <a:srgbClr val="FFFFFF"/>
              </a:solidFill>
              <a:latin typeface="Montserrat"/>
              <a:ea typeface="Montserrat"/>
              <a:cs typeface="Montserrat"/>
              <a:sym typeface="Montserrat"/>
            </a:endParaRPr>
          </a:p>
        </p:txBody>
      </p:sp>
      <p:sp>
        <p:nvSpPr>
          <p:cNvPr id="106" name="Google Shape;106;p1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07" name="Google Shape;107;p15"/>
          <p:cNvSpPr/>
          <p:nvPr/>
        </p:nvSpPr>
        <p:spPr>
          <a:xfrm>
            <a:off x="2250129" y="1254049"/>
            <a:ext cx="4572000" cy="52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Montserrat"/>
                <a:ea typeface="Montserrat"/>
                <a:cs typeface="Montserrat"/>
                <a:sym typeface="Montserrat"/>
              </a:rPr>
              <a:t>Find your objects</a:t>
            </a:r>
            <a:br>
              <a:rPr b="1" i="0" lang="en-GB" sz="1800" u="none" cap="none" strike="noStrike">
                <a:solidFill>
                  <a:schemeClr val="dk2"/>
                </a:solidFill>
                <a:latin typeface="Montserrat"/>
                <a:ea typeface="Montserrat"/>
                <a:cs typeface="Montserrat"/>
                <a:sym typeface="Montserrat"/>
              </a:rPr>
            </a:br>
            <a:endParaRPr b="0" i="0" sz="1800" u="none" cap="none" strike="noStrike">
              <a:solidFill>
                <a:schemeClr val="dk2"/>
              </a:solidFill>
              <a:latin typeface="Arial"/>
              <a:ea typeface="Arial"/>
              <a:cs typeface="Arial"/>
              <a:sym typeface="Arial"/>
            </a:endParaRPr>
          </a:p>
        </p:txBody>
      </p:sp>
      <p:sp>
        <p:nvSpPr>
          <p:cNvPr id="108" name="Google Shape;108;p15"/>
          <p:cNvSpPr/>
          <p:nvPr/>
        </p:nvSpPr>
        <p:spPr>
          <a:xfrm>
            <a:off x="2250125" y="1839601"/>
            <a:ext cx="4572000" cy="1986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Look around the home for small different coloured objects that can be moved easily. </a:t>
            </a:r>
            <a:endParaRPr b="1" sz="175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You might want to stick to a category such as fruit &amp; vegetables or clothing.</a:t>
            </a:r>
            <a:endParaRPr b="1" sz="175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Check what words your child knows. </a:t>
            </a:r>
            <a:endParaRPr b="1" sz="1750">
              <a:solidFill>
                <a:schemeClr val="lt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14" name="Google Shape;114;p16"/>
          <p:cNvSpPr txBox="1"/>
          <p:nvPr>
            <p:ph type="title"/>
          </p:nvPr>
        </p:nvSpPr>
        <p:spPr>
          <a:xfrm>
            <a:off x="458975" y="445025"/>
            <a:ext cx="58662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chemeClr val="accent6"/>
                </a:solidFill>
              </a:rPr>
              <a:t>Step 2: The Sequence </a:t>
            </a:r>
            <a:endParaRPr sz="2600">
              <a:solidFill>
                <a:schemeClr val="accent6"/>
              </a:solidFill>
            </a:endParaRPr>
          </a:p>
        </p:txBody>
      </p:sp>
      <p:sp>
        <p:nvSpPr>
          <p:cNvPr id="115" name="Google Shape;115;p16"/>
          <p:cNvSpPr txBox="1"/>
          <p:nvPr>
            <p:ph idx="1" type="body"/>
          </p:nvPr>
        </p:nvSpPr>
        <p:spPr>
          <a:xfrm>
            <a:off x="458800" y="973450"/>
            <a:ext cx="85056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116" name="Google Shape;116;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117" name="Google Shape;117;p16"/>
          <p:cNvSpPr txBox="1"/>
          <p:nvPr/>
        </p:nvSpPr>
        <p:spPr>
          <a:xfrm>
            <a:off x="458975" y="1127850"/>
            <a:ext cx="8294700" cy="3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Line the objects up. This can be in any order and will become the sequence for your poem.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Remember poems don’t have to rhyme. </a:t>
            </a:r>
            <a:endParaRPr/>
          </a:p>
        </p:txBody>
      </p:sp>
      <p:sp>
        <p:nvSpPr>
          <p:cNvPr id="118" name="Google Shape;118;p16"/>
          <p:cNvSpPr txBox="1"/>
          <p:nvPr/>
        </p:nvSpPr>
        <p:spPr>
          <a:xfrm>
            <a:off x="6221475" y="4087425"/>
            <a:ext cx="2359800" cy="8562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000">
                <a:latin typeface="Montserrat"/>
                <a:ea typeface="Montserrat"/>
                <a:cs typeface="Montserrat"/>
                <a:sym typeface="Montserrat"/>
              </a:rPr>
              <a:t>Images Pixabay</a:t>
            </a:r>
            <a:endParaRPr>
              <a:latin typeface="Montserrat"/>
              <a:ea typeface="Montserrat"/>
              <a:cs typeface="Montserrat"/>
              <a:sym typeface="Montserrat"/>
            </a:endParaRPr>
          </a:p>
        </p:txBody>
      </p:sp>
      <p:pic>
        <p:nvPicPr>
          <p:cNvPr id="119" name="Google Shape;119;p16"/>
          <p:cNvPicPr preferRelativeResize="0"/>
          <p:nvPr/>
        </p:nvPicPr>
        <p:blipFill>
          <a:blip r:embed="rId3">
            <a:alphaModFix/>
          </a:blip>
          <a:stretch>
            <a:fillRect/>
          </a:stretch>
        </p:blipFill>
        <p:spPr>
          <a:xfrm>
            <a:off x="358375" y="2610275"/>
            <a:ext cx="2215726" cy="1477150"/>
          </a:xfrm>
          <a:prstGeom prst="rect">
            <a:avLst/>
          </a:prstGeom>
          <a:noFill/>
          <a:ln>
            <a:noFill/>
          </a:ln>
        </p:spPr>
      </p:pic>
      <p:pic>
        <p:nvPicPr>
          <p:cNvPr id="120" name="Google Shape;120;p16"/>
          <p:cNvPicPr preferRelativeResize="0"/>
          <p:nvPr/>
        </p:nvPicPr>
        <p:blipFill>
          <a:blip r:embed="rId4">
            <a:alphaModFix/>
          </a:blip>
          <a:stretch>
            <a:fillRect/>
          </a:stretch>
        </p:blipFill>
        <p:spPr>
          <a:xfrm>
            <a:off x="2574100" y="2829700"/>
            <a:ext cx="1769775" cy="1179850"/>
          </a:xfrm>
          <a:prstGeom prst="rect">
            <a:avLst/>
          </a:prstGeom>
          <a:noFill/>
          <a:ln>
            <a:noFill/>
          </a:ln>
        </p:spPr>
      </p:pic>
      <p:pic>
        <p:nvPicPr>
          <p:cNvPr id="121" name="Google Shape;121;p16"/>
          <p:cNvPicPr preferRelativeResize="0"/>
          <p:nvPr/>
        </p:nvPicPr>
        <p:blipFill>
          <a:blip r:embed="rId5">
            <a:alphaModFix/>
          </a:blip>
          <a:stretch>
            <a:fillRect/>
          </a:stretch>
        </p:blipFill>
        <p:spPr>
          <a:xfrm>
            <a:off x="4602747" y="3028329"/>
            <a:ext cx="1682175" cy="889475"/>
          </a:xfrm>
          <a:prstGeom prst="rect">
            <a:avLst/>
          </a:prstGeom>
          <a:noFill/>
          <a:ln>
            <a:noFill/>
          </a:ln>
        </p:spPr>
      </p:pic>
      <p:pic>
        <p:nvPicPr>
          <p:cNvPr id="122" name="Google Shape;122;p16"/>
          <p:cNvPicPr preferRelativeResize="0"/>
          <p:nvPr/>
        </p:nvPicPr>
        <p:blipFill>
          <a:blip r:embed="rId6">
            <a:alphaModFix/>
          </a:blip>
          <a:stretch>
            <a:fillRect/>
          </a:stretch>
        </p:blipFill>
        <p:spPr>
          <a:xfrm>
            <a:off x="6543800" y="2536875"/>
            <a:ext cx="2176225" cy="1450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accent6"/>
                </a:solidFill>
              </a:rPr>
              <a:t>Step 3: Extending the sentence. </a:t>
            </a:r>
            <a:endParaRPr>
              <a:solidFill>
                <a:schemeClr val="accent6"/>
              </a:solidFill>
            </a:endParaRPr>
          </a:p>
        </p:txBody>
      </p:sp>
      <p:sp>
        <p:nvSpPr>
          <p:cNvPr id="128" name="Google Shape;128;p17"/>
          <p:cNvSpPr txBox="1"/>
          <p:nvPr>
            <p:ph idx="1" type="body"/>
          </p:nvPr>
        </p:nvSpPr>
        <p:spPr>
          <a:xfrm>
            <a:off x="458975" y="1162900"/>
            <a:ext cx="72255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Each object becomes one word in each line of the poem. We are now going to extend the sentence by adding in the colour of each object. To do this, have the symbol for each colour or different coloured pieces of paper and ask your child to match these to the objects.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A099"/>
        </a:solidFill>
      </p:bgPr>
    </p:bg>
    <p:spTree>
      <p:nvGrpSpPr>
        <p:cNvPr id="132" name="Shape 132"/>
        <p:cNvGrpSpPr/>
        <p:nvPr/>
      </p:nvGrpSpPr>
      <p:grpSpPr>
        <a:xfrm>
          <a:off x="0" y="0"/>
          <a:ext cx="0" cy="0"/>
          <a:chOff x="0" y="0"/>
          <a:chExt cx="0" cy="0"/>
        </a:xfrm>
      </p:grpSpPr>
      <p:sp>
        <p:nvSpPr>
          <p:cNvPr id="133" name="Google Shape;133;p18"/>
          <p:cNvSpPr txBox="1"/>
          <p:nvPr/>
        </p:nvSpPr>
        <p:spPr>
          <a:xfrm>
            <a:off x="1993100" y="297875"/>
            <a:ext cx="7425000" cy="8574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800"/>
              <a:buFont typeface="Arial"/>
              <a:buNone/>
            </a:pPr>
            <a:r>
              <a:rPr b="1" lang="en-GB" sz="2800">
                <a:solidFill>
                  <a:srgbClr val="FFFFFF"/>
                </a:solidFill>
                <a:latin typeface="Montserrat"/>
                <a:ea typeface="Montserrat"/>
                <a:cs typeface="Montserrat"/>
                <a:sym typeface="Montserrat"/>
              </a:rPr>
              <a:t>Time</a:t>
            </a:r>
            <a:r>
              <a:rPr b="1" i="0" lang="en-GB" sz="2800" u="none" cap="none" strike="noStrike">
                <a:solidFill>
                  <a:srgbClr val="FFFFFF"/>
                </a:solidFill>
                <a:latin typeface="Montserrat"/>
                <a:ea typeface="Montserrat"/>
                <a:cs typeface="Montserrat"/>
                <a:sym typeface="Montserrat"/>
              </a:rPr>
              <a:t> to complete your task</a:t>
            </a:r>
            <a:endParaRPr b="1" i="0" sz="2800" u="none" cap="none" strike="noStrike">
              <a:solidFill>
                <a:srgbClr val="FFFFFF"/>
              </a:solidFill>
              <a:latin typeface="Montserrat"/>
              <a:ea typeface="Montserrat"/>
              <a:cs typeface="Montserrat"/>
              <a:sym typeface="Montserrat"/>
            </a:endParaRPr>
          </a:p>
        </p:txBody>
      </p:sp>
      <p:sp>
        <p:nvSpPr>
          <p:cNvPr id="134" name="Google Shape;134;p1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135" name="Google Shape;135;p18"/>
          <p:cNvSpPr/>
          <p:nvPr/>
        </p:nvSpPr>
        <p:spPr>
          <a:xfrm>
            <a:off x="2250129" y="1254049"/>
            <a:ext cx="4572000" cy="523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2"/>
                </a:solidFill>
                <a:latin typeface="Montserrat"/>
                <a:ea typeface="Montserrat"/>
                <a:cs typeface="Montserrat"/>
                <a:sym typeface="Montserrat"/>
              </a:rPr>
              <a:t>Matching the colour to the object</a:t>
            </a:r>
            <a:br>
              <a:rPr b="1" i="0" lang="en-GB" sz="1800" u="none" cap="none" strike="noStrike">
                <a:solidFill>
                  <a:schemeClr val="dk2"/>
                </a:solidFill>
                <a:latin typeface="Montserrat"/>
                <a:ea typeface="Montserrat"/>
                <a:cs typeface="Montserrat"/>
                <a:sym typeface="Montserrat"/>
              </a:rPr>
            </a:br>
            <a:endParaRPr b="0" i="0" sz="1800" u="none" cap="none" strike="noStrike">
              <a:solidFill>
                <a:schemeClr val="dk2"/>
              </a:solidFill>
              <a:latin typeface="Arial"/>
              <a:ea typeface="Arial"/>
              <a:cs typeface="Arial"/>
              <a:sym typeface="Arial"/>
            </a:endParaRPr>
          </a:p>
        </p:txBody>
      </p:sp>
      <p:sp>
        <p:nvSpPr>
          <p:cNvPr id="136" name="Google Shape;136;p18"/>
          <p:cNvSpPr/>
          <p:nvPr/>
        </p:nvSpPr>
        <p:spPr>
          <a:xfrm>
            <a:off x="2250125" y="1839601"/>
            <a:ext cx="4572000" cy="1986900"/>
          </a:xfrm>
          <a:prstGeom prst="rect">
            <a:avLst/>
          </a:pr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Lay out the symbols for the colours of the objects chosen. See if your child can match each colour to the object. </a:t>
            </a:r>
            <a:endParaRPr b="1" sz="1750">
              <a:solidFill>
                <a:schemeClr val="lt1"/>
              </a:solidFill>
              <a:latin typeface="Montserrat"/>
              <a:ea typeface="Montserrat"/>
              <a:cs typeface="Montserrat"/>
              <a:sym typeface="Montserrat"/>
            </a:endParaRPr>
          </a:p>
          <a:p>
            <a:pPr indent="0" lvl="0" marL="0" rtl="0" algn="l">
              <a:spcBef>
                <a:spcPts val="0"/>
              </a:spcBef>
              <a:spcAft>
                <a:spcPts val="0"/>
              </a:spcAft>
              <a:buClr>
                <a:srgbClr val="000000"/>
              </a:buClr>
              <a:buFont typeface="Arial"/>
              <a:buNone/>
            </a:pPr>
            <a:r>
              <a:rPr b="1" lang="en-GB" sz="1750">
                <a:solidFill>
                  <a:schemeClr val="lt1"/>
                </a:solidFill>
                <a:latin typeface="Montserrat"/>
                <a:ea typeface="Montserrat"/>
                <a:cs typeface="Montserrat"/>
                <a:sym typeface="Montserrat"/>
              </a:rPr>
              <a:t>Model the language, for example  ‘yellow banana, green apple, red strawberry, green pear’.</a:t>
            </a:r>
            <a:endParaRPr b="1" sz="175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142" name="Google Shape;142;p19"/>
          <p:cNvSpPr txBox="1"/>
          <p:nvPr>
            <p:ph type="title"/>
          </p:nvPr>
        </p:nvSpPr>
        <p:spPr>
          <a:xfrm>
            <a:off x="458975" y="445025"/>
            <a:ext cx="58662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sz="2600">
                <a:solidFill>
                  <a:schemeClr val="accent6"/>
                </a:solidFill>
              </a:rPr>
              <a:t>Step 4 - read your poem!</a:t>
            </a:r>
            <a:endParaRPr sz="2600">
              <a:solidFill>
                <a:schemeClr val="accent6"/>
              </a:solidFill>
            </a:endParaRPr>
          </a:p>
          <a:p>
            <a:pPr indent="0" lvl="0" marL="0" rtl="0" algn="l">
              <a:lnSpc>
                <a:spcPct val="115000"/>
              </a:lnSpc>
              <a:spcBef>
                <a:spcPts val="0"/>
              </a:spcBef>
              <a:spcAft>
                <a:spcPts val="0"/>
              </a:spcAft>
              <a:buSzPts val="2200"/>
              <a:buNone/>
            </a:pPr>
            <a:r>
              <a:t/>
            </a:r>
            <a:endParaRPr sz="2600">
              <a:solidFill>
                <a:schemeClr val="accent6"/>
              </a:solidFill>
            </a:endParaRPr>
          </a:p>
          <a:p>
            <a:pPr indent="0" lvl="0" marL="0" rtl="0" algn="l">
              <a:lnSpc>
                <a:spcPct val="115000"/>
              </a:lnSpc>
              <a:spcBef>
                <a:spcPts val="0"/>
              </a:spcBef>
              <a:spcAft>
                <a:spcPts val="0"/>
              </a:spcAft>
              <a:buSzPts val="2200"/>
              <a:buNone/>
            </a:pPr>
            <a:r>
              <a:t/>
            </a:r>
            <a:endParaRPr sz="2600">
              <a:solidFill>
                <a:schemeClr val="accent6"/>
              </a:solidFill>
            </a:endParaRPr>
          </a:p>
        </p:txBody>
      </p:sp>
      <p:sp>
        <p:nvSpPr>
          <p:cNvPr id="143" name="Google Shape;143;p19"/>
          <p:cNvSpPr txBox="1"/>
          <p:nvPr>
            <p:ph idx="1" type="body"/>
          </p:nvPr>
        </p:nvSpPr>
        <p:spPr>
          <a:xfrm>
            <a:off x="459000" y="1010925"/>
            <a:ext cx="8226000" cy="35520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144" name="Google Shape;144;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
        <p:nvSpPr>
          <p:cNvPr id="145" name="Google Shape;145;p19"/>
          <p:cNvSpPr txBox="1"/>
          <p:nvPr/>
        </p:nvSpPr>
        <p:spPr>
          <a:xfrm>
            <a:off x="468400" y="1297075"/>
            <a:ext cx="7064700" cy="3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latin typeface="Montserrat"/>
                <a:ea typeface="Montserrat"/>
                <a:cs typeface="Montserrat"/>
                <a:sym typeface="Montserrat"/>
              </a:rPr>
              <a:t>Together, or just your child, move along the line of things and name them. You can use signs, symbols, eye pointing or speech to do this.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lang="en-GB" sz="1800">
                <a:latin typeface="Montserrat"/>
                <a:ea typeface="Montserrat"/>
                <a:cs typeface="Montserrat"/>
                <a:sym typeface="Montserrat"/>
              </a:rPr>
              <a:t>Keep practising. If you want to change the order you can do.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lnSpc>
                <a:spcPct val="130000"/>
              </a:lnSpc>
              <a:spcBef>
                <a:spcPts val="0"/>
              </a:spcBef>
              <a:spcAft>
                <a:spcPts val="0"/>
              </a:spcAft>
              <a:buNone/>
            </a:pPr>
            <a:r>
              <a:t/>
            </a:r>
            <a:endParaRPr sz="800"/>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