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Lst>
  <p:sldSz cy="10287000" cx="18288000"/>
  <p:notesSz cx="6858000" cy="9144000"/>
  <p:embeddedFontLst>
    <p:embeddedFont>
      <p:font typeface="Montserrat SemiBold"/>
      <p:regular r:id="rId11"/>
      <p:bold r:id="rId12"/>
      <p:italic r:id="rId13"/>
      <p:boldItalic r:id="rId14"/>
    </p:embeddedFont>
    <p:embeddedFont>
      <p:font typeface="Montserrat"/>
      <p:regular r:id="rId15"/>
      <p:bold r:id="rId16"/>
      <p:italic r:id="rId17"/>
      <p:boldItalic r:id="rId18"/>
    </p:embeddedFont>
    <p:embeddedFont>
      <p:font typeface="Montserrat Medium"/>
      <p:regular r:id="rId19"/>
      <p:bold r:id="rId20"/>
      <p:italic r:id="rId21"/>
      <p:boldItalic r:id="rId22"/>
    </p:embeddedFont>
    <p:embeddedFont>
      <p:font typeface="Comfortaa"/>
      <p:regular r:id="rId23"/>
      <p:bold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bold.fntdata"/><Relationship Id="rId11" Type="http://schemas.openxmlformats.org/officeDocument/2006/relationships/font" Target="fonts/MontserratSemiBold-regular.fntdata"/><Relationship Id="rId22" Type="http://schemas.openxmlformats.org/officeDocument/2006/relationships/font" Target="fonts/MontserratMedium-boldItalic.fntdata"/><Relationship Id="rId10" Type="http://schemas.openxmlformats.org/officeDocument/2006/relationships/slide" Target="slides/slide6.xml"/><Relationship Id="rId21" Type="http://schemas.openxmlformats.org/officeDocument/2006/relationships/font" Target="fonts/MontserratMedium-italic.fntdata"/><Relationship Id="rId13" Type="http://schemas.openxmlformats.org/officeDocument/2006/relationships/font" Target="fonts/MontserratSemiBold-italic.fntdata"/><Relationship Id="rId24" Type="http://schemas.openxmlformats.org/officeDocument/2006/relationships/font" Target="fonts/Comfortaa-bold.fntdata"/><Relationship Id="rId12" Type="http://schemas.openxmlformats.org/officeDocument/2006/relationships/font" Target="fonts/MontserratSemiBold-bold.fntdata"/><Relationship Id="rId23" Type="http://schemas.openxmlformats.org/officeDocument/2006/relationships/font" Target="fonts/Comfortaa-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regular.fntdata"/><Relationship Id="rId14" Type="http://schemas.openxmlformats.org/officeDocument/2006/relationships/font" Target="fonts/MontserratSemiBold-boldItalic.fntdata"/><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slide" Target="slides/slide1.xml"/><Relationship Id="rId19" Type="http://schemas.openxmlformats.org/officeDocument/2006/relationships/font" Target="fonts/MontserratMedium-regular.fntdata"/><Relationship Id="rId6" Type="http://schemas.openxmlformats.org/officeDocument/2006/relationships/slide" Target="slides/slide2.xml"/><Relationship Id="rId18" Type="http://schemas.openxmlformats.org/officeDocument/2006/relationships/font" Target="fonts/Montserrat-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e5ac8fbf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e5ac8fbf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e53726dc2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e53726dc2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8e5ac8fbf5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8e5ac8fbf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8e5ac8fbf5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8e5ac8fbf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e5ac8fbf5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e5ac8fbf5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8e5ac8fbf5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8e5ac8fbf5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nvSpPr>
        <p:spPr>
          <a:xfrm>
            <a:off x="1129050" y="3410300"/>
            <a:ext cx="14849100" cy="5113500"/>
          </a:xfrm>
          <a:prstGeom prst="rect">
            <a:avLst/>
          </a:prstGeom>
          <a:noFill/>
          <a:ln>
            <a:noFill/>
          </a:ln>
        </p:spPr>
        <p:txBody>
          <a:bodyPr anchorCtr="0" anchor="t" bIns="0" lIns="0" spcFirstLastPara="1" rIns="0" wrap="square" tIns="0">
            <a:noAutofit/>
          </a:bodyPr>
          <a:lstStyle/>
          <a:p>
            <a:pPr indent="0" lvl="0" marL="0" rtl="0" algn="l">
              <a:lnSpc>
                <a:spcPct val="114999"/>
              </a:lnSpc>
              <a:spcBef>
                <a:spcPts val="0"/>
              </a:spcBef>
              <a:spcAft>
                <a:spcPts val="0"/>
              </a:spcAft>
              <a:buNone/>
            </a:pPr>
            <a:r>
              <a:rPr b="1" lang="en-GB" sz="6000">
                <a:solidFill>
                  <a:srgbClr val="434343"/>
                </a:solidFill>
                <a:latin typeface="Montserrat"/>
                <a:ea typeface="Montserrat"/>
                <a:cs typeface="Montserrat"/>
                <a:sym typeface="Montserrat"/>
              </a:rPr>
              <a:t>Handwriting -</a:t>
            </a:r>
            <a:endParaRPr b="1" sz="6000">
              <a:solidFill>
                <a:srgbClr val="434343"/>
              </a:solidFill>
              <a:latin typeface="Montserrat"/>
              <a:ea typeface="Montserrat"/>
              <a:cs typeface="Montserrat"/>
              <a:sym typeface="Montserrat"/>
            </a:endParaRPr>
          </a:p>
          <a:p>
            <a:pPr indent="0" lvl="0" marL="0" rtl="0" algn="l">
              <a:lnSpc>
                <a:spcPct val="114999"/>
              </a:lnSpc>
              <a:spcBef>
                <a:spcPts val="0"/>
              </a:spcBef>
              <a:spcAft>
                <a:spcPts val="0"/>
              </a:spcAft>
              <a:buNone/>
            </a:pPr>
            <a:r>
              <a:rPr b="1" lang="en-GB" sz="6000">
                <a:solidFill>
                  <a:srgbClr val="434343"/>
                </a:solidFill>
                <a:latin typeface="Montserrat"/>
                <a:ea typeface="Montserrat"/>
                <a:cs typeface="Montserrat"/>
                <a:sym typeface="Montserrat"/>
              </a:rPr>
              <a:t>Magic C letters</a:t>
            </a:r>
            <a:endParaRPr b="1" sz="6000">
              <a:solidFill>
                <a:srgbClr val="434343"/>
              </a:solidFill>
              <a:latin typeface="Montserrat"/>
              <a:ea typeface="Montserrat"/>
              <a:cs typeface="Montserrat"/>
              <a:sym typeface="Montserrat"/>
            </a:endParaRPr>
          </a:p>
          <a:p>
            <a:pPr indent="0" lvl="0" marL="0" rtl="0" algn="l">
              <a:lnSpc>
                <a:spcPct val="114999"/>
              </a:lnSpc>
              <a:spcBef>
                <a:spcPts val="0"/>
              </a:spcBef>
              <a:spcAft>
                <a:spcPts val="0"/>
              </a:spcAft>
              <a:buNone/>
            </a:pPr>
            <a:r>
              <a:t/>
            </a:r>
            <a:endParaRPr b="1" sz="6000">
              <a:solidFill>
                <a:srgbClr val="434343"/>
              </a:solidFill>
              <a:latin typeface="Montserrat"/>
              <a:ea typeface="Montserrat"/>
              <a:cs typeface="Montserrat"/>
              <a:sym typeface="Montserrat"/>
            </a:endParaRPr>
          </a:p>
        </p:txBody>
      </p:sp>
      <p:sp>
        <p:nvSpPr>
          <p:cNvPr id="80" name="Google Shape;80;p14"/>
          <p:cNvSpPr txBox="1"/>
          <p:nvPr/>
        </p:nvSpPr>
        <p:spPr>
          <a:xfrm>
            <a:off x="1222750" y="950475"/>
            <a:ext cx="8226000" cy="792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600">
                <a:solidFill>
                  <a:srgbClr val="434343"/>
                </a:solidFill>
                <a:latin typeface="Montserrat"/>
                <a:ea typeface="Montserrat"/>
                <a:cs typeface="Montserrat"/>
                <a:sym typeface="Montserrat"/>
              </a:rPr>
              <a:t>Occupational Therapy</a:t>
            </a:r>
            <a:endParaRPr sz="3600">
              <a:solidFill>
                <a:srgbClr val="434343"/>
              </a:solidFill>
              <a:latin typeface="Montserrat"/>
              <a:ea typeface="Montserrat"/>
              <a:cs typeface="Montserrat"/>
              <a:sym typeface="Montserrat"/>
            </a:endParaRPr>
          </a:p>
        </p:txBody>
      </p:sp>
      <p:sp>
        <p:nvSpPr>
          <p:cNvPr id="81" name="Google Shape;81;p14"/>
          <p:cNvSpPr txBox="1"/>
          <p:nvPr/>
        </p:nvSpPr>
        <p:spPr>
          <a:xfrm>
            <a:off x="1129050" y="9271950"/>
            <a:ext cx="3951000" cy="6195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None/>
            </a:pPr>
            <a:r>
              <a:rPr lang="en-GB" sz="2800">
                <a:solidFill>
                  <a:srgbClr val="434343"/>
                </a:solidFill>
                <a:latin typeface="Montserrat SemiBold"/>
                <a:ea typeface="Montserrat SemiBold"/>
                <a:cs typeface="Montserrat SemiBold"/>
                <a:sym typeface="Montserrat SemiBold"/>
              </a:rPr>
              <a:t>Aniesa Blore</a:t>
            </a:r>
            <a:endParaRPr sz="2800">
              <a:solidFill>
                <a:srgbClr val="434343"/>
              </a:solidFill>
              <a:latin typeface="Montserrat SemiBold"/>
              <a:ea typeface="Montserrat SemiBold"/>
              <a:cs typeface="Montserrat SemiBold"/>
              <a:sym typeface="Montserrat SemiBold"/>
            </a:endParaRPr>
          </a:p>
          <a:p>
            <a:pPr indent="0" lvl="0" marL="0" rtl="0" algn="l">
              <a:lnSpc>
                <a:spcPct val="130000"/>
              </a:lnSpc>
              <a:spcBef>
                <a:spcPts val="0"/>
              </a:spcBef>
              <a:spcAft>
                <a:spcPts val="0"/>
              </a:spcAft>
              <a:buNone/>
            </a:pPr>
            <a:r>
              <a:t/>
            </a:r>
            <a:endParaRPr sz="2800">
              <a:solidFill>
                <a:srgbClr val="434343"/>
              </a:solidFill>
              <a:latin typeface="Montserrat SemiBold"/>
              <a:ea typeface="Montserrat SemiBold"/>
              <a:cs typeface="Montserrat SemiBold"/>
              <a:sym typeface="Montserrat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nvSpPr>
        <p:spPr>
          <a:xfrm>
            <a:off x="917950" y="890050"/>
            <a:ext cx="79179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400">
                <a:solidFill>
                  <a:srgbClr val="434343"/>
                </a:solidFill>
                <a:latin typeface="Montserrat"/>
                <a:ea typeface="Montserrat"/>
                <a:cs typeface="Montserrat"/>
                <a:sym typeface="Montserrat"/>
              </a:rPr>
              <a:t>Basic Hand Warm-Ups</a:t>
            </a:r>
            <a:endParaRPr b="1" sz="4400">
              <a:solidFill>
                <a:srgbClr val="434343"/>
              </a:solidFill>
              <a:latin typeface="Montserrat"/>
              <a:ea typeface="Montserrat"/>
              <a:cs typeface="Montserrat"/>
              <a:sym typeface="Montserrat"/>
            </a:endParaRPr>
          </a:p>
        </p:txBody>
      </p:sp>
      <p:sp>
        <p:nvSpPr>
          <p:cNvPr id="87" name="Google Shape;87;p15"/>
          <p:cNvSpPr txBox="1"/>
          <p:nvPr/>
        </p:nvSpPr>
        <p:spPr>
          <a:xfrm>
            <a:off x="1012500" y="2277525"/>
            <a:ext cx="16911000" cy="69825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None/>
            </a:pPr>
            <a:r>
              <a:rPr lang="en-GB" sz="3200">
                <a:latin typeface="Montserrat"/>
                <a:ea typeface="Montserrat"/>
                <a:cs typeface="Montserrat"/>
                <a:sym typeface="Montserrat"/>
              </a:rPr>
              <a:t>Try and do each warm-up ten times.</a:t>
            </a:r>
            <a:endParaRPr sz="3200">
              <a:latin typeface="Montserrat"/>
              <a:ea typeface="Montserrat"/>
              <a:cs typeface="Montserrat"/>
              <a:sym typeface="Montserrat"/>
            </a:endParaRPr>
          </a:p>
          <a:p>
            <a:pPr indent="0" lvl="0" marL="0" rtl="0" algn="l">
              <a:lnSpc>
                <a:spcPct val="130000"/>
              </a:lnSpc>
              <a:spcBef>
                <a:spcPts val="0"/>
              </a:spcBef>
              <a:spcAft>
                <a:spcPts val="0"/>
              </a:spcAft>
              <a:buNone/>
            </a:pPr>
            <a:r>
              <a:rPr lang="en-GB" sz="3200">
                <a:latin typeface="Montserrat"/>
                <a:ea typeface="Montserrat"/>
                <a:cs typeface="Montserrat"/>
                <a:sym typeface="Montserrat"/>
              </a:rPr>
              <a:t>If it’s tricky to do one warm-up with both hands at the same time, then just do the warm-up activity one hand at a time.</a:t>
            </a:r>
            <a:endParaRPr sz="3200">
              <a:latin typeface="Montserrat"/>
              <a:ea typeface="Montserrat"/>
              <a:cs typeface="Montserrat"/>
              <a:sym typeface="Montserrat"/>
            </a:endParaRPr>
          </a:p>
          <a:p>
            <a:pPr indent="0" lvl="0" marL="914400" rtl="0" algn="l">
              <a:lnSpc>
                <a:spcPct val="130000"/>
              </a:lnSpc>
              <a:spcBef>
                <a:spcPts val="0"/>
              </a:spcBef>
              <a:spcAft>
                <a:spcPts val="0"/>
              </a:spcAft>
              <a:buNone/>
            </a:pPr>
            <a:r>
              <a:t/>
            </a:r>
            <a:endParaRPr sz="3200">
              <a:latin typeface="Montserrat"/>
              <a:ea typeface="Montserrat"/>
              <a:cs typeface="Montserrat"/>
              <a:sym typeface="Montserrat"/>
            </a:endParaRPr>
          </a:p>
          <a:p>
            <a:pPr indent="-431800" lvl="0" marL="1371600" rtl="0" algn="l">
              <a:lnSpc>
                <a:spcPct val="130000"/>
              </a:lnSpc>
              <a:spcBef>
                <a:spcPts val="0"/>
              </a:spcBef>
              <a:spcAft>
                <a:spcPts val="0"/>
              </a:spcAft>
              <a:buSzPts val="3200"/>
              <a:buFont typeface="Montserrat"/>
              <a:buAutoNum type="arabicPeriod"/>
            </a:pPr>
            <a:r>
              <a:rPr lang="en-GB" sz="3200">
                <a:latin typeface="Montserrat"/>
                <a:ea typeface="Montserrat"/>
                <a:cs typeface="Montserrat"/>
                <a:sym typeface="Montserrat"/>
              </a:rPr>
              <a:t>Hands open and closed</a:t>
            </a:r>
            <a:endParaRPr sz="3200">
              <a:latin typeface="Montserrat"/>
              <a:ea typeface="Montserrat"/>
              <a:cs typeface="Montserrat"/>
              <a:sym typeface="Montserrat"/>
            </a:endParaRPr>
          </a:p>
          <a:p>
            <a:pPr indent="-431800" lvl="0" marL="1371600" rtl="0" algn="l">
              <a:lnSpc>
                <a:spcPct val="130000"/>
              </a:lnSpc>
              <a:spcBef>
                <a:spcPts val="0"/>
              </a:spcBef>
              <a:spcAft>
                <a:spcPts val="0"/>
              </a:spcAft>
              <a:buSzPts val="3200"/>
              <a:buFont typeface="Montserrat"/>
              <a:buAutoNum type="arabicPeriod"/>
            </a:pPr>
            <a:r>
              <a:rPr lang="en-GB" sz="3200">
                <a:latin typeface="Montserrat"/>
                <a:ea typeface="Montserrat"/>
                <a:cs typeface="Montserrat"/>
                <a:sym typeface="Montserrat"/>
              </a:rPr>
              <a:t>Interlocking finger squeezes</a:t>
            </a:r>
            <a:endParaRPr sz="3200">
              <a:latin typeface="Montserrat"/>
              <a:ea typeface="Montserrat"/>
              <a:cs typeface="Montserrat"/>
              <a:sym typeface="Montserrat"/>
            </a:endParaRPr>
          </a:p>
          <a:p>
            <a:pPr indent="-431800" lvl="0" marL="1371600" rtl="0" algn="l">
              <a:lnSpc>
                <a:spcPct val="130000"/>
              </a:lnSpc>
              <a:spcBef>
                <a:spcPts val="0"/>
              </a:spcBef>
              <a:spcAft>
                <a:spcPts val="0"/>
              </a:spcAft>
              <a:buSzPts val="3200"/>
              <a:buFont typeface="Montserrat"/>
              <a:buAutoNum type="arabicPeriod"/>
            </a:pPr>
            <a:r>
              <a:rPr lang="en-GB" sz="3200">
                <a:latin typeface="Montserrat"/>
                <a:ea typeface="Montserrat"/>
                <a:cs typeface="Montserrat"/>
                <a:sym typeface="Montserrat"/>
              </a:rPr>
              <a:t>Finger pulls</a:t>
            </a:r>
            <a:endParaRPr sz="3200">
              <a:latin typeface="Montserrat"/>
              <a:ea typeface="Montserrat"/>
              <a:cs typeface="Montserrat"/>
              <a:sym typeface="Montserrat"/>
            </a:endParaRPr>
          </a:p>
          <a:p>
            <a:pPr indent="-431800" lvl="0" marL="1371600" rtl="0" algn="l">
              <a:lnSpc>
                <a:spcPct val="130000"/>
              </a:lnSpc>
              <a:spcBef>
                <a:spcPts val="0"/>
              </a:spcBef>
              <a:spcAft>
                <a:spcPts val="0"/>
              </a:spcAft>
              <a:buSzPts val="3200"/>
              <a:buFont typeface="Montserrat"/>
              <a:buAutoNum type="arabicPeriod"/>
            </a:pPr>
            <a:r>
              <a:rPr lang="en-GB" sz="3200">
                <a:latin typeface="Montserrat"/>
                <a:ea typeface="Montserrat"/>
                <a:cs typeface="Montserrat"/>
                <a:sym typeface="Montserrat"/>
              </a:rPr>
              <a:t>Finger taps on table</a:t>
            </a:r>
            <a:endParaRPr sz="3200">
              <a:latin typeface="Montserrat"/>
              <a:ea typeface="Montserrat"/>
              <a:cs typeface="Montserrat"/>
              <a:sym typeface="Montserrat"/>
            </a:endParaRPr>
          </a:p>
          <a:p>
            <a:pPr indent="-431800" lvl="0" marL="1371600" rtl="0" algn="l">
              <a:lnSpc>
                <a:spcPct val="130000"/>
              </a:lnSpc>
              <a:spcBef>
                <a:spcPts val="0"/>
              </a:spcBef>
              <a:spcAft>
                <a:spcPts val="0"/>
              </a:spcAft>
              <a:buSzPts val="3200"/>
              <a:buFont typeface="Montserrat"/>
              <a:buAutoNum type="arabicPeriod"/>
            </a:pPr>
            <a:r>
              <a:rPr lang="en-GB" sz="3200">
                <a:latin typeface="Montserrat"/>
                <a:ea typeface="Montserrat"/>
                <a:cs typeface="Montserrat"/>
                <a:sym typeface="Montserrat"/>
              </a:rPr>
              <a:t>Finger taps on thumbs</a:t>
            </a:r>
            <a:endParaRPr sz="3200">
              <a:latin typeface="Montserrat"/>
              <a:ea typeface="Montserrat"/>
              <a:cs typeface="Montserrat"/>
              <a:sym typeface="Montserrat"/>
            </a:endParaRPr>
          </a:p>
          <a:p>
            <a:pPr indent="-431800" lvl="0" marL="1371600" rtl="0" algn="l">
              <a:lnSpc>
                <a:spcPct val="130000"/>
              </a:lnSpc>
              <a:spcBef>
                <a:spcPts val="0"/>
              </a:spcBef>
              <a:spcAft>
                <a:spcPts val="0"/>
              </a:spcAft>
              <a:buSzPts val="3200"/>
              <a:buFont typeface="Montserrat"/>
              <a:buAutoNum type="arabicPeriod"/>
            </a:pPr>
            <a:r>
              <a:rPr lang="en-GB" sz="3200">
                <a:latin typeface="Montserrat"/>
                <a:ea typeface="Montserrat"/>
                <a:cs typeface="Montserrat"/>
                <a:sym typeface="Montserrat"/>
              </a:rPr>
              <a:t>Finger and thumb pulls and squeezes</a:t>
            </a:r>
            <a:endParaRPr sz="3200">
              <a:latin typeface="Montserrat"/>
              <a:ea typeface="Montserrat"/>
              <a:cs typeface="Montserrat"/>
              <a:sym typeface="Montserrat"/>
            </a:endParaRPr>
          </a:p>
          <a:p>
            <a:pPr indent="-431800" lvl="0" marL="1371600" rtl="0" algn="l">
              <a:lnSpc>
                <a:spcPct val="130000"/>
              </a:lnSpc>
              <a:spcBef>
                <a:spcPts val="0"/>
              </a:spcBef>
              <a:spcAft>
                <a:spcPts val="0"/>
              </a:spcAft>
              <a:buSzPts val="3200"/>
              <a:buFont typeface="Montserrat"/>
              <a:buAutoNum type="arabicPeriod"/>
            </a:pPr>
            <a:r>
              <a:rPr lang="en-GB" sz="3200">
                <a:latin typeface="Montserrat"/>
                <a:ea typeface="Montserrat"/>
                <a:cs typeface="Montserrat"/>
                <a:sym typeface="Montserrat"/>
              </a:rPr>
              <a:t>Finger separations </a:t>
            </a:r>
            <a:endParaRPr sz="3200">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6"/>
          <p:cNvSpPr txBox="1"/>
          <p:nvPr/>
        </p:nvSpPr>
        <p:spPr>
          <a:xfrm>
            <a:off x="917950" y="890050"/>
            <a:ext cx="160863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400">
                <a:solidFill>
                  <a:srgbClr val="434343"/>
                </a:solidFill>
                <a:latin typeface="Montserrat"/>
                <a:ea typeface="Montserrat"/>
                <a:cs typeface="Montserrat"/>
                <a:sym typeface="Montserrat"/>
              </a:rPr>
              <a:t>Activity 1 – Writing the magic C letters</a:t>
            </a:r>
            <a:endParaRPr b="1" sz="4400">
              <a:solidFill>
                <a:srgbClr val="434343"/>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b="1" sz="4400">
              <a:solidFill>
                <a:srgbClr val="434343"/>
              </a:solidFill>
              <a:latin typeface="Montserrat"/>
              <a:ea typeface="Montserrat"/>
              <a:cs typeface="Montserrat"/>
              <a:sym typeface="Montserrat"/>
            </a:endParaRPr>
          </a:p>
        </p:txBody>
      </p:sp>
      <p:sp>
        <p:nvSpPr>
          <p:cNvPr id="93" name="Google Shape;93;p16"/>
          <p:cNvSpPr txBox="1"/>
          <p:nvPr/>
        </p:nvSpPr>
        <p:spPr>
          <a:xfrm>
            <a:off x="1012500" y="2277525"/>
            <a:ext cx="16086300" cy="5851200"/>
          </a:xfrm>
          <a:prstGeom prst="rect">
            <a:avLst/>
          </a:prstGeom>
          <a:noFill/>
          <a:ln>
            <a:noFill/>
          </a:ln>
        </p:spPr>
        <p:txBody>
          <a:bodyPr anchorCtr="0" anchor="t" bIns="0" lIns="0" spcFirstLastPara="1" rIns="0" wrap="square" tIns="0">
            <a:noAutofit/>
          </a:bodyPr>
          <a:lstStyle/>
          <a:p>
            <a:pPr indent="-431800" lvl="0" marL="457200" rtl="0" algn="l">
              <a:lnSpc>
                <a:spcPct val="130000"/>
              </a:lnSpc>
              <a:spcBef>
                <a:spcPts val="0"/>
              </a:spcBef>
              <a:spcAft>
                <a:spcPts val="0"/>
              </a:spcAft>
              <a:buSzPts val="3200"/>
              <a:buFont typeface="Montserrat"/>
              <a:buChar char="●"/>
            </a:pPr>
            <a:r>
              <a:rPr lang="en-GB" sz="3200">
                <a:latin typeface="Montserrat"/>
                <a:ea typeface="Montserrat"/>
                <a:cs typeface="Montserrat"/>
                <a:sym typeface="Montserrat"/>
              </a:rPr>
              <a:t>Practise each one at least several times until you feel you can repeatedly do it correctly.</a:t>
            </a:r>
            <a:endParaRPr sz="3200">
              <a:latin typeface="Montserrat"/>
              <a:ea typeface="Montserrat"/>
              <a:cs typeface="Montserrat"/>
              <a:sym typeface="Montserrat"/>
            </a:endParaRPr>
          </a:p>
          <a:p>
            <a:pPr indent="-431800" lvl="0" marL="457200" rtl="0" algn="l">
              <a:lnSpc>
                <a:spcPct val="130000"/>
              </a:lnSpc>
              <a:spcBef>
                <a:spcPts val="0"/>
              </a:spcBef>
              <a:spcAft>
                <a:spcPts val="0"/>
              </a:spcAft>
              <a:buSzPts val="3200"/>
              <a:buFont typeface="Montserrat"/>
              <a:buChar char="●"/>
            </a:pPr>
            <a:r>
              <a:rPr lang="en-GB" sz="3200">
                <a:latin typeface="Montserrat"/>
                <a:ea typeface="Montserrat"/>
                <a:cs typeface="Montserrat"/>
                <a:sym typeface="Montserrat"/>
              </a:rPr>
              <a:t>Take your time with each and do not rush. It is more important to go slowly and carefully so your brain can learn to do these correctly automatically. </a:t>
            </a:r>
            <a:endParaRPr sz="3200">
              <a:latin typeface="Montserrat"/>
              <a:ea typeface="Montserrat"/>
              <a:cs typeface="Montserrat"/>
              <a:sym typeface="Montserrat"/>
            </a:endParaRPr>
          </a:p>
          <a:p>
            <a:pPr indent="-431800" lvl="0" marL="457200" rtl="0" algn="l">
              <a:lnSpc>
                <a:spcPct val="130000"/>
              </a:lnSpc>
              <a:spcBef>
                <a:spcPts val="0"/>
              </a:spcBef>
              <a:spcAft>
                <a:spcPts val="0"/>
              </a:spcAft>
              <a:buSzPts val="3200"/>
              <a:buFont typeface="Montserrat"/>
              <a:buChar char="●"/>
            </a:pPr>
            <a:r>
              <a:rPr lang="en-GB" sz="3200">
                <a:latin typeface="Montserrat"/>
                <a:ea typeface="Montserrat"/>
                <a:cs typeface="Montserrat"/>
                <a:sym typeface="Montserrat"/>
              </a:rPr>
              <a:t>For a challenge when you can consistently do them correctly, write each as many times as you can in a given time limit. Try to do them the same size and neatness.</a:t>
            </a:r>
            <a:endParaRPr sz="3200">
              <a:latin typeface="Montserrat"/>
              <a:ea typeface="Montserrat"/>
              <a:cs typeface="Montserrat"/>
              <a:sym typeface="Montserrat"/>
            </a:endParaRPr>
          </a:p>
          <a:p>
            <a:pPr indent="-431800" lvl="0" marL="457200" rtl="0" algn="l">
              <a:lnSpc>
                <a:spcPct val="130000"/>
              </a:lnSpc>
              <a:spcBef>
                <a:spcPts val="0"/>
              </a:spcBef>
              <a:spcAft>
                <a:spcPts val="0"/>
              </a:spcAft>
              <a:buSzPts val="3200"/>
              <a:buFont typeface="Montserrat"/>
              <a:buChar char="●"/>
            </a:pPr>
            <a:r>
              <a:rPr lang="en-GB" sz="3200">
                <a:latin typeface="Montserrat"/>
                <a:ea typeface="Montserrat"/>
                <a:cs typeface="Montserrat"/>
                <a:sym typeface="Montserrat"/>
              </a:rPr>
              <a:t>You could have an adult call out each letter and then you have to quickly and correctly write it down.</a:t>
            </a:r>
            <a:endParaRPr sz="3200">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7"/>
          <p:cNvSpPr txBox="1"/>
          <p:nvPr/>
        </p:nvSpPr>
        <p:spPr>
          <a:xfrm>
            <a:off x="917950" y="890050"/>
            <a:ext cx="160863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400">
                <a:solidFill>
                  <a:srgbClr val="434343"/>
                </a:solidFill>
                <a:latin typeface="Montserrat"/>
                <a:ea typeface="Montserrat"/>
                <a:cs typeface="Montserrat"/>
                <a:sym typeface="Montserrat"/>
              </a:rPr>
              <a:t>Magic C letters </a:t>
            </a:r>
            <a:endParaRPr b="1" sz="4400">
              <a:solidFill>
                <a:srgbClr val="434343"/>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b="1" sz="4400">
              <a:solidFill>
                <a:srgbClr val="434343"/>
              </a:solidFill>
              <a:latin typeface="Montserrat"/>
              <a:ea typeface="Montserrat"/>
              <a:cs typeface="Montserrat"/>
              <a:sym typeface="Montserrat"/>
            </a:endParaRPr>
          </a:p>
        </p:txBody>
      </p:sp>
      <p:sp>
        <p:nvSpPr>
          <p:cNvPr id="99" name="Google Shape;99;p17"/>
          <p:cNvSpPr txBox="1"/>
          <p:nvPr/>
        </p:nvSpPr>
        <p:spPr>
          <a:xfrm>
            <a:off x="1131750" y="1627350"/>
            <a:ext cx="15540600" cy="7392000"/>
          </a:xfrm>
          <a:prstGeom prst="rect">
            <a:avLst/>
          </a:prstGeom>
          <a:noFill/>
          <a:ln>
            <a:noFill/>
          </a:ln>
        </p:spPr>
        <p:txBody>
          <a:bodyPr anchorCtr="0" anchor="t" bIns="182850" lIns="182850" spcFirstLastPara="1" rIns="182850" wrap="square" tIns="182850">
            <a:noAutofit/>
          </a:bodyPr>
          <a:lstStyle/>
          <a:p>
            <a:pPr indent="0" lvl="0" marL="0" marR="0" rtl="0" algn="ctr">
              <a:lnSpc>
                <a:spcPct val="130000"/>
              </a:lnSpc>
              <a:spcBef>
                <a:spcPts val="0"/>
              </a:spcBef>
              <a:spcAft>
                <a:spcPts val="0"/>
              </a:spcAft>
              <a:buClr>
                <a:srgbClr val="000000"/>
              </a:buClr>
              <a:buSzPts val="4800"/>
              <a:buFont typeface="Arial"/>
              <a:buNone/>
            </a:pPr>
            <a:r>
              <a:rPr b="0" i="0" lang="en-GB" sz="4800" u="none" cap="none" strike="noStrike">
                <a:solidFill>
                  <a:srgbClr val="FFFFFF"/>
                </a:solidFill>
                <a:latin typeface="Montserrat SemiBold"/>
                <a:ea typeface="Montserrat SemiBold"/>
                <a:cs typeface="Montserrat SemiBold"/>
                <a:sym typeface="Montserrat SemiBold"/>
              </a:rPr>
              <a:t>Today we will need</a:t>
            </a:r>
            <a:endParaRPr b="0" i="0" sz="4800" u="none" cap="none" strike="noStrike">
              <a:solidFill>
                <a:srgbClr val="FFFFFF"/>
              </a:solidFill>
              <a:latin typeface="Montserrat SemiBold"/>
              <a:ea typeface="Montserrat SemiBold"/>
              <a:cs typeface="Montserrat SemiBold"/>
              <a:sym typeface="Montserrat SemiBold"/>
            </a:endParaRPr>
          </a:p>
          <a:p>
            <a:pPr indent="0" lvl="0" marL="0" rtl="0" algn="ctr">
              <a:lnSpc>
                <a:spcPct val="130000"/>
              </a:lnSpc>
              <a:spcBef>
                <a:spcPts val="0"/>
              </a:spcBef>
              <a:spcAft>
                <a:spcPts val="0"/>
              </a:spcAft>
              <a:buNone/>
            </a:pPr>
            <a:r>
              <a:rPr lang="en-GB" sz="15000">
                <a:latin typeface="Montserrat"/>
                <a:ea typeface="Montserrat"/>
                <a:cs typeface="Montserrat"/>
                <a:sym typeface="Montserrat"/>
              </a:rPr>
              <a:t>c    o   </a:t>
            </a:r>
            <a:r>
              <a:rPr lang="en-GB" sz="15000">
                <a:latin typeface="Comfortaa"/>
                <a:ea typeface="Comfortaa"/>
                <a:cs typeface="Comfortaa"/>
                <a:sym typeface="Comfortaa"/>
              </a:rPr>
              <a:t>a </a:t>
            </a:r>
            <a:endParaRPr sz="15000">
              <a:latin typeface="Comfortaa"/>
              <a:ea typeface="Comfortaa"/>
              <a:cs typeface="Comfortaa"/>
              <a:sym typeface="Comfortaa"/>
            </a:endParaRPr>
          </a:p>
          <a:p>
            <a:pPr indent="0" lvl="0" marL="0" rtl="0" algn="ctr">
              <a:lnSpc>
                <a:spcPct val="130000"/>
              </a:lnSpc>
              <a:spcBef>
                <a:spcPts val="0"/>
              </a:spcBef>
              <a:spcAft>
                <a:spcPts val="0"/>
              </a:spcAft>
              <a:buNone/>
            </a:pPr>
            <a:r>
              <a:rPr lang="en-GB" sz="15000">
                <a:latin typeface="Montserrat"/>
                <a:ea typeface="Montserrat"/>
                <a:cs typeface="Montserrat"/>
                <a:sym typeface="Montserrat"/>
              </a:rPr>
              <a:t>d    g    q</a:t>
            </a:r>
            <a:endParaRPr sz="15000">
              <a:latin typeface="Montserrat"/>
              <a:ea typeface="Montserrat"/>
              <a:cs typeface="Montserrat"/>
              <a:sym typeface="Montserrat"/>
            </a:endParaRPr>
          </a:p>
          <a:p>
            <a:pPr indent="0" lvl="0" marL="1828800" rtl="0" algn="l">
              <a:lnSpc>
                <a:spcPct val="130000"/>
              </a:lnSpc>
              <a:spcBef>
                <a:spcPts val="0"/>
              </a:spcBef>
              <a:spcAft>
                <a:spcPts val="0"/>
              </a:spcAft>
              <a:buNone/>
            </a:pPr>
            <a:r>
              <a:t/>
            </a:r>
            <a:endParaRPr sz="2800">
              <a:latin typeface="Montserrat"/>
              <a:ea typeface="Montserrat"/>
              <a:cs typeface="Montserrat"/>
              <a:sym typeface="Montserrat"/>
            </a:endParaRPr>
          </a:p>
          <a:p>
            <a:pPr indent="0" lvl="0" marL="914400" marR="0" rtl="0" algn="l">
              <a:lnSpc>
                <a:spcPct val="130000"/>
              </a:lnSpc>
              <a:spcBef>
                <a:spcPts val="0"/>
              </a:spcBef>
              <a:spcAft>
                <a:spcPts val="0"/>
              </a:spcAft>
              <a:buNone/>
            </a:pPr>
            <a:r>
              <a:t/>
            </a:r>
            <a:endParaRPr sz="2800"/>
          </a:p>
          <a:p>
            <a:pPr indent="-482600" lvl="0" marL="160020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000000"/>
              </a:solidFill>
              <a:latin typeface="Montserrat"/>
              <a:ea typeface="Montserrat"/>
              <a:cs typeface="Montserrat"/>
              <a:sym typeface="Montserrat"/>
            </a:endParaRPr>
          </a:p>
          <a:p>
            <a:pPr indent="-482600" lvl="0" marL="160020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000000"/>
              </a:solidFill>
              <a:latin typeface="Montserrat"/>
              <a:ea typeface="Montserrat"/>
              <a:cs typeface="Montserrat"/>
              <a:sym typeface="Montserrat"/>
            </a:endParaRPr>
          </a:p>
          <a:p>
            <a:pPr indent="-482600" lvl="0" marL="160020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000000"/>
              </a:solidFill>
              <a:latin typeface="Montserrat"/>
              <a:ea typeface="Montserrat"/>
              <a:cs typeface="Montserrat"/>
              <a:sym typeface="Montserrat"/>
            </a:endParaRPr>
          </a:p>
          <a:p>
            <a:pPr indent="-482600" lvl="0" marL="160020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000000"/>
              </a:solidFill>
              <a:latin typeface="Montserrat"/>
              <a:ea typeface="Montserrat"/>
              <a:cs typeface="Montserrat"/>
              <a:sym typeface="Montserrat"/>
            </a:endParaRPr>
          </a:p>
          <a:p>
            <a:pPr indent="0" lvl="0" marL="914400" marR="0" rtl="0" algn="l">
              <a:lnSpc>
                <a:spcPct val="130000"/>
              </a:lnSpc>
              <a:spcBef>
                <a:spcPts val="0"/>
              </a:spcBef>
              <a:spcAft>
                <a:spcPts val="0"/>
              </a:spcAft>
              <a:buClr>
                <a:srgbClr val="000000"/>
              </a:buClr>
              <a:buSzPts val="4800"/>
              <a:buFont typeface="Arial"/>
              <a:buNone/>
            </a:pPr>
            <a:r>
              <a:t/>
            </a:r>
            <a:endParaRPr b="0" i="0" sz="4800" u="none" cap="none" strike="noStrike">
              <a:solidFill>
                <a:srgbClr val="000000"/>
              </a:solidFill>
              <a:latin typeface="Montserrat"/>
              <a:ea typeface="Montserrat"/>
              <a:cs typeface="Montserrat"/>
              <a:sym typeface="Montserrat"/>
            </a:endParaRPr>
          </a:p>
          <a:p>
            <a:pPr indent="0" lvl="0" marL="914400" marR="0" rtl="0" algn="l">
              <a:lnSpc>
                <a:spcPct val="130000"/>
              </a:lnSpc>
              <a:spcBef>
                <a:spcPts val="0"/>
              </a:spcBef>
              <a:spcAft>
                <a:spcPts val="0"/>
              </a:spcAft>
              <a:buClr>
                <a:srgbClr val="000000"/>
              </a:buClr>
              <a:buSzPts val="3200"/>
              <a:buFont typeface="Arial"/>
              <a:buNone/>
            </a:pPr>
            <a:r>
              <a:t/>
            </a:r>
            <a:endParaRPr b="1" i="0" sz="3200" u="none" cap="none" strike="noStrike">
              <a:solidFill>
                <a:srgbClr val="FFFFFF"/>
              </a:solidFill>
              <a:latin typeface="Arial"/>
              <a:ea typeface="Arial"/>
              <a:cs typeface="Arial"/>
              <a:sym typeface="Arial"/>
            </a:endParaRPr>
          </a:p>
          <a:p>
            <a:pPr indent="0" lvl="0" marL="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FFFFFF"/>
              </a:solidFill>
              <a:latin typeface="Montserrat SemiBold"/>
              <a:ea typeface="Montserrat SemiBold"/>
              <a:cs typeface="Montserrat SemiBold"/>
              <a:sym typeface="Montserrat SemiBo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8"/>
          <p:cNvSpPr txBox="1"/>
          <p:nvPr/>
        </p:nvSpPr>
        <p:spPr>
          <a:xfrm>
            <a:off x="917950" y="890050"/>
            <a:ext cx="160863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400">
                <a:solidFill>
                  <a:srgbClr val="434343"/>
                </a:solidFill>
                <a:latin typeface="Montserrat"/>
                <a:ea typeface="Montserrat"/>
                <a:cs typeface="Montserrat"/>
                <a:sym typeface="Montserrat"/>
              </a:rPr>
              <a:t>Activity 2 – Cursive practise</a:t>
            </a:r>
            <a:endParaRPr b="1" sz="4400">
              <a:solidFill>
                <a:srgbClr val="434343"/>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b="1" sz="4400">
              <a:solidFill>
                <a:srgbClr val="434343"/>
              </a:solidFill>
              <a:latin typeface="Montserrat"/>
              <a:ea typeface="Montserrat"/>
              <a:cs typeface="Montserrat"/>
              <a:sym typeface="Montserrat"/>
            </a:endParaRPr>
          </a:p>
        </p:txBody>
      </p:sp>
      <p:sp>
        <p:nvSpPr>
          <p:cNvPr id="105" name="Google Shape;105;p18"/>
          <p:cNvSpPr txBox="1"/>
          <p:nvPr/>
        </p:nvSpPr>
        <p:spPr>
          <a:xfrm>
            <a:off x="1012500" y="2277525"/>
            <a:ext cx="16086300" cy="5851200"/>
          </a:xfrm>
          <a:prstGeom prst="rect">
            <a:avLst/>
          </a:prstGeom>
          <a:noFill/>
          <a:ln>
            <a:noFill/>
          </a:ln>
        </p:spPr>
        <p:txBody>
          <a:bodyPr anchorCtr="0" anchor="t" bIns="0" lIns="0" spcFirstLastPara="1" rIns="0" wrap="square" tIns="0">
            <a:noAutofit/>
          </a:bodyPr>
          <a:lstStyle/>
          <a:p>
            <a:pPr indent="0" lvl="0" marL="457200" rtl="0" algn="l">
              <a:lnSpc>
                <a:spcPct val="130000"/>
              </a:lnSpc>
              <a:spcBef>
                <a:spcPts val="0"/>
              </a:spcBef>
              <a:spcAft>
                <a:spcPts val="0"/>
              </a:spcAft>
              <a:buNone/>
            </a:pPr>
            <a:r>
              <a:rPr b="1" lang="en-GB" sz="3200">
                <a:latin typeface="Montserrat"/>
                <a:ea typeface="Montserrat"/>
                <a:cs typeface="Montserrat"/>
                <a:sym typeface="Montserrat"/>
              </a:rPr>
              <a:t>Only try this activity if you are learning cursive writing</a:t>
            </a:r>
            <a:endParaRPr b="1" sz="3200">
              <a:latin typeface="Montserrat"/>
              <a:ea typeface="Montserrat"/>
              <a:cs typeface="Montserrat"/>
              <a:sym typeface="Montserrat"/>
            </a:endParaRPr>
          </a:p>
          <a:p>
            <a:pPr indent="0" lvl="0" marL="457200" rtl="0" algn="l">
              <a:lnSpc>
                <a:spcPct val="130000"/>
              </a:lnSpc>
              <a:spcBef>
                <a:spcPts val="0"/>
              </a:spcBef>
              <a:spcAft>
                <a:spcPts val="0"/>
              </a:spcAft>
              <a:buNone/>
            </a:pPr>
            <a:r>
              <a:rPr b="1" lang="en-GB" sz="3200">
                <a:latin typeface="Montserrat"/>
                <a:ea typeface="Montserrat"/>
                <a:cs typeface="Montserrat"/>
                <a:sym typeface="Montserrat"/>
              </a:rPr>
              <a:t>or want a challenge:</a:t>
            </a:r>
            <a:endParaRPr b="1" sz="3200">
              <a:latin typeface="Montserrat"/>
              <a:ea typeface="Montserrat"/>
              <a:cs typeface="Montserrat"/>
              <a:sym typeface="Montserrat"/>
            </a:endParaRPr>
          </a:p>
          <a:p>
            <a:pPr indent="-431800" lvl="0" marL="457200" rtl="0" algn="l">
              <a:lnSpc>
                <a:spcPct val="130000"/>
              </a:lnSpc>
              <a:spcBef>
                <a:spcPts val="0"/>
              </a:spcBef>
              <a:spcAft>
                <a:spcPts val="0"/>
              </a:spcAft>
              <a:buSzPts val="3200"/>
              <a:buFont typeface="Montserrat"/>
              <a:buChar char="●"/>
            </a:pPr>
            <a:r>
              <a:rPr lang="en-GB" sz="3200">
                <a:latin typeface="Montserrat"/>
                <a:ea typeface="Montserrat"/>
                <a:cs typeface="Montserrat"/>
                <a:sym typeface="Montserrat"/>
              </a:rPr>
              <a:t>Have a go practising each of these letters again, but this time start each letter from the baseline. </a:t>
            </a:r>
            <a:endParaRPr sz="3200">
              <a:latin typeface="Montserrat"/>
              <a:ea typeface="Montserrat"/>
              <a:cs typeface="Montserrat"/>
              <a:sym typeface="Montserrat"/>
            </a:endParaRPr>
          </a:p>
          <a:p>
            <a:pPr indent="-431800" lvl="0" marL="457200" rtl="0" algn="l">
              <a:lnSpc>
                <a:spcPct val="130000"/>
              </a:lnSpc>
              <a:spcBef>
                <a:spcPts val="0"/>
              </a:spcBef>
              <a:spcAft>
                <a:spcPts val="0"/>
              </a:spcAft>
              <a:buSzPts val="3200"/>
              <a:buFont typeface="Montserrat"/>
              <a:buChar char="●"/>
            </a:pPr>
            <a:r>
              <a:rPr lang="en-GB" sz="3200">
                <a:latin typeface="Montserrat"/>
                <a:ea typeface="Montserrat"/>
                <a:cs typeface="Montserrat"/>
                <a:sym typeface="Montserrat"/>
              </a:rPr>
              <a:t>This means you will have to draw up towards the start spot of the c before writing the magic c and finishing off the letter.</a:t>
            </a:r>
            <a:endParaRPr sz="3200">
              <a:latin typeface="Montserrat"/>
              <a:ea typeface="Montserrat"/>
              <a:cs typeface="Montserrat"/>
              <a:sym typeface="Montserrat"/>
            </a:endParaRPr>
          </a:p>
          <a:p>
            <a:pPr indent="-431800" lvl="0" marL="457200" rtl="0" algn="l">
              <a:lnSpc>
                <a:spcPct val="130000"/>
              </a:lnSpc>
              <a:spcBef>
                <a:spcPts val="0"/>
              </a:spcBef>
              <a:spcAft>
                <a:spcPts val="0"/>
              </a:spcAft>
              <a:buSzPts val="3200"/>
              <a:buFont typeface="Montserrat"/>
              <a:buChar char="●"/>
            </a:pPr>
            <a:r>
              <a:rPr lang="en-GB" sz="3200">
                <a:latin typeface="Montserrat"/>
                <a:ea typeface="Montserrat"/>
                <a:cs typeface="Montserrat"/>
                <a:sym typeface="Montserrat"/>
              </a:rPr>
              <a:t>Different schools can do their joined up or cursive letters in different ways, so ask your teacher to show you how your school does yours.</a:t>
            </a:r>
            <a:endParaRPr sz="3200">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9"/>
          <p:cNvSpPr txBox="1"/>
          <p:nvPr/>
        </p:nvSpPr>
        <p:spPr>
          <a:xfrm>
            <a:off x="917950" y="890050"/>
            <a:ext cx="160863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400">
                <a:solidFill>
                  <a:srgbClr val="434343"/>
                </a:solidFill>
                <a:latin typeface="Montserrat"/>
                <a:ea typeface="Montserrat"/>
                <a:cs typeface="Montserrat"/>
                <a:sym typeface="Montserrat"/>
              </a:rPr>
              <a:t>Accommodations and alternatives</a:t>
            </a:r>
            <a:endParaRPr b="1" sz="4400">
              <a:solidFill>
                <a:srgbClr val="434343"/>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b="1" sz="4400">
              <a:solidFill>
                <a:srgbClr val="434343"/>
              </a:solidFill>
              <a:latin typeface="Montserrat"/>
              <a:ea typeface="Montserrat"/>
              <a:cs typeface="Montserrat"/>
              <a:sym typeface="Montserrat"/>
            </a:endParaRPr>
          </a:p>
        </p:txBody>
      </p:sp>
      <p:sp>
        <p:nvSpPr>
          <p:cNvPr id="111" name="Google Shape;111;p19"/>
          <p:cNvSpPr txBox="1"/>
          <p:nvPr/>
        </p:nvSpPr>
        <p:spPr>
          <a:xfrm>
            <a:off x="1012500" y="2277525"/>
            <a:ext cx="16086300" cy="5851200"/>
          </a:xfrm>
          <a:prstGeom prst="rect">
            <a:avLst/>
          </a:prstGeom>
          <a:noFill/>
          <a:ln>
            <a:noFill/>
          </a:ln>
        </p:spPr>
        <p:txBody>
          <a:bodyPr anchorCtr="0" anchor="t" bIns="0" lIns="0" spcFirstLastPara="1" rIns="0" wrap="square" tIns="0">
            <a:noAutofit/>
          </a:bodyPr>
          <a:lstStyle/>
          <a:p>
            <a:pPr indent="-431800" lvl="0" marL="457200" rtl="0" algn="l">
              <a:lnSpc>
                <a:spcPct val="130000"/>
              </a:lnSpc>
              <a:spcBef>
                <a:spcPts val="2000"/>
              </a:spcBef>
              <a:spcAft>
                <a:spcPts val="0"/>
              </a:spcAft>
              <a:buClr>
                <a:schemeClr val="dk2"/>
              </a:buClr>
              <a:buSzPts val="3200"/>
              <a:buFont typeface="Montserrat"/>
              <a:buChar char="●"/>
            </a:pPr>
            <a:r>
              <a:rPr lang="en-GB" sz="3200">
                <a:solidFill>
                  <a:schemeClr val="dk2"/>
                </a:solidFill>
                <a:latin typeface="Montserrat"/>
                <a:ea typeface="Montserrat"/>
                <a:cs typeface="Montserrat"/>
                <a:sym typeface="Montserrat"/>
              </a:rPr>
              <a:t>To get familiar with the letters you could draw the letters in the air or in sand or shaving foam with your finger.</a:t>
            </a:r>
            <a:endParaRPr sz="3200">
              <a:solidFill>
                <a:schemeClr val="dk2"/>
              </a:solidFill>
              <a:latin typeface="Montserrat"/>
              <a:ea typeface="Montserrat"/>
              <a:cs typeface="Montserrat"/>
              <a:sym typeface="Montserrat"/>
            </a:endParaRPr>
          </a:p>
          <a:p>
            <a:pPr indent="-431800" lvl="0" marL="457200" rtl="0" algn="l">
              <a:lnSpc>
                <a:spcPct val="130000"/>
              </a:lnSpc>
              <a:spcBef>
                <a:spcPts val="0"/>
              </a:spcBef>
              <a:spcAft>
                <a:spcPts val="0"/>
              </a:spcAft>
              <a:buClr>
                <a:schemeClr val="dk2"/>
              </a:buClr>
              <a:buSzPts val="3200"/>
              <a:buFont typeface="Montserrat"/>
              <a:buChar char="●"/>
            </a:pPr>
            <a:r>
              <a:rPr lang="en-GB" sz="3200">
                <a:solidFill>
                  <a:schemeClr val="dk2"/>
                </a:solidFill>
                <a:latin typeface="Montserrat"/>
                <a:ea typeface="Montserrat"/>
                <a:cs typeface="Montserrat"/>
                <a:sym typeface="Montserrat"/>
              </a:rPr>
              <a:t>Practising in as many different ways as possible will help you remember how to form each letter. This means practise in different positions, on different surfaces and with different writing tools.</a:t>
            </a:r>
            <a:endParaRPr sz="3200">
              <a:solidFill>
                <a:schemeClr val="dk2"/>
              </a:solidFill>
              <a:latin typeface="Montserrat"/>
              <a:ea typeface="Montserrat"/>
              <a:cs typeface="Montserrat"/>
              <a:sym typeface="Montserrat"/>
            </a:endParaRPr>
          </a:p>
          <a:p>
            <a:pPr indent="-431800" lvl="0" marL="457200" rtl="0" algn="l">
              <a:lnSpc>
                <a:spcPct val="130000"/>
              </a:lnSpc>
              <a:spcBef>
                <a:spcPts val="0"/>
              </a:spcBef>
              <a:spcAft>
                <a:spcPts val="0"/>
              </a:spcAft>
              <a:buClr>
                <a:schemeClr val="dk2"/>
              </a:buClr>
              <a:buSzPts val="3200"/>
              <a:buFont typeface="Montserrat"/>
              <a:buChar char="●"/>
            </a:pPr>
            <a:r>
              <a:rPr lang="en-GB" sz="3200">
                <a:solidFill>
                  <a:schemeClr val="dk2"/>
                </a:solidFill>
                <a:latin typeface="Montserrat"/>
                <a:ea typeface="Montserrat"/>
                <a:cs typeface="Montserrat"/>
                <a:sym typeface="Montserrat"/>
              </a:rPr>
              <a:t>If a letter is really difficult to write along the line, practise on plain paper first.</a:t>
            </a:r>
            <a:endParaRPr sz="3200">
              <a:solidFill>
                <a:schemeClr val="dk2"/>
              </a:solidFill>
              <a:latin typeface="Montserrat"/>
              <a:ea typeface="Montserrat"/>
              <a:cs typeface="Montserrat"/>
              <a:sym typeface="Montserrat"/>
            </a:endParaRPr>
          </a:p>
          <a:p>
            <a:pPr indent="-431800" lvl="0" marL="457200" rtl="0" algn="l">
              <a:lnSpc>
                <a:spcPct val="130000"/>
              </a:lnSpc>
              <a:spcBef>
                <a:spcPts val="0"/>
              </a:spcBef>
              <a:spcAft>
                <a:spcPts val="0"/>
              </a:spcAft>
              <a:buClr>
                <a:schemeClr val="dk2"/>
              </a:buClr>
              <a:buSzPts val="3200"/>
              <a:buFont typeface="Montserrat"/>
              <a:buChar char="●"/>
            </a:pPr>
            <a:r>
              <a:rPr lang="en-GB" sz="3200">
                <a:solidFill>
                  <a:schemeClr val="dk2"/>
                </a:solidFill>
                <a:latin typeface="Montserrat"/>
                <a:ea typeface="Montserrat"/>
                <a:cs typeface="Montserrat"/>
                <a:sym typeface="Montserrat"/>
              </a:rPr>
              <a:t>You can also use paper with bigger spaces between each line on the page to help fit your letters on.</a:t>
            </a:r>
            <a:endParaRPr sz="32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