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DE8009-A196-4920-B550-A231A0AA1FE7}">
  <a:tblStyle styleId="{C9DE8009-A196-4920-B550-A231A0AA1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bbfa26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bbfa26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3853dd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b3853dd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b3853dd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b3853dd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b3853dd2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b3853dd2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2517530c5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2517530c5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ebbfa269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ebbfa269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Talking about friends [3 / 3]</a:t>
            </a:r>
            <a:endParaRPr sz="6000"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 sz="6000">
                <a:solidFill>
                  <a:srgbClr val="4B3241"/>
                </a:solidFill>
              </a:rPr>
              <a:t>-er verbs in the </a:t>
            </a:r>
            <a:r>
              <a:rPr i="1" lang="en-GB" sz="6000">
                <a:solidFill>
                  <a:srgbClr val="4B3241"/>
                </a:solidFill>
              </a:rPr>
              <a:t>nous</a:t>
            </a:r>
            <a:r>
              <a:rPr lang="en-GB" sz="6000">
                <a:solidFill>
                  <a:srgbClr val="4B3241"/>
                </a:solidFill>
              </a:rPr>
              <a:t>, </a:t>
            </a:r>
            <a:r>
              <a:rPr i="1" lang="en-GB" sz="6000">
                <a:solidFill>
                  <a:srgbClr val="4B3241"/>
                </a:solidFill>
              </a:rPr>
              <a:t>vous </a:t>
            </a:r>
            <a:r>
              <a:rPr lang="en-GB" sz="6000">
                <a:solidFill>
                  <a:srgbClr val="4B3241"/>
                </a:solidFill>
              </a:rPr>
              <a:t>and </a:t>
            </a:r>
            <a:r>
              <a:rPr i="1" lang="en-GB" sz="6000">
                <a:solidFill>
                  <a:srgbClr val="4B3241"/>
                </a:solidFill>
              </a:rPr>
              <a:t>ils </a:t>
            </a:r>
            <a:r>
              <a:rPr lang="en-GB" sz="6000">
                <a:solidFill>
                  <a:srgbClr val="4B3241"/>
                </a:solidFill>
              </a:rPr>
              <a:t>forms.</a:t>
            </a:r>
            <a:r>
              <a:rPr lang="en-GB">
                <a:solidFill>
                  <a:srgbClr val="4B3241"/>
                </a:solidFill>
              </a:rPr>
              <a:t> 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Hodgson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6" name="Google Shape;86;p15"/>
          <p:cNvSpPr/>
          <p:nvPr/>
        </p:nvSpPr>
        <p:spPr>
          <a:xfrm>
            <a:off x="4525150" y="3917400"/>
            <a:ext cx="8639100" cy="42864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6890550" y="1499650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4666593" y="5108621"/>
            <a:ext cx="84975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 r  f  l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with these!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5" name="Google Shape;95;p16"/>
          <p:cNvSpPr/>
          <p:nvPr/>
        </p:nvSpPr>
        <p:spPr>
          <a:xfrm>
            <a:off x="5817025" y="3980226"/>
            <a:ext cx="6293400" cy="44877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6380450" y="514767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dan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0" sz="119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7016850" y="1676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9838025" y="5339609"/>
            <a:ext cx="1087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descr="Quiet Sign Clip Art" id="101" name="Google Shape;10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4762" y="7324644"/>
            <a:ext cx="666750" cy="9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peti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a tall boy and a small boy with arrow pointing to the small boy" id="107" name="Google Shape;107;p17"/>
          <p:cNvGrpSpPr/>
          <p:nvPr/>
        </p:nvGrpSpPr>
        <p:grpSpPr>
          <a:xfrm>
            <a:off x="2070908" y="3967468"/>
            <a:ext cx="2228564" cy="2634124"/>
            <a:chOff x="1199148" y="1347764"/>
            <a:chExt cx="1423730" cy="1953519"/>
          </a:xfrm>
        </p:grpSpPr>
        <p:pic>
          <p:nvPicPr>
            <p:cNvPr descr="tall boy" id="108" name="Google Shape;108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9148" y="134776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109" name="Google Shape;109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6404" y="2048334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7"/>
            <p:cNvSpPr/>
            <p:nvPr/>
          </p:nvSpPr>
          <p:spPr>
            <a:xfrm>
              <a:off x="2151840" y="1347764"/>
              <a:ext cx="315600" cy="6360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1" name="Google Shape;111;p17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gran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tall boy and a small boy with the arrow pointing to the tall boy" id="112" name="Google Shape;112;p17"/>
          <p:cNvGrpSpPr/>
          <p:nvPr/>
        </p:nvGrpSpPr>
        <p:grpSpPr>
          <a:xfrm>
            <a:off x="13136730" y="3875423"/>
            <a:ext cx="2194372" cy="2711288"/>
            <a:chOff x="12297240" y="3985624"/>
            <a:chExt cx="1667202" cy="1953519"/>
          </a:xfrm>
        </p:grpSpPr>
        <p:pic>
          <p:nvPicPr>
            <p:cNvPr descr="tall boy" id="113" name="Google Shape;11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97240" y="398562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114" name="Google Shape;11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21605" y="4674695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17"/>
            <p:cNvSpPr/>
            <p:nvPr/>
          </p:nvSpPr>
          <p:spPr>
            <a:xfrm flipH="1" rot="5400000">
              <a:off x="13373892" y="3932082"/>
              <a:ext cx="409500" cy="77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6" name="Google Shape;116;p17"/>
          <p:cNvSpPr txBox="1"/>
          <p:nvPr/>
        </p:nvSpPr>
        <p:spPr>
          <a:xfrm>
            <a:off x="7016850" y="1676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7210321" y="4793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rossword with words" id="118" name="Google Shape;11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3860" y="6099165"/>
            <a:ext cx="3135462" cy="187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20" name="Google Shape;12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5362" y="3024494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21" name="Google Shape;121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32212" y="5050369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22" name="Google Shape;12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865112" y="2199444"/>
            <a:ext cx="666750" cy="9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Google Shape;127;p18"/>
          <p:cNvGraphicFramePr/>
          <p:nvPr/>
        </p:nvGraphicFramePr>
        <p:xfrm>
          <a:off x="835350" y="133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{C9DE8009-A196-4920-B550-A231A0AA1FE7}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méchant(e)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naughty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paresseux/paresseuse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lazy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têtu(e)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stubborn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travailleur/travailleuse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hard-working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drôle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funny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dynamique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lively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fidèle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loyal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gentil(le)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kind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sage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689350" y="3115388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200"/>
              <a:t>Rigol</a:t>
            </a:r>
            <a:r>
              <a:rPr b="1" lang="en-GB" sz="4200">
                <a:solidFill>
                  <a:schemeClr val="accent5"/>
                </a:solidFill>
              </a:rPr>
              <a:t>er</a:t>
            </a:r>
            <a:r>
              <a:rPr lang="en-GB" sz="4200"/>
              <a:t> - To laugh</a:t>
            </a:r>
            <a:endParaRPr sz="4200"/>
          </a:p>
        </p:txBody>
      </p:sp>
      <p:sp>
        <p:nvSpPr>
          <p:cNvPr id="135" name="Google Shape;135;p19"/>
          <p:cNvSpPr txBox="1"/>
          <p:nvPr>
            <p:ph type="title"/>
          </p:nvPr>
        </p:nvSpPr>
        <p:spPr>
          <a:xfrm>
            <a:off x="536950" y="8900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Present Tense - Regular -er verbs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1887450" y="4225125"/>
            <a:ext cx="6610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Je rigol</a:t>
            </a:r>
            <a:r>
              <a:rPr b="1" lang="en-GB" sz="3800">
                <a:solidFill>
                  <a:schemeClr val="accent5"/>
                </a:solidFill>
              </a:rPr>
              <a:t>e</a:t>
            </a:r>
            <a:r>
              <a:rPr lang="en-GB" sz="3800"/>
              <a:t> - I laugh</a:t>
            </a:r>
            <a:endParaRPr sz="3800"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1887450" y="5540150"/>
            <a:ext cx="6907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Tu rigol</a:t>
            </a:r>
            <a:r>
              <a:rPr b="1" lang="en-GB" sz="3800">
                <a:solidFill>
                  <a:schemeClr val="accent5"/>
                </a:solidFill>
              </a:rPr>
              <a:t>es</a:t>
            </a:r>
            <a:r>
              <a:rPr lang="en-GB" sz="3800"/>
              <a:t> - You laugh</a:t>
            </a:r>
            <a:endParaRPr sz="3800"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-12770" r="12769" t="0"/>
          <a:stretch/>
        </p:blipFill>
        <p:spPr>
          <a:xfrm>
            <a:off x="460750" y="3759664"/>
            <a:ext cx="596525" cy="125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75" y="5161275"/>
            <a:ext cx="1426766" cy="125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675" y="6709887"/>
            <a:ext cx="1606192" cy="122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1887450" y="6892125"/>
            <a:ext cx="9954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Il/Elle rigol</a:t>
            </a:r>
            <a:r>
              <a:rPr b="1" lang="en-GB" sz="3800">
                <a:solidFill>
                  <a:schemeClr val="accent5"/>
                </a:solidFill>
              </a:rPr>
              <a:t>e</a:t>
            </a:r>
            <a:r>
              <a:rPr lang="en-GB" sz="3800"/>
              <a:t> - He/she laughs</a:t>
            </a:r>
            <a:endParaRPr sz="3800"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10879050" y="54639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Vous</a:t>
            </a:r>
            <a:r>
              <a:rPr lang="en-GB" sz="3800"/>
              <a:t> rigol</a:t>
            </a:r>
            <a:r>
              <a:rPr b="1" lang="en-GB" sz="3800">
                <a:solidFill>
                  <a:schemeClr val="accent5"/>
                </a:solidFill>
              </a:rPr>
              <a:t>ez</a:t>
            </a:r>
            <a:r>
              <a:rPr lang="en-GB" sz="3800"/>
              <a:t> - You (pl) laugh</a:t>
            </a:r>
            <a:endParaRPr sz="3800"/>
          </a:p>
        </p:txBody>
      </p:sp>
      <p:cxnSp>
        <p:nvCxnSpPr>
          <p:cNvPr id="143" name="Google Shape;143;p19"/>
          <p:cNvCxnSpPr/>
          <p:nvPr/>
        </p:nvCxnSpPr>
        <p:spPr>
          <a:xfrm flipH="1">
            <a:off x="8794925" y="3777300"/>
            <a:ext cx="34500" cy="416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44" name="Google Shape;144;p19"/>
          <p:cNvSpPr txBox="1"/>
          <p:nvPr/>
        </p:nvSpPr>
        <p:spPr>
          <a:xfrm>
            <a:off x="751950" y="1871575"/>
            <a:ext cx="168717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424700" y="1619225"/>
            <a:ext cx="17046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To form the present tense with a regular ER verb, remove the ER from the infinitive and add the correct ending.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10955250" y="69879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Ils/Elles</a:t>
            </a:r>
            <a:r>
              <a:rPr lang="en-GB" sz="3800"/>
              <a:t> rigol</a:t>
            </a:r>
            <a:r>
              <a:rPr b="1" lang="en-GB" sz="3800">
                <a:solidFill>
                  <a:schemeClr val="accent5"/>
                </a:solidFill>
              </a:rPr>
              <a:t>ent</a:t>
            </a:r>
            <a:r>
              <a:rPr lang="en-GB" sz="3800"/>
              <a:t> - They laugh</a:t>
            </a:r>
            <a:endParaRPr sz="3800"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2150" y="7942562"/>
            <a:ext cx="3220041" cy="132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children" id="148" name="Google Shape;14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03076" y="6637450"/>
            <a:ext cx="1516168" cy="12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10879050" y="42447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Nous </a:t>
            </a:r>
            <a:r>
              <a:rPr lang="en-GB" sz="3800"/>
              <a:t>rigol</a:t>
            </a:r>
            <a:r>
              <a:rPr b="1" lang="en-GB" sz="3800">
                <a:solidFill>
                  <a:schemeClr val="accent5"/>
                </a:solidFill>
              </a:rPr>
              <a:t>ons</a:t>
            </a:r>
            <a:r>
              <a:rPr lang="en-GB" sz="3800"/>
              <a:t> - We laugh</a:t>
            </a:r>
            <a:endParaRPr sz="3800"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20200" y="5195681"/>
            <a:ext cx="1737176" cy="123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26100" y="3912552"/>
            <a:ext cx="1516174" cy="1154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916100" y="1087125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Talking about friends:</a:t>
            </a:r>
            <a:endParaRPr sz="4500"/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AutoNum type="arabicParenR"/>
            </a:pPr>
            <a:r>
              <a:rPr lang="en-GB" sz="4500"/>
              <a:t>Nous = </a:t>
            </a:r>
            <a:r>
              <a:rPr lang="en-GB" sz="4500">
                <a:solidFill>
                  <a:schemeClr val="accent5"/>
                </a:solidFill>
                <a:highlight>
                  <a:schemeClr val="lt1"/>
                </a:highlight>
              </a:rPr>
              <a:t>we</a:t>
            </a:r>
            <a:endParaRPr sz="450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AutoNum type="arabicParenR"/>
            </a:pPr>
            <a:r>
              <a:rPr lang="en-GB" sz="4500"/>
              <a:t>Vous = </a:t>
            </a:r>
            <a:r>
              <a:rPr lang="en-GB" sz="4500">
                <a:solidFill>
                  <a:schemeClr val="accent5"/>
                </a:solidFill>
                <a:highlight>
                  <a:schemeClr val="lt1"/>
                </a:highlight>
              </a:rPr>
              <a:t>you (pl)</a:t>
            </a:r>
            <a:endParaRPr sz="450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AutoNum type="arabicParenR"/>
            </a:pPr>
            <a:r>
              <a:rPr lang="en-GB" sz="4500"/>
              <a:t>Ils/Elles = </a:t>
            </a:r>
            <a:r>
              <a:rPr lang="en-GB" sz="4500">
                <a:solidFill>
                  <a:schemeClr val="accent5"/>
                </a:solidFill>
                <a:highlight>
                  <a:schemeClr val="lt1"/>
                </a:highlight>
              </a:rPr>
              <a:t>they</a:t>
            </a:r>
            <a:endParaRPr sz="450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AutoNum type="arabicParenR"/>
            </a:pPr>
            <a:r>
              <a:rPr lang="en-GB" sz="4500"/>
              <a:t>Je respect</a:t>
            </a:r>
            <a:r>
              <a:rPr lang="en-GB" sz="4500">
                <a:solidFill>
                  <a:schemeClr val="accent5"/>
                </a:solidFill>
                <a:highlight>
                  <a:schemeClr val="lt1"/>
                </a:highlight>
              </a:rPr>
              <a:t>e</a:t>
            </a:r>
            <a:endParaRPr sz="450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   Tu respect</a:t>
            </a:r>
            <a:r>
              <a:rPr lang="en-GB" sz="4500">
                <a:solidFill>
                  <a:schemeClr val="accent5"/>
                </a:solidFill>
                <a:highlight>
                  <a:schemeClr val="lt1"/>
                </a:highlight>
              </a:rPr>
              <a:t>es</a:t>
            </a:r>
            <a:endParaRPr sz="450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Il/Elle respect</a:t>
            </a:r>
            <a:r>
              <a:rPr lang="en-GB" sz="4500">
                <a:solidFill>
                  <a:schemeClr val="accent5"/>
                </a:solidFill>
                <a:highlight>
                  <a:schemeClr val="lt1"/>
                </a:highlight>
              </a:rPr>
              <a:t>e</a:t>
            </a:r>
            <a:endParaRPr sz="450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Nous respect</a:t>
            </a:r>
            <a:r>
              <a:rPr lang="en-GB" sz="4500">
                <a:solidFill>
                  <a:schemeClr val="accent5"/>
                </a:solidFill>
                <a:highlight>
                  <a:schemeClr val="lt1"/>
                </a:highlight>
              </a:rPr>
              <a:t>ons</a:t>
            </a:r>
            <a:endParaRPr sz="450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Vous respect</a:t>
            </a:r>
            <a:r>
              <a:rPr lang="en-GB" sz="4500">
                <a:solidFill>
                  <a:schemeClr val="accent5"/>
                </a:solidFill>
                <a:highlight>
                  <a:schemeClr val="lt1"/>
                </a:highlight>
              </a:rPr>
              <a:t>ez</a:t>
            </a:r>
            <a:endParaRPr sz="450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Ils/Elles respect</a:t>
            </a:r>
            <a:r>
              <a:rPr lang="en-GB" sz="4500">
                <a:solidFill>
                  <a:schemeClr val="accent5"/>
                </a:solidFill>
                <a:highlight>
                  <a:schemeClr val="lt1"/>
                </a:highlight>
              </a:rPr>
              <a:t>ent</a:t>
            </a:r>
            <a:endParaRPr sz="450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</p:txBody>
      </p:sp>
      <p:sp>
        <p:nvSpPr>
          <p:cNvPr id="157" name="Google Shape;157;p20"/>
          <p:cNvSpPr/>
          <p:nvPr/>
        </p:nvSpPr>
        <p:spPr>
          <a:xfrm>
            <a:off x="12424325" y="2007575"/>
            <a:ext cx="3445500" cy="72486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(pl)</a:t>
            </a:r>
            <a:endParaRPr b="1" sz="4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endParaRPr b="1" sz="4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they</a:t>
            </a:r>
            <a:endParaRPr b="1" sz="4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-ons</a:t>
            </a:r>
            <a:endParaRPr b="1" sz="4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-e</a:t>
            </a:r>
            <a:endParaRPr b="1" sz="4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-ent</a:t>
            </a:r>
            <a:endParaRPr b="1" sz="4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-ez</a:t>
            </a:r>
            <a:endParaRPr b="1" sz="4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-e</a:t>
            </a:r>
            <a:endParaRPr b="1" sz="4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-es</a:t>
            </a:r>
            <a:endParaRPr b="1" sz="4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