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  <p:embeddedFont>
      <p:font typeface="Century Gothic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59755C4-ADFC-4658-B7A0-E878369227BD}">
  <a:tblStyle styleId="{C59755C4-ADFC-4658-B7A0-E878369227B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regular.fntdata"/><Relationship Id="rId25" Type="http://schemas.openxmlformats.org/officeDocument/2006/relationships/font" Target="fonts/MontserratMedium-boldItalic.fntdata"/><Relationship Id="rId28" Type="http://schemas.openxmlformats.org/officeDocument/2006/relationships/font" Target="fonts/CenturyGothic-italic.fntdata"/><Relationship Id="rId27" Type="http://schemas.openxmlformats.org/officeDocument/2006/relationships/font" Target="fonts/CenturyGothi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Gothic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ed11f9de6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ed11f9de6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ef56cc202_0_1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ef56cc202_0_1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ef56cc202_0_1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ef56cc202_0_1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ef56cc202_0_1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ef56cc202_0_1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ef56cc202_0_1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ef56cc202_0_1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ef56cc202_0_1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ef56cc202_0_1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ed11f9de6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ed11f9de6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6646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2700"/>
              <a:buChar char="●"/>
              <a:defRPr/>
            </a:lvl1pPr>
            <a:lvl2pPr indent="-40005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3pPr>
            <a:lvl4pPr indent="-40005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4pPr>
            <a:lvl5pPr indent="-40005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  <p:sp>
        <p:nvSpPr>
          <p:cNvPr id="78" name="Google Shape;78;p14"/>
          <p:cNvSpPr/>
          <p:nvPr/>
        </p:nvSpPr>
        <p:spPr>
          <a:xfrm>
            <a:off x="0" y="9553353"/>
            <a:ext cx="18288000" cy="733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ctrTitle"/>
          </p:nvPr>
        </p:nvSpPr>
        <p:spPr>
          <a:xfrm>
            <a:off x="917950" y="2876300"/>
            <a:ext cx="167325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Describing events in past and present [1/2]</a:t>
            </a:r>
            <a:endParaRPr>
              <a:solidFill>
                <a:srgbClr val="4B3241"/>
              </a:solidFill>
            </a:endParaRPr>
          </a:p>
          <a:p>
            <a:pPr indent="-482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000"/>
              <a:buChar char="-"/>
            </a:pPr>
            <a:r>
              <a:rPr lang="en-GB" sz="4000">
                <a:solidFill>
                  <a:srgbClr val="4B3241"/>
                </a:solidFill>
              </a:rPr>
              <a:t>ER verbs:</a:t>
            </a:r>
            <a:endParaRPr sz="4000">
              <a:solidFill>
                <a:srgbClr val="4B324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4B3241"/>
                </a:solidFill>
              </a:rPr>
              <a:t>First and second persons, present and preterite tense</a:t>
            </a:r>
            <a:endParaRPr sz="4000">
              <a:solidFill>
                <a:srgbClr val="4B3241"/>
              </a:solidFill>
            </a:endParaRPr>
          </a:p>
          <a:p>
            <a:pPr indent="-482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000"/>
              <a:buChar char="-"/>
            </a:pPr>
            <a:r>
              <a:rPr lang="en-GB" sz="4000">
                <a:solidFill>
                  <a:srgbClr val="4B3241"/>
                </a:solidFill>
              </a:rPr>
              <a:t>Question words : </a:t>
            </a:r>
            <a:r>
              <a:rPr b="1" lang="en-GB" sz="4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¿Cuál? ¿Cuántos? ¿Cuánto? ¿Qué?</a:t>
            </a:r>
            <a:endParaRPr b="1" sz="5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6" name="Google Shape;86;p15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Se</a:t>
            </a: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ñ</a:t>
            </a: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orita Allinson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1208650" y="1344550"/>
            <a:ext cx="4861500" cy="11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mundo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2256175" y="5485725"/>
            <a:ext cx="30000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un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1933825" y="6902250"/>
            <a:ext cx="30000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[a; an]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7403250" y="6797550"/>
            <a:ext cx="4677300" cy="11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nunca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8215650" y="476088"/>
            <a:ext cx="2299200" cy="19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latin typeface="Montserrat"/>
                <a:ea typeface="Montserrat"/>
                <a:cs typeface="Montserrat"/>
                <a:sym typeface="Montserrat"/>
              </a:rPr>
              <a:t>[u]</a:t>
            </a:r>
            <a:endParaRPr b="1" sz="10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7865250" y="8011275"/>
            <a:ext cx="30000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[never]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13326750" y="1290400"/>
            <a:ext cx="45417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mucho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13933550" y="5485725"/>
            <a:ext cx="3000000" cy="16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lugar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13933550" y="7117400"/>
            <a:ext cx="30000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[place]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 txBox="1"/>
          <p:nvPr>
            <p:ph type="title"/>
          </p:nvPr>
        </p:nvSpPr>
        <p:spPr>
          <a:xfrm>
            <a:off x="1719000" y="447225"/>
            <a:ext cx="79020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3600"/>
              <a:t>La fonética</a:t>
            </a:r>
            <a:br>
              <a:rPr lang="en-GB" sz="3600"/>
            </a:br>
            <a:endParaRPr sz="3600"/>
          </a:p>
        </p:txBody>
      </p:sp>
      <p:sp>
        <p:nvSpPr>
          <p:cNvPr id="101" name="Google Shape;101;p16"/>
          <p:cNvSpPr txBox="1"/>
          <p:nvPr/>
        </p:nvSpPr>
        <p:spPr>
          <a:xfrm>
            <a:off x="6747887" y="5697387"/>
            <a:ext cx="5213700" cy="12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en-GB" sz="8000">
                <a:latin typeface="Montserrat"/>
                <a:ea typeface="Montserrat"/>
                <a:cs typeface="Montserrat"/>
                <a:sym typeface="Montserrat"/>
              </a:rPr>
              <a:t>niverso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Google Shape;106;p17"/>
          <p:cNvGraphicFramePr/>
          <p:nvPr/>
        </p:nvGraphicFramePr>
        <p:xfrm>
          <a:off x="3674850" y="38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{C59755C4-ADFC-4658-B7A0-E878369227BD}</a:tableStyleId>
              </a:tblPr>
              <a:tblGrid>
                <a:gridCol w="4829775"/>
                <a:gridCol w="4693800"/>
              </a:tblGrid>
              <a:tr h="74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¿cuánto?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ow much?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¿cuántos? ¿cuántas?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ow many?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¿cuál?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which?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¿qué?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what?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partido de fútbol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football match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entrada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(entry) ticket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billete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(transport) ticket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see, seeing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vender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sell, selling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recoger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pick up, picking up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puesto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position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2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liga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league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416100" y="-26900"/>
            <a:ext cx="16807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F4E79"/>
                </a:solidFill>
              </a:rPr>
              <a:t>Present tense</a:t>
            </a:r>
            <a:endParaRPr>
              <a:solidFill>
                <a:srgbClr val="1F4E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F4E79"/>
                </a:solidFill>
              </a:rPr>
              <a:t>-er verbs: 1</a:t>
            </a:r>
            <a:r>
              <a:rPr baseline="30000" lang="en-GB">
                <a:solidFill>
                  <a:srgbClr val="1F4E79"/>
                </a:solidFill>
              </a:rPr>
              <a:t>st </a:t>
            </a:r>
            <a:r>
              <a:rPr lang="en-GB">
                <a:solidFill>
                  <a:srgbClr val="1F4E79"/>
                </a:solidFill>
              </a:rPr>
              <a:t>person singular (‘I’ form)</a:t>
            </a:r>
            <a:endParaRPr>
              <a:solidFill>
                <a:srgbClr val="1F4E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4E79"/>
              </a:solidFill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332170" y="1907671"/>
            <a:ext cx="171783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To talk about </a:t>
            </a:r>
            <a:r>
              <a:rPr b="1"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‘I’ 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with an action </a:t>
            </a:r>
            <a:r>
              <a:rPr b="1"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you do now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,             </a:t>
            </a:r>
            <a:endParaRPr i="0" sz="42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remove –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 and add </a:t>
            </a:r>
            <a:r>
              <a:rPr b="1"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–</a:t>
            </a:r>
            <a:r>
              <a:rPr b="1"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479157" y="3869589"/>
            <a:ext cx="2770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Vend</a:t>
            </a:r>
            <a:r>
              <a:rPr b="1" lang="en-GB" sz="4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b="1" i="0" sz="42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7458403" y="3846009"/>
            <a:ext cx="852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Vend</a:t>
            </a:r>
            <a:r>
              <a:rPr b="1" lang="en-GB" sz="4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i="0" sz="42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6" name="Google Shape;116;p18"/>
          <p:cNvCxnSpPr/>
          <p:nvPr/>
        </p:nvCxnSpPr>
        <p:spPr>
          <a:xfrm>
            <a:off x="3955104" y="4291017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17" name="Google Shape;117;p18"/>
          <p:cNvSpPr txBox="1"/>
          <p:nvPr/>
        </p:nvSpPr>
        <p:spPr>
          <a:xfrm>
            <a:off x="508721" y="5040225"/>
            <a:ext cx="2770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Recog</a:t>
            </a:r>
            <a:r>
              <a:rPr b="1" lang="en-GB" sz="4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b="1" i="0" sz="42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8" name="Google Shape;118;p18"/>
          <p:cNvCxnSpPr/>
          <p:nvPr/>
        </p:nvCxnSpPr>
        <p:spPr>
          <a:xfrm>
            <a:off x="3955104" y="5432640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19" name="Google Shape;119;p18"/>
          <p:cNvSpPr txBox="1"/>
          <p:nvPr/>
        </p:nvSpPr>
        <p:spPr>
          <a:xfrm>
            <a:off x="7458401" y="5040225"/>
            <a:ext cx="6813300" cy="784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Recog</a:t>
            </a:r>
            <a:r>
              <a:rPr b="1" lang="en-GB" sz="4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i="0" sz="42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416100" y="-26900"/>
            <a:ext cx="16807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F4E79"/>
                </a:solidFill>
              </a:rPr>
              <a:t>Present tense</a:t>
            </a:r>
            <a:endParaRPr>
              <a:solidFill>
                <a:srgbClr val="1F4E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F4E79"/>
                </a:solidFill>
              </a:rPr>
              <a:t>-er verbs: 2nd</a:t>
            </a:r>
            <a:r>
              <a:rPr baseline="30000" lang="en-GB">
                <a:solidFill>
                  <a:srgbClr val="1F4E79"/>
                </a:solidFill>
              </a:rPr>
              <a:t> </a:t>
            </a:r>
            <a:r>
              <a:rPr lang="en-GB">
                <a:solidFill>
                  <a:srgbClr val="1F4E79"/>
                </a:solidFill>
              </a:rPr>
              <a:t>person singular (‘you’ form)</a:t>
            </a:r>
            <a:endParaRPr>
              <a:solidFill>
                <a:srgbClr val="1F4E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4E79"/>
              </a:solidFill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332170" y="1907671"/>
            <a:ext cx="171783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To talk about </a:t>
            </a:r>
            <a:r>
              <a:rPr b="1"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b="1"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you</a:t>
            </a:r>
            <a:r>
              <a:rPr b="1"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’ 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with an action </a:t>
            </a:r>
            <a:r>
              <a:rPr b="1"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you do now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,             </a:t>
            </a:r>
            <a:endParaRPr i="0" sz="4200" u="none" cap="none" strike="noStrik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remove –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 and add </a:t>
            </a:r>
            <a:r>
              <a:rPr b="1"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–</a:t>
            </a:r>
            <a:r>
              <a:rPr b="1"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479157" y="3869589"/>
            <a:ext cx="2770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Vend</a:t>
            </a:r>
            <a:r>
              <a:rPr b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b="1" i="0" sz="4200" u="none" cap="none" strike="noStrike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7458403" y="3846009"/>
            <a:ext cx="852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Vend</a:t>
            </a:r>
            <a:r>
              <a:rPr b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endParaRPr b="1" i="0" sz="4200" u="none" cap="none" strike="noStrike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8" name="Google Shape;128;p19"/>
          <p:cNvCxnSpPr/>
          <p:nvPr/>
        </p:nvCxnSpPr>
        <p:spPr>
          <a:xfrm>
            <a:off x="3955104" y="4291017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9" name="Google Shape;129;p19"/>
          <p:cNvSpPr txBox="1"/>
          <p:nvPr/>
        </p:nvSpPr>
        <p:spPr>
          <a:xfrm>
            <a:off x="508721" y="5040225"/>
            <a:ext cx="2770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Recog</a:t>
            </a:r>
            <a:r>
              <a:rPr b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b="1" i="0" sz="4200" u="none" cap="none" strike="noStrike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0" name="Google Shape;130;p19"/>
          <p:cNvCxnSpPr/>
          <p:nvPr/>
        </p:nvCxnSpPr>
        <p:spPr>
          <a:xfrm>
            <a:off x="3955104" y="5432640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1" name="Google Shape;131;p19"/>
          <p:cNvSpPr txBox="1"/>
          <p:nvPr/>
        </p:nvSpPr>
        <p:spPr>
          <a:xfrm>
            <a:off x="7458401" y="5040225"/>
            <a:ext cx="6813300" cy="784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Recog</a:t>
            </a:r>
            <a:r>
              <a:rPr b="1" lang="en-GB" sz="4200">
                <a:solidFill>
                  <a:srgbClr val="00A099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endParaRPr b="1" i="0" sz="4200" u="none" cap="none" strike="noStrike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416100" y="-26900"/>
            <a:ext cx="16807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F4E79"/>
                </a:solidFill>
              </a:rPr>
              <a:t>Preterite tense</a:t>
            </a:r>
            <a:endParaRPr>
              <a:solidFill>
                <a:srgbClr val="1F4E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F4E79"/>
                </a:solidFill>
              </a:rPr>
              <a:t>-er verbs: 1</a:t>
            </a:r>
            <a:r>
              <a:rPr baseline="30000" lang="en-GB">
                <a:solidFill>
                  <a:srgbClr val="1F4E79"/>
                </a:solidFill>
              </a:rPr>
              <a:t>st </a:t>
            </a:r>
            <a:r>
              <a:rPr lang="en-GB">
                <a:solidFill>
                  <a:srgbClr val="1F4E79"/>
                </a:solidFill>
              </a:rPr>
              <a:t>person singular (‘I’ form)</a:t>
            </a:r>
            <a:endParaRPr>
              <a:solidFill>
                <a:srgbClr val="1F4E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4E79"/>
              </a:solidFill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332170" y="1907671"/>
            <a:ext cx="171783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To talk about </a:t>
            </a:r>
            <a:r>
              <a:rPr b="1"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‘I’ 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with an action </a:t>
            </a:r>
            <a:r>
              <a:rPr b="1"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completed in the past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,             remove –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 and add </a:t>
            </a:r>
            <a:r>
              <a:rPr b="1"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–</a:t>
            </a:r>
            <a:r>
              <a:rPr b="1"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í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479157" y="3869589"/>
            <a:ext cx="2770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Vend</a:t>
            </a:r>
            <a:r>
              <a:rPr b="1" lang="en-GB" sz="4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b="1" i="0" sz="42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7458403" y="3846009"/>
            <a:ext cx="852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Vend</a:t>
            </a:r>
            <a:r>
              <a:rPr b="1" lang="en-GB" sz="4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í</a:t>
            </a:r>
            <a:endParaRPr b="1" i="0" sz="42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0" name="Google Shape;140;p20"/>
          <p:cNvCxnSpPr/>
          <p:nvPr/>
        </p:nvCxnSpPr>
        <p:spPr>
          <a:xfrm>
            <a:off x="3955104" y="4291017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1" name="Google Shape;141;p20"/>
          <p:cNvSpPr/>
          <p:nvPr/>
        </p:nvSpPr>
        <p:spPr>
          <a:xfrm>
            <a:off x="14727975" y="2760525"/>
            <a:ext cx="3404100" cy="2279700"/>
          </a:xfrm>
          <a:prstGeom prst="wedgeRoundRectCallout">
            <a:avLst>
              <a:gd fmla="val -66855" name="adj1"/>
              <a:gd fmla="val 23387" name="adj2"/>
              <a:gd fmla="val 16667" name="adj3"/>
            </a:avLst>
          </a:prstGeom>
          <a:solidFill>
            <a:schemeClr val="lt1"/>
          </a:solidFill>
          <a:ln cap="flat" cmpd="sng" w="28575">
            <a:solidFill>
              <a:srgbClr val="786EC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entury Gothic"/>
              <a:buNone/>
            </a:pPr>
            <a:r>
              <a:rPr i="0" lang="en-GB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</a:t>
            </a:r>
            <a:r>
              <a:rPr i="0" lang="en-GB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past tense </a:t>
            </a: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called the ‘preterite’</a:t>
            </a:r>
            <a:r>
              <a:rPr i="0" lang="en-GB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i="0" lang="en-GB" sz="3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508721" y="5040225"/>
            <a:ext cx="2770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Recog</a:t>
            </a:r>
            <a:r>
              <a:rPr b="1" lang="en-GB" sz="4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b="1" i="0" sz="42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3" name="Google Shape;143;p20"/>
          <p:cNvCxnSpPr/>
          <p:nvPr/>
        </p:nvCxnSpPr>
        <p:spPr>
          <a:xfrm>
            <a:off x="3955104" y="5432640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4" name="Google Shape;144;p20"/>
          <p:cNvSpPr txBox="1"/>
          <p:nvPr/>
        </p:nvSpPr>
        <p:spPr>
          <a:xfrm>
            <a:off x="7458401" y="5040225"/>
            <a:ext cx="6813300" cy="784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Recog</a:t>
            </a:r>
            <a:r>
              <a:rPr b="1" lang="en-GB" sz="4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í</a:t>
            </a:r>
            <a:endParaRPr b="1" i="0" sz="42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9652086" y="3644250"/>
            <a:ext cx="4438200" cy="20775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Century Gothic"/>
              <a:buNone/>
            </a:pPr>
            <a:r>
              <a:rPr b="1" lang="en-GB" sz="4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Notice the stress on the final -í. </a:t>
            </a:r>
            <a:r>
              <a:rPr lang="en-GB" sz="4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4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416100" y="-26900"/>
            <a:ext cx="16807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F4E79"/>
                </a:solidFill>
              </a:rPr>
              <a:t>Preterite tense</a:t>
            </a:r>
            <a:endParaRPr>
              <a:solidFill>
                <a:srgbClr val="1F4E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F4E79"/>
                </a:solidFill>
              </a:rPr>
              <a:t>-er verbs: 2nd</a:t>
            </a:r>
            <a:r>
              <a:rPr baseline="30000" lang="en-GB">
                <a:solidFill>
                  <a:srgbClr val="1F4E79"/>
                </a:solidFill>
              </a:rPr>
              <a:t> </a:t>
            </a:r>
            <a:r>
              <a:rPr lang="en-GB">
                <a:solidFill>
                  <a:srgbClr val="1F4E79"/>
                </a:solidFill>
              </a:rPr>
              <a:t>person singular (‘you’ form)</a:t>
            </a:r>
            <a:endParaRPr>
              <a:solidFill>
                <a:srgbClr val="1F4E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4E79"/>
              </a:solidFill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332170" y="1907671"/>
            <a:ext cx="171783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To talk about </a:t>
            </a:r>
            <a:r>
              <a:rPr b="1"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b="1"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you</a:t>
            </a:r>
            <a:r>
              <a:rPr b="1"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’ 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with an action </a:t>
            </a:r>
            <a:r>
              <a:rPr b="1"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completed in the past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,             remove –</a:t>
            </a: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 and add </a:t>
            </a:r>
            <a:r>
              <a:rPr b="1"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–</a:t>
            </a:r>
            <a:r>
              <a:rPr b="1"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iste</a:t>
            </a:r>
            <a:r>
              <a:rPr i="0" lang="en-GB" sz="4200" u="none" cap="none" strike="noStrik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479157" y="3869589"/>
            <a:ext cx="2770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Vend</a:t>
            </a:r>
            <a:r>
              <a:rPr b="1" lang="en-GB" sz="4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b="1" i="0" sz="42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7458403" y="3846009"/>
            <a:ext cx="852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Vend</a:t>
            </a:r>
            <a:r>
              <a:rPr b="1" lang="en-GB" sz="4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iste</a:t>
            </a:r>
            <a:endParaRPr b="1" i="0" sz="42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4" name="Google Shape;154;p21"/>
          <p:cNvCxnSpPr/>
          <p:nvPr/>
        </p:nvCxnSpPr>
        <p:spPr>
          <a:xfrm>
            <a:off x="3955104" y="4291017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5" name="Google Shape;155;p21"/>
          <p:cNvSpPr txBox="1"/>
          <p:nvPr/>
        </p:nvSpPr>
        <p:spPr>
          <a:xfrm>
            <a:off x="508721" y="5040225"/>
            <a:ext cx="2770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Recog</a:t>
            </a:r>
            <a:r>
              <a:rPr b="1" lang="en-GB" sz="4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b="1" i="0" sz="42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6" name="Google Shape;156;p21"/>
          <p:cNvCxnSpPr/>
          <p:nvPr/>
        </p:nvCxnSpPr>
        <p:spPr>
          <a:xfrm>
            <a:off x="3955104" y="5432640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7" name="Google Shape;157;p21"/>
          <p:cNvSpPr txBox="1"/>
          <p:nvPr/>
        </p:nvSpPr>
        <p:spPr>
          <a:xfrm>
            <a:off x="7458401" y="5040225"/>
            <a:ext cx="6813300" cy="7848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Recog</a:t>
            </a:r>
            <a:r>
              <a:rPr b="1" lang="en-GB" sz="42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iste</a:t>
            </a:r>
            <a:endParaRPr b="1" i="0" sz="4200" u="none" cap="none" strike="noStrike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idx="4294967295" type="title"/>
          </p:nvPr>
        </p:nvSpPr>
        <p:spPr>
          <a:xfrm>
            <a:off x="504700" y="324250"/>
            <a:ext cx="16452000" cy="8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434343"/>
                </a:solidFill>
              </a:rPr>
              <a:t>Summary</a:t>
            </a:r>
            <a:endParaRPr sz="4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rgbClr val="434343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AutoNum type="arabicPeriod"/>
            </a:pPr>
            <a:r>
              <a:rPr lang="en-GB" sz="3600">
                <a:solidFill>
                  <a:srgbClr val="434343"/>
                </a:solidFill>
              </a:rPr>
              <a:t>The “I” form of preterite tense ER verbs ends in:</a:t>
            </a:r>
            <a:endParaRPr sz="3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</a:rPr>
              <a:t>		</a:t>
            </a:r>
            <a:endParaRPr sz="3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34343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AutoNum type="arabicPeriod"/>
            </a:pPr>
            <a:r>
              <a:rPr lang="en-GB" sz="3600">
                <a:solidFill>
                  <a:srgbClr val="434343"/>
                </a:solidFill>
              </a:rPr>
              <a:t>The “I” form of present tense ER verbs ends in:</a:t>
            </a:r>
            <a:endParaRPr sz="3600">
              <a:solidFill>
                <a:srgbClr val="434343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34343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AutoNum type="arabicPeriod"/>
            </a:pPr>
            <a:r>
              <a:rPr lang="en-GB" sz="3600">
                <a:solidFill>
                  <a:srgbClr val="434343"/>
                </a:solidFill>
              </a:rPr>
              <a:t>The “you” form of present tense ER verbs ends in:</a:t>
            </a:r>
            <a:endParaRPr sz="3600">
              <a:solidFill>
                <a:srgbClr val="434343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34343"/>
              </a:solidFill>
            </a:endParaRPr>
          </a:p>
          <a:p>
            <a:pPr indent="-68580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AutoNum type="arabicPeriod"/>
            </a:pPr>
            <a:r>
              <a:rPr i="1" lang="en-GB" sz="3600">
                <a:solidFill>
                  <a:srgbClr val="434343"/>
                </a:solidFill>
              </a:rPr>
              <a:t>“Vendiste cinco entradas”</a:t>
            </a:r>
            <a:r>
              <a:rPr lang="en-GB" sz="3600">
                <a:solidFill>
                  <a:srgbClr val="434343"/>
                </a:solidFill>
              </a:rPr>
              <a:t> means:</a:t>
            </a:r>
            <a:endParaRPr sz="3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34343"/>
                </a:solidFill>
              </a:rPr>
              <a:t>5. 	“How many (entry) tickets?” is:</a:t>
            </a:r>
            <a:br>
              <a:rPr lang="en-GB" sz="4800">
                <a:solidFill>
                  <a:srgbClr val="434343"/>
                </a:solidFill>
              </a:rPr>
            </a:br>
            <a:r>
              <a:rPr lang="en-GB" sz="4800">
                <a:solidFill>
                  <a:srgbClr val="434343"/>
                </a:solidFill>
              </a:rPr>
              <a:t>  </a:t>
            </a:r>
            <a:endParaRPr i="1" sz="4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800">
              <a:solidFill>
                <a:srgbClr val="FFFFFF"/>
              </a:solidFill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17255500" y="1883300"/>
            <a:ext cx="8559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-Í</a:t>
            </a:r>
            <a:endParaRPr b="1"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17369950" y="3644613"/>
            <a:ext cx="777900" cy="78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-o</a:t>
            </a:r>
            <a:endParaRPr sz="3500">
              <a:solidFill>
                <a:srgbClr val="434343"/>
              </a:solidFill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11600750" y="6121500"/>
            <a:ext cx="65472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“You sold 5 (entry) tickets”</a:t>
            </a: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500">
              <a:solidFill>
                <a:srgbClr val="434343"/>
              </a:solidFill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12480750" y="7441600"/>
            <a:ext cx="56964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“¿Cuántas entradas?”</a:t>
            </a: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17219050" y="5052675"/>
            <a:ext cx="9288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-es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16192245" y="4799258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16308770" y="5763293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