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C34D33-CA09-4F24-A474-29E1DA8AA909}">
  <a:tblStyle styleId="{E6C34D33-CA09-4F24-A474-29E1DA8AA9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24dc920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24dc920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24dc92070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24dc92070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24dc9207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24dc9207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24dc92070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24dc92070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24dc92070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24dc92070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24e273d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24e273d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24dc9207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24dc9207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24dc92070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24dc92070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24dc92070_0_6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24dc92070_0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917950" y="890050"/>
            <a:ext cx="1406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Prepositions with the Accusative and Ablative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1326275" y="56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2402225"/>
                <a:gridCol w="3142125"/>
                <a:gridCol w="2887175"/>
                <a:gridCol w="3326025"/>
                <a:gridCol w="3229875"/>
              </a:tblGrid>
              <a:tr h="160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1st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(feminine)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2nd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(masculine)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Singular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---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-um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 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Plural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-os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 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1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917950" y="1635300"/>
            <a:ext cx="130020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6537625"/>
                <a:gridCol w="646435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vi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urb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em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os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silv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mur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urb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urb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ibus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vi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6" name="Google Shape;106;p1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horto ambulo.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hortum ambulas.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turbam festinavit.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naves fugitis.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in silvis quaerebat.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 montibus et in urbes currimus.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These contain preposition phrases which </a:t>
            </a:r>
            <a:r>
              <a:rPr i="1" lang="en-GB" sz="4200">
                <a:solidFill>
                  <a:schemeClr val="dk2"/>
                </a:solidFill>
              </a:rPr>
              <a:t>might </a:t>
            </a:r>
            <a:r>
              <a:rPr lang="en-GB" sz="4200">
                <a:solidFill>
                  <a:schemeClr val="dk2"/>
                </a:solidFill>
              </a:rPr>
              <a:t>have the wrong endings. Correct them and translate.</a:t>
            </a:r>
            <a:endParaRPr sz="4200">
              <a:solidFill>
                <a:schemeClr val="dk2"/>
              </a:solidFill>
            </a:endParaRPr>
          </a:p>
        </p:txBody>
      </p:sp>
      <p:graphicFrame>
        <p:nvGraphicFramePr>
          <p:cNvPr id="115" name="Google Shape;115;p18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vill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habitant.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 aqu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in terr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surgo.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de pericul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um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in epistul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legit.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8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1: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1635300"/>
            <a:ext cx="133056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31" name="Google Shape;131;p2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6690300"/>
                <a:gridCol w="66153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into the street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street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garden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into the city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into the garden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 startAt="6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wood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 startAt="6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the wall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 startAt="6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city</a:t>
                      </a:r>
                      <a:endParaRPr b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 startAt="6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cit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ie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 startAt="6"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into the street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rgbClr val="65BE4B"/>
                </a:solidFill>
              </a:rPr>
              <a:t>Main Task </a:t>
            </a:r>
            <a:endParaRPr sz="7200">
              <a:solidFill>
                <a:srgbClr val="65BE4B"/>
              </a:solidFill>
            </a:endParaRPr>
          </a:p>
        </p:txBody>
      </p:sp>
      <p:sp>
        <p:nvSpPr>
          <p:cNvPr id="138" name="Google Shape;138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39" name="Google Shape;139;p21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1" name="Google Shape;141;p21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horto ambulo.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walk in the garden.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hortum ambulas.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walk in</a:t>
                      </a: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garden.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turbam festinavit.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hurried in</a:t>
                      </a: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crowd.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naves fugitis.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flee in</a:t>
                      </a: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ship</a:t>
                      </a: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in silvis quaerebat.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father was searching in the wood</a:t>
                      </a: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 montibus et in urbes currimus.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run down the mountains and into the cities.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147" name="Google Shape;147;p22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{E6C34D33-CA09-4F24-A474-29E1DA8AA909}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vill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habitant.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line in houses.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 aqu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in terr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surgo.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rise from the water onto the land.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hort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de pericul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in epistul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legit.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garden, t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 father reads about the danger in the letter.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13919950" y="0"/>
            <a:ext cx="4368000" cy="1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mins</a:t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2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