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SemiBold-regular.fntdata"/><Relationship Id="rId14" Type="http://schemas.openxmlformats.org/officeDocument/2006/relationships/slide" Target="slides/slide10.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6682f0ef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6682f0ef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8c472356d4_0_2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8c472356d4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c472356d4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c472356d4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c472356d4_0_3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c472356d4_0_3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c472356d4_0_3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c472356d4_0_3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c472356d4_0_3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c472356d4_0_3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c472356d4_0_3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c472356d4_0_3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c472356d4_0_3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c472356d4_0_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c472356d4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c472356d4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8c472356d4_0_2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8c472356d4_0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t>Worksheet:</a:t>
            </a:r>
            <a:endParaRPr/>
          </a:p>
          <a:p>
            <a:pPr indent="0" lvl="0" marL="0" rtl="0" algn="l">
              <a:spcBef>
                <a:spcPts val="0"/>
              </a:spcBef>
              <a:spcAft>
                <a:spcPts val="0"/>
              </a:spcAft>
              <a:buNone/>
            </a:pPr>
            <a:r>
              <a:rPr lang="en-GB"/>
              <a:t>How far did John Snow change ideas about the prevention of disease?</a:t>
            </a:r>
            <a:endParaRPr/>
          </a:p>
          <a:p>
            <a:pPr indent="0" lvl="0" marL="0" rtl="0" algn="l">
              <a:spcBef>
                <a:spcPts val="0"/>
              </a:spcBef>
              <a:spcAft>
                <a:spcPts val="0"/>
              </a:spcAft>
              <a:buNone/>
            </a:pPr>
            <a:r>
              <a:t/>
            </a:r>
            <a:endParaRPr/>
          </a:p>
          <a:p>
            <a:pPr indent="0" lvl="0" marL="0" marR="0" rtl="0" algn="l">
              <a:lnSpc>
                <a:spcPct val="115000"/>
              </a:lnSpc>
              <a:spcBef>
                <a:spcPts val="0"/>
              </a:spcBef>
              <a:spcAft>
                <a:spcPts val="0"/>
              </a:spcAft>
              <a:buNone/>
            </a:pPr>
            <a:r>
              <a:t/>
            </a:r>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History, Medicine through time</a:t>
            </a:r>
            <a:endParaRPr>
              <a:solidFill>
                <a:srgbClr val="000000"/>
              </a:solidFill>
            </a:endParaRPr>
          </a:p>
          <a:p>
            <a:pPr indent="0" lvl="0" marL="0" rtl="0" algn="l">
              <a:spcBef>
                <a:spcPts val="2000"/>
              </a:spcBef>
              <a:spcAft>
                <a:spcPts val="0"/>
              </a:spcAft>
              <a:buNone/>
            </a:pPr>
            <a:r>
              <a:rPr lang="en-GB">
                <a:solidFill>
                  <a:srgbClr val="000000"/>
                </a:solidFill>
              </a:rPr>
              <a:t>Lesson 17 of 30 </a:t>
            </a:r>
            <a:endParaRPr>
              <a:solidFill>
                <a:srgbClr val="000000"/>
              </a:solidFill>
            </a:endParaRPr>
          </a:p>
          <a:p>
            <a:pPr indent="0" lvl="0" marL="0" rtl="0" algn="l">
              <a:spcBef>
                <a:spcPts val="2000"/>
              </a:spcBef>
              <a:spcAft>
                <a:spcPts val="2000"/>
              </a:spcAft>
              <a:buNone/>
            </a:pPr>
            <a:r>
              <a:t/>
            </a:r>
            <a:endParaRPr>
              <a:solidFill>
                <a:srgbClr val="000000"/>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000000"/>
                </a:solidFill>
              </a:rPr>
              <a:t>Mr Prudden</a:t>
            </a:r>
            <a:endParaRP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3" name="Google Shape;143;p23"/>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44" name="Google Shape;144;p23"/>
          <p:cNvSpPr txBox="1"/>
          <p:nvPr>
            <p:ph idx="1" type="body"/>
          </p:nvPr>
        </p:nvSpPr>
        <p:spPr>
          <a:xfrm>
            <a:off x="918000" y="1112300"/>
            <a:ext cx="16452000" cy="6094200"/>
          </a:xfrm>
          <a:prstGeom prst="rect">
            <a:avLst/>
          </a:prstGeom>
        </p:spPr>
        <p:txBody>
          <a:bodyPr anchorCtr="0" anchor="t" bIns="0" lIns="0" spcFirstLastPara="1" rIns="0" wrap="square" tIns="0">
            <a:noAutofit/>
          </a:bodyPr>
          <a:lstStyle/>
          <a:p>
            <a:pPr indent="-444500" lvl="0" marL="457200" rtl="0" algn="l">
              <a:lnSpc>
                <a:spcPct val="90000"/>
              </a:lnSpc>
              <a:spcBef>
                <a:spcPts val="1000"/>
              </a:spcBef>
              <a:spcAft>
                <a:spcPts val="0"/>
              </a:spcAft>
              <a:buClr>
                <a:srgbClr val="000000"/>
              </a:buClr>
              <a:buSzPts val="3400"/>
              <a:buAutoNum type="arabicPeriod"/>
            </a:pPr>
            <a:r>
              <a:rPr lang="en-GB" sz="3400">
                <a:solidFill>
                  <a:srgbClr val="000000"/>
                </a:solidFill>
              </a:rPr>
              <a:t>What did people traditionally believe caused cholera?</a:t>
            </a:r>
            <a:endParaRPr sz="3400">
              <a:solidFill>
                <a:srgbClr val="000000"/>
              </a:solidFill>
            </a:endParaRPr>
          </a:p>
          <a:p>
            <a:pPr indent="-444500" lvl="0" marL="457200" rtl="0" algn="l">
              <a:lnSpc>
                <a:spcPct val="90000"/>
              </a:lnSpc>
              <a:spcBef>
                <a:spcPts val="0"/>
              </a:spcBef>
              <a:spcAft>
                <a:spcPts val="0"/>
              </a:spcAft>
              <a:buClr>
                <a:srgbClr val="000000"/>
              </a:buClr>
              <a:buSzPts val="3400"/>
              <a:buAutoNum type="arabicPeriod"/>
            </a:pPr>
            <a:r>
              <a:rPr lang="en-GB" sz="3400">
                <a:solidFill>
                  <a:srgbClr val="000000"/>
                </a:solidFill>
              </a:rPr>
              <a:t>What theory about cholera did Snow write in his book </a:t>
            </a:r>
            <a:r>
              <a:rPr i="1" lang="en-GB" sz="3400">
                <a:solidFill>
                  <a:srgbClr val="000000"/>
                </a:solidFill>
              </a:rPr>
              <a:t>On the</a:t>
            </a:r>
            <a:r>
              <a:rPr lang="en-GB" sz="3400">
                <a:solidFill>
                  <a:srgbClr val="000000"/>
                </a:solidFill>
              </a:rPr>
              <a:t> </a:t>
            </a:r>
            <a:r>
              <a:rPr i="1" lang="en-GB" sz="3400">
                <a:solidFill>
                  <a:srgbClr val="000000"/>
                </a:solidFill>
              </a:rPr>
              <a:t>Mode of Communication of Cholera</a:t>
            </a:r>
            <a:r>
              <a:rPr lang="en-GB" sz="3400">
                <a:solidFill>
                  <a:srgbClr val="000000"/>
                </a:solidFill>
              </a:rPr>
              <a:t> and what actions did he take to prove it</a:t>
            </a:r>
            <a:r>
              <a:rPr i="1" lang="en-GB" sz="3400">
                <a:solidFill>
                  <a:srgbClr val="000000"/>
                </a:solidFill>
              </a:rPr>
              <a:t>?</a:t>
            </a:r>
            <a:endParaRPr i="1" sz="3400">
              <a:solidFill>
                <a:srgbClr val="000000"/>
              </a:solidFill>
            </a:endParaRPr>
          </a:p>
          <a:p>
            <a:pPr indent="-444500" lvl="0" marL="457200" rtl="0" algn="l">
              <a:lnSpc>
                <a:spcPct val="90000"/>
              </a:lnSpc>
              <a:spcBef>
                <a:spcPts val="0"/>
              </a:spcBef>
              <a:spcAft>
                <a:spcPts val="0"/>
              </a:spcAft>
              <a:buClr>
                <a:srgbClr val="000000"/>
              </a:buClr>
              <a:buSzPts val="3400"/>
              <a:buAutoNum type="arabicPeriod"/>
            </a:pPr>
            <a:r>
              <a:rPr lang="en-GB" sz="3400">
                <a:solidFill>
                  <a:srgbClr val="000000"/>
                </a:solidFill>
              </a:rPr>
              <a:t>Can you explain two reasons why the British government rejected Snow’s theory and recommendations about cholera?</a:t>
            </a:r>
            <a:endParaRPr sz="3400">
              <a:solidFill>
                <a:srgbClr val="000000"/>
              </a:solidFill>
            </a:endParaRPr>
          </a:p>
          <a:p>
            <a:pPr indent="-444500" lvl="0" marL="457200" rtl="0" algn="l">
              <a:lnSpc>
                <a:spcPct val="90000"/>
              </a:lnSpc>
              <a:spcBef>
                <a:spcPts val="0"/>
              </a:spcBef>
              <a:spcAft>
                <a:spcPts val="0"/>
              </a:spcAft>
              <a:buClr>
                <a:srgbClr val="000000"/>
              </a:buClr>
              <a:buSzPts val="3400"/>
              <a:buAutoNum type="arabicPeriod"/>
            </a:pPr>
            <a:r>
              <a:rPr lang="en-GB" sz="3400">
                <a:solidFill>
                  <a:srgbClr val="000000"/>
                </a:solidFill>
              </a:rPr>
              <a:t>What event finally forced the British government to take action on cholera and why?</a:t>
            </a:r>
            <a:endParaRPr sz="3400">
              <a:solidFill>
                <a:srgbClr val="000000"/>
              </a:solidFill>
            </a:endParaRPr>
          </a:p>
          <a:p>
            <a:pPr indent="-444500" lvl="0" marL="457200" rtl="0" algn="l">
              <a:lnSpc>
                <a:spcPct val="90000"/>
              </a:lnSpc>
              <a:spcBef>
                <a:spcPts val="0"/>
              </a:spcBef>
              <a:spcAft>
                <a:spcPts val="0"/>
              </a:spcAft>
              <a:buClr>
                <a:srgbClr val="000000"/>
              </a:buClr>
              <a:buSzPts val="3400"/>
              <a:buAutoNum type="arabicPeriod"/>
            </a:pPr>
            <a:r>
              <a:rPr lang="en-GB" sz="3400" u="sng">
                <a:solidFill>
                  <a:srgbClr val="000000"/>
                </a:solidFill>
              </a:rPr>
              <a:t>Challenge question</a:t>
            </a:r>
            <a:r>
              <a:rPr lang="en-GB" sz="3400">
                <a:solidFill>
                  <a:srgbClr val="000000"/>
                </a:solidFill>
              </a:rPr>
              <a:t>: How far do you agree that John Snow made very little difference in changing ideas about preventing cholera?</a:t>
            </a:r>
            <a:endParaRPr sz="3500">
              <a:solidFill>
                <a:srgbClr val="000000"/>
              </a:solidFill>
            </a:endParaRPr>
          </a:p>
          <a:p>
            <a:pPr indent="0" lvl="0" marL="0" rtl="0" algn="l">
              <a:lnSpc>
                <a:spcPct val="100000"/>
              </a:lnSpc>
              <a:spcBef>
                <a:spcPts val="0"/>
              </a:spcBef>
              <a:spcAft>
                <a:spcPts val="0"/>
              </a:spcAft>
              <a:buNone/>
            </a:pPr>
            <a:r>
              <a:rPr b="1" lang="en-GB" sz="3500">
                <a:solidFill>
                  <a:schemeClr val="accent4"/>
                </a:solidFill>
              </a:rPr>
              <a:t>You may want to use the following sentence starters and hints to help you.</a:t>
            </a:r>
            <a:endParaRPr sz="3500">
              <a:solidFill>
                <a:srgbClr val="000000"/>
              </a:solidFill>
            </a:endParaRPr>
          </a:p>
          <a:p>
            <a:pPr indent="0" lvl="0" marL="0" rtl="0" algn="l">
              <a:lnSpc>
                <a:spcPct val="90000"/>
              </a:lnSpc>
              <a:spcBef>
                <a:spcPts val="1000"/>
              </a:spcBef>
              <a:spcAft>
                <a:spcPts val="0"/>
              </a:spcAft>
              <a:buNone/>
            </a:pPr>
            <a:r>
              <a:rPr i="1" lang="en-GB" sz="3000">
                <a:solidFill>
                  <a:srgbClr val="000000"/>
                </a:solidFill>
              </a:rPr>
              <a:t>In some ways John Snow made very little difference in changing ideas. For example… </a:t>
            </a:r>
            <a:endParaRPr b="1" i="1" sz="3000">
              <a:solidFill>
                <a:schemeClr val="accent4"/>
              </a:solidFill>
            </a:endParaRPr>
          </a:p>
          <a:p>
            <a:pPr indent="0" lvl="0" marL="0" rtl="0" algn="l">
              <a:lnSpc>
                <a:spcPct val="90000"/>
              </a:lnSpc>
              <a:spcBef>
                <a:spcPts val="1000"/>
              </a:spcBef>
              <a:spcAft>
                <a:spcPts val="0"/>
              </a:spcAft>
              <a:buNone/>
            </a:pPr>
            <a:r>
              <a:rPr i="1" lang="en-GB" sz="3000">
                <a:solidFill>
                  <a:srgbClr val="000000"/>
                </a:solidFill>
              </a:rPr>
              <a:t>However, in other ways John Snow did make a difference. For example…</a:t>
            </a:r>
            <a:r>
              <a:rPr b="1" i="1" lang="en-GB" sz="3000">
                <a:solidFill>
                  <a:schemeClr val="accent4"/>
                </a:solidFill>
              </a:rPr>
              <a:t> </a:t>
            </a:r>
            <a:endParaRPr sz="3000">
              <a:solidFill>
                <a:srgbClr val="000000"/>
              </a:solidFill>
            </a:endParaRPr>
          </a:p>
          <a:p>
            <a:pPr indent="0" lvl="0" marL="0" rtl="0" algn="l">
              <a:lnSpc>
                <a:spcPct val="90000"/>
              </a:lnSpc>
              <a:spcBef>
                <a:spcPts val="1000"/>
              </a:spcBef>
              <a:spcAft>
                <a:spcPts val="0"/>
              </a:spcAft>
              <a:buNone/>
            </a:pPr>
            <a:r>
              <a:rPr i="1" lang="en-GB" sz="3000">
                <a:solidFill>
                  <a:srgbClr val="000000"/>
                </a:solidFill>
              </a:rPr>
              <a:t>Overall, I mostly agree that…</a:t>
            </a:r>
            <a:endParaRPr b="1" i="1" sz="3000">
              <a:solidFill>
                <a:schemeClr val="accent4"/>
              </a:solidFill>
            </a:endParaRPr>
          </a:p>
          <a:p>
            <a:pPr indent="0" lvl="0" marL="0" rtl="0" algn="l">
              <a:lnSpc>
                <a:spcPct val="90000"/>
              </a:lnSpc>
              <a:spcBef>
                <a:spcPts val="1000"/>
              </a:spcBef>
              <a:spcAft>
                <a:spcPts val="0"/>
              </a:spcAft>
              <a:buNone/>
            </a:pPr>
            <a:r>
              <a:t/>
            </a:r>
            <a:endParaRPr sz="3500">
              <a:solidFill>
                <a:srgbClr val="000000"/>
              </a:solidFill>
            </a:endParaRPr>
          </a:p>
          <a:p>
            <a:pPr indent="0" lvl="0" marL="457200" rtl="0" algn="l">
              <a:lnSpc>
                <a:spcPct val="100000"/>
              </a:lnSpc>
              <a:spcBef>
                <a:spcPts val="0"/>
              </a:spcBef>
              <a:spcAft>
                <a:spcPts val="0"/>
              </a:spcAft>
              <a:buNone/>
            </a:pPr>
            <a:r>
              <a:t/>
            </a:r>
            <a:endParaRPr i="1" sz="4400">
              <a:solidFill>
                <a:srgbClr val="000000"/>
              </a:solidFill>
            </a:endParaRPr>
          </a:p>
        </p:txBody>
      </p:sp>
      <p:sp>
        <p:nvSpPr>
          <p:cNvPr id="145" name="Google Shape;145;p23"/>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was cholera?</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87" name="Google Shape;87;p15"/>
          <p:cNvSpPr txBox="1"/>
          <p:nvPr>
            <p:ph idx="1" type="body"/>
          </p:nvPr>
        </p:nvSpPr>
        <p:spPr>
          <a:xfrm>
            <a:off x="385775" y="1016750"/>
            <a:ext cx="172674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Cholera caused diarrhoea and sickness that became so bad the victim would become </a:t>
            </a:r>
            <a:r>
              <a:rPr b="1" lang="en-GB" sz="3500">
                <a:solidFill>
                  <a:schemeClr val="accent4"/>
                </a:solidFill>
              </a:rPr>
              <a:t>dehydrated</a:t>
            </a:r>
            <a:r>
              <a:rPr lang="en-GB" sz="3500">
                <a:solidFill>
                  <a:srgbClr val="000000"/>
                </a:solidFill>
              </a:rPr>
              <a:t>.</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It was usually fatal: sufferers would die between two and six days after falling sick.</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During their illness their blood became thicker, rupturing blood vessels under their skin. This turned their skin blue which is why cholera got the nickname </a:t>
            </a:r>
            <a:r>
              <a:rPr b="1" lang="en-GB" sz="3500">
                <a:solidFill>
                  <a:schemeClr val="accent5"/>
                </a:solidFill>
              </a:rPr>
              <a:t>‘the blue death’</a:t>
            </a:r>
            <a:r>
              <a:rPr lang="en-GB" sz="3500">
                <a:solidFill>
                  <a:srgbClr val="000000"/>
                </a:solidFill>
              </a:rPr>
              <a:t>.</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It was spread through person-to-person contact, or water contaminated with human faeces of a sufferer.</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It first arrived in Britain in 1831 and quickly spread across the country and arrived in London the following year in 1832. By the end of 1832, 5,275 Londoners had died.</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Attempts to prevent cholera before John Snow</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94" name="Google Shape;94;p16"/>
          <p:cNvSpPr txBox="1"/>
          <p:nvPr>
            <p:ph idx="1" type="body"/>
          </p:nvPr>
        </p:nvSpPr>
        <p:spPr>
          <a:xfrm>
            <a:off x="349050" y="410550"/>
            <a:ext cx="172674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Local councils believed that </a:t>
            </a:r>
            <a:r>
              <a:rPr b="1" i="1" lang="en-GB" sz="3500">
                <a:solidFill>
                  <a:schemeClr val="accent4"/>
                </a:solidFill>
              </a:rPr>
              <a:t>miasma</a:t>
            </a:r>
            <a:r>
              <a:rPr i="1" lang="en-GB" sz="3500">
                <a:solidFill>
                  <a:schemeClr val="accent4"/>
                </a:solidFill>
              </a:rPr>
              <a:t> </a:t>
            </a:r>
            <a:r>
              <a:rPr lang="en-GB" sz="3500">
                <a:solidFill>
                  <a:srgbClr val="000000"/>
                </a:solidFill>
              </a:rPr>
              <a:t>caused cholera. They saw the filthy </a:t>
            </a:r>
            <a:r>
              <a:rPr b="1" lang="en-GB" sz="3500">
                <a:solidFill>
                  <a:schemeClr val="accent4"/>
                </a:solidFill>
              </a:rPr>
              <a:t>slums </a:t>
            </a:r>
            <a:r>
              <a:rPr lang="en-GB" sz="3500">
                <a:solidFill>
                  <a:srgbClr val="000000"/>
                </a:solidFill>
              </a:rPr>
              <a:t>in the cities, where families sweated in overcrowded conditions and rotting material on the streets was commonplace, as the reason why cholera was killing so many people.</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A man called </a:t>
            </a:r>
            <a:r>
              <a:rPr b="1" lang="en-GB" sz="3500">
                <a:solidFill>
                  <a:schemeClr val="accent3"/>
                </a:solidFill>
              </a:rPr>
              <a:t>Edwin Chadwick</a:t>
            </a:r>
            <a:r>
              <a:rPr lang="en-GB" sz="3500">
                <a:solidFill>
                  <a:srgbClr val="000000"/>
                </a:solidFill>
              </a:rPr>
              <a:t> even recommended flushing human waste into the Thames so that it couldn’t be smelt!</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The government encouraged cities to set up </a:t>
            </a:r>
            <a:r>
              <a:rPr b="1" lang="en-GB" sz="3500">
                <a:solidFill>
                  <a:schemeClr val="accent5"/>
                </a:solidFill>
              </a:rPr>
              <a:t>boards of health</a:t>
            </a:r>
            <a:r>
              <a:rPr lang="en-GB" sz="3500">
                <a:solidFill>
                  <a:srgbClr val="000000"/>
                </a:solidFill>
              </a:rPr>
              <a:t> and provide clean water supplies, but this had little effect on people’s living conditions because it was optional, so most cities chose not to.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John Snow</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1" name="Google Shape;101;p17"/>
          <p:cNvSpPr txBox="1"/>
          <p:nvPr>
            <p:ph idx="1" type="body"/>
          </p:nvPr>
        </p:nvSpPr>
        <p:spPr>
          <a:xfrm>
            <a:off x="917950" y="367400"/>
            <a:ext cx="16340100" cy="57276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b="1" lang="en-GB" sz="3500">
                <a:solidFill>
                  <a:schemeClr val="accent3"/>
                </a:solidFill>
              </a:rPr>
              <a:t>John Snow</a:t>
            </a:r>
            <a:r>
              <a:rPr lang="en-GB" sz="3500">
                <a:solidFill>
                  <a:srgbClr val="000000"/>
                </a:solidFill>
              </a:rPr>
              <a:t> was popular and respected, and London’s leading </a:t>
            </a:r>
            <a:r>
              <a:rPr b="1" lang="en-GB" sz="3500">
                <a:solidFill>
                  <a:schemeClr val="accent4"/>
                </a:solidFill>
              </a:rPr>
              <a:t>anaesthetist</a:t>
            </a:r>
            <a:r>
              <a:rPr lang="en-GB" sz="3500">
                <a:solidFill>
                  <a:srgbClr val="000000"/>
                </a:solidFill>
              </a:rPr>
              <a:t>. Snow gave </a:t>
            </a:r>
            <a:r>
              <a:rPr b="1" lang="en-GB" sz="3500">
                <a:solidFill>
                  <a:schemeClr val="accent3"/>
                </a:solidFill>
              </a:rPr>
              <a:t>Queen Victoria</a:t>
            </a:r>
            <a:r>
              <a:rPr lang="en-GB" sz="3500">
                <a:solidFill>
                  <a:schemeClr val="accent3"/>
                </a:solidFill>
              </a:rPr>
              <a:t> </a:t>
            </a:r>
            <a:r>
              <a:rPr b="1" lang="en-GB" sz="3500">
                <a:solidFill>
                  <a:schemeClr val="accent4"/>
                </a:solidFill>
              </a:rPr>
              <a:t>chloroform </a:t>
            </a:r>
            <a:r>
              <a:rPr lang="en-GB" sz="3500">
                <a:solidFill>
                  <a:srgbClr val="000000"/>
                </a:solidFill>
              </a:rPr>
              <a:t>during the birth of one of her nine children.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He observed cholera during a particularly bad </a:t>
            </a:r>
            <a:r>
              <a:rPr b="1" lang="en-GB" sz="3500">
                <a:solidFill>
                  <a:schemeClr val="accent4"/>
                </a:solidFill>
              </a:rPr>
              <a:t>epidemic</a:t>
            </a:r>
            <a:r>
              <a:rPr lang="en-GB" sz="3500">
                <a:solidFill>
                  <a:schemeClr val="accent4"/>
                </a:solidFill>
              </a:rPr>
              <a:t> </a:t>
            </a:r>
            <a:r>
              <a:rPr lang="en-GB" sz="3500">
                <a:solidFill>
                  <a:srgbClr val="000000"/>
                </a:solidFill>
              </a:rPr>
              <a:t>of cholera in 1848-49. He wrote up his theories in </a:t>
            </a:r>
            <a:r>
              <a:rPr b="1" i="1" lang="en-GB" sz="3500">
                <a:solidFill>
                  <a:schemeClr val="accent5"/>
                </a:solidFill>
              </a:rPr>
              <a:t>On the</a:t>
            </a:r>
            <a:r>
              <a:rPr b="1" lang="en-GB" sz="3500">
                <a:solidFill>
                  <a:schemeClr val="accent5"/>
                </a:solidFill>
              </a:rPr>
              <a:t> </a:t>
            </a:r>
            <a:r>
              <a:rPr b="1" i="1" lang="en-GB" sz="3500">
                <a:solidFill>
                  <a:schemeClr val="accent5"/>
                </a:solidFill>
              </a:rPr>
              <a:t>Mode of Communication of Cholera</a:t>
            </a:r>
            <a:r>
              <a:rPr i="1" lang="en-GB" sz="3500">
                <a:solidFill>
                  <a:srgbClr val="000000"/>
                </a:solidFill>
              </a:rPr>
              <a:t> </a:t>
            </a:r>
            <a:r>
              <a:rPr lang="en-GB" sz="3500">
                <a:solidFill>
                  <a:srgbClr val="000000"/>
                </a:solidFill>
              </a:rPr>
              <a:t>where he suggested that cholera could not be transmitted by </a:t>
            </a:r>
            <a:r>
              <a:rPr b="1" i="1" lang="en-GB" sz="3500">
                <a:solidFill>
                  <a:schemeClr val="accent4"/>
                </a:solidFill>
              </a:rPr>
              <a:t>miasma </a:t>
            </a:r>
            <a:r>
              <a:rPr lang="en-GB" sz="3500">
                <a:solidFill>
                  <a:srgbClr val="000000"/>
                </a:solidFill>
              </a:rPr>
              <a:t>because it affected the guts, not the lungs. He believed that cholera was transmitted by cholera-ridden faeces contaminating drinking water.</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02" name="Google Shape;102;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John Snow’s experiment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8" name="Google Shape;108;p18"/>
          <p:cNvSpPr txBox="1"/>
          <p:nvPr>
            <p:ph idx="1" type="body"/>
          </p:nvPr>
        </p:nvSpPr>
        <p:spPr>
          <a:xfrm>
            <a:off x="385775" y="1016750"/>
            <a:ext cx="172674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In </a:t>
            </a:r>
            <a:r>
              <a:rPr b="1" lang="en-GB" sz="3500">
                <a:solidFill>
                  <a:schemeClr val="accent5"/>
                </a:solidFill>
              </a:rPr>
              <a:t>August 1854</a:t>
            </a:r>
            <a:r>
              <a:rPr lang="en-GB" sz="3500">
                <a:solidFill>
                  <a:srgbClr val="000000"/>
                </a:solidFill>
              </a:rPr>
              <a:t>, cholera broke out in </a:t>
            </a:r>
            <a:r>
              <a:rPr b="1" lang="en-GB" sz="3500">
                <a:solidFill>
                  <a:schemeClr val="accent5"/>
                </a:solidFill>
              </a:rPr>
              <a:t>Soho</a:t>
            </a:r>
            <a:r>
              <a:rPr lang="en-GB" sz="3500">
                <a:solidFill>
                  <a:srgbClr val="000000"/>
                </a:solidFill>
              </a:rPr>
              <a:t>, a district of London. </a:t>
            </a:r>
            <a:r>
              <a:rPr b="1" lang="en-GB" sz="3500">
                <a:solidFill>
                  <a:schemeClr val="accent3"/>
                </a:solidFill>
              </a:rPr>
              <a:t>Snow </a:t>
            </a:r>
            <a:r>
              <a:rPr lang="en-GB" sz="3500">
                <a:solidFill>
                  <a:srgbClr val="000000"/>
                </a:solidFill>
              </a:rPr>
              <a:t>investigated 93 deaths and created a </a:t>
            </a:r>
            <a:r>
              <a:rPr b="1" lang="en-GB" sz="3500">
                <a:solidFill>
                  <a:schemeClr val="accent5"/>
                </a:solidFill>
              </a:rPr>
              <a:t>spot map</a:t>
            </a:r>
            <a:r>
              <a:rPr b="1" lang="en-GB" sz="3500">
                <a:solidFill>
                  <a:srgbClr val="000000"/>
                </a:solidFill>
              </a:rPr>
              <a:t> </a:t>
            </a:r>
            <a:r>
              <a:rPr lang="en-GB" sz="3500">
                <a:solidFill>
                  <a:srgbClr val="000000"/>
                </a:solidFill>
              </a:rPr>
              <a:t>to show where the deaths occurred.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He soon spotted a pattern - the deaths centred around the water pump</a:t>
            </a:r>
            <a:r>
              <a:rPr b="1" lang="en-GB" sz="3500">
                <a:solidFill>
                  <a:srgbClr val="000000"/>
                </a:solidFill>
              </a:rPr>
              <a:t> </a:t>
            </a:r>
            <a:r>
              <a:rPr lang="en-GB" sz="3500">
                <a:solidFill>
                  <a:srgbClr val="000000"/>
                </a:solidFill>
              </a:rPr>
              <a:t>on </a:t>
            </a:r>
            <a:r>
              <a:rPr b="1" lang="en-GB" sz="3500">
                <a:solidFill>
                  <a:schemeClr val="accent5"/>
                </a:solidFill>
              </a:rPr>
              <a:t>Broad Street</a:t>
            </a:r>
            <a:r>
              <a:rPr lang="en-GB" sz="3500">
                <a:solidFill>
                  <a:srgbClr val="000000"/>
                </a:solidFill>
              </a:rPr>
              <a:t>. After interviewing local residents, </a:t>
            </a:r>
            <a:r>
              <a:rPr b="1" lang="en-GB" sz="3500">
                <a:solidFill>
                  <a:schemeClr val="accent3"/>
                </a:solidFill>
              </a:rPr>
              <a:t>Snow </a:t>
            </a:r>
            <a:r>
              <a:rPr lang="en-GB" sz="3500">
                <a:solidFill>
                  <a:srgbClr val="000000"/>
                </a:solidFill>
              </a:rPr>
              <a:t>concluded that the deaths were caused by residents drinking from the water pump on </a:t>
            </a:r>
            <a:r>
              <a:rPr b="1" lang="en-GB" sz="3500">
                <a:solidFill>
                  <a:schemeClr val="accent5"/>
                </a:solidFill>
              </a:rPr>
              <a:t>Broad Street</a:t>
            </a:r>
            <a:r>
              <a:rPr lang="en-GB" sz="3500">
                <a:solidFill>
                  <a:srgbClr val="000000"/>
                </a:solidFill>
              </a:rPr>
              <a:t>. He discovered residents who had used a different water supply were not as affected, for example workers at a local brewery had its own water supply. There was one anomaly, a woman living several miles from </a:t>
            </a:r>
            <a:r>
              <a:rPr b="1" lang="en-GB" sz="3500">
                <a:solidFill>
                  <a:schemeClr val="accent5"/>
                </a:solidFill>
              </a:rPr>
              <a:t>Soho </a:t>
            </a:r>
            <a:r>
              <a:rPr lang="en-GB" sz="3500">
                <a:solidFill>
                  <a:srgbClr val="000000"/>
                </a:solidFill>
              </a:rPr>
              <a:t>had died. It was discovered that she had a bottle of water sent from the </a:t>
            </a:r>
            <a:r>
              <a:rPr b="1" lang="en-GB" sz="3500">
                <a:solidFill>
                  <a:schemeClr val="accent5"/>
                </a:solidFill>
              </a:rPr>
              <a:t>Broad Street</a:t>
            </a:r>
            <a:r>
              <a:rPr lang="en-GB" sz="3500">
                <a:solidFill>
                  <a:srgbClr val="000000"/>
                </a:solidFill>
              </a:rPr>
              <a:t> pump because she liked its taste!</a:t>
            </a:r>
            <a:endParaRPr sz="3500">
              <a:solidFill>
                <a:srgbClr val="000000"/>
              </a:solidFill>
            </a:endParaRPr>
          </a:p>
          <a:p>
            <a:pPr indent="0" lvl="0" marL="0" rtl="0" algn="l">
              <a:lnSpc>
                <a:spcPct val="90000"/>
              </a:lnSpc>
              <a:spcBef>
                <a:spcPts val="1000"/>
              </a:spcBef>
              <a:spcAft>
                <a:spcPts val="0"/>
              </a:spcAft>
              <a:buNone/>
            </a:pPr>
            <a:r>
              <a:rPr b="1" lang="en-GB" sz="3500">
                <a:solidFill>
                  <a:schemeClr val="accent3"/>
                </a:solidFill>
              </a:rPr>
              <a:t>Snow </a:t>
            </a:r>
            <a:r>
              <a:rPr lang="en-GB" sz="3500">
                <a:solidFill>
                  <a:srgbClr val="000000"/>
                </a:solidFill>
              </a:rPr>
              <a:t>removed the handle</a:t>
            </a:r>
            <a:r>
              <a:rPr b="1" lang="en-GB" sz="3500">
                <a:solidFill>
                  <a:srgbClr val="000000"/>
                </a:solidFill>
              </a:rPr>
              <a:t> </a:t>
            </a:r>
            <a:r>
              <a:rPr lang="en-GB" sz="3500">
                <a:solidFill>
                  <a:srgbClr val="000000"/>
                </a:solidFill>
              </a:rPr>
              <a:t>from the pump and the cholera outbreak in Soho died away. Later inspections revealed that the water pump was one meter to a </a:t>
            </a:r>
            <a:r>
              <a:rPr b="1" lang="en-GB" sz="3500">
                <a:solidFill>
                  <a:schemeClr val="accent4"/>
                </a:solidFill>
              </a:rPr>
              <a:t>cesspit </a:t>
            </a:r>
            <a:r>
              <a:rPr lang="en-GB" sz="3500">
                <a:solidFill>
                  <a:srgbClr val="000000"/>
                </a:solidFill>
              </a:rPr>
              <a:t>and waste from the it had leaked into the drinking water well.</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09" name="Google Shape;109;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9"/>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impact of Snow</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15" name="Google Shape;115;p19"/>
          <p:cNvSpPr txBox="1"/>
          <p:nvPr>
            <p:ph idx="1" type="body"/>
          </p:nvPr>
        </p:nvSpPr>
        <p:spPr>
          <a:xfrm>
            <a:off x="385775" y="1016750"/>
            <a:ext cx="172674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b="1" lang="en-GB" sz="3500">
                <a:solidFill>
                  <a:schemeClr val="accent3"/>
                </a:solidFill>
              </a:rPr>
              <a:t>Snow’s </a:t>
            </a:r>
            <a:r>
              <a:rPr lang="en-GB" sz="3500">
                <a:solidFill>
                  <a:srgbClr val="000000"/>
                </a:solidFill>
              </a:rPr>
              <a:t>discovery had a huge and immediate impact in </a:t>
            </a:r>
            <a:r>
              <a:rPr b="1" lang="en-GB" sz="3500">
                <a:solidFill>
                  <a:schemeClr val="accent5"/>
                </a:solidFill>
              </a:rPr>
              <a:t>Soho </a:t>
            </a:r>
            <a:r>
              <a:rPr lang="en-GB" sz="3500">
                <a:solidFill>
                  <a:srgbClr val="000000"/>
                </a:solidFill>
              </a:rPr>
              <a:t>because the number of people dying from cholera dropped drastically. His impact outside of </a:t>
            </a:r>
            <a:r>
              <a:rPr b="1" lang="en-GB" sz="3500">
                <a:solidFill>
                  <a:schemeClr val="accent5"/>
                </a:solidFill>
              </a:rPr>
              <a:t>Soho </a:t>
            </a:r>
            <a:r>
              <a:rPr lang="en-GB" sz="3500">
                <a:solidFill>
                  <a:srgbClr val="000000"/>
                </a:solidFill>
              </a:rPr>
              <a:t>was very limited.</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In 1855, </a:t>
            </a:r>
            <a:r>
              <a:rPr b="1" lang="en-GB" sz="3500">
                <a:solidFill>
                  <a:schemeClr val="accent3"/>
                </a:solidFill>
              </a:rPr>
              <a:t>Snow </a:t>
            </a:r>
            <a:r>
              <a:rPr lang="en-GB" sz="3500">
                <a:solidFill>
                  <a:srgbClr val="000000"/>
                </a:solidFill>
              </a:rPr>
              <a:t>presented his theory about the cause of cholera and his findings to the British government. He correctly recommended that to avoid future outbreaks of cholera the government needed to make massive improvements to the sewer systems of London.</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However, the British government was very dismissive of </a:t>
            </a:r>
            <a:r>
              <a:rPr b="1" lang="en-GB" sz="3500">
                <a:solidFill>
                  <a:schemeClr val="accent3"/>
                </a:solidFill>
              </a:rPr>
              <a:t>Snow</a:t>
            </a:r>
            <a:r>
              <a:rPr lang="en-GB" sz="3500">
                <a:solidFill>
                  <a:srgbClr val="000000"/>
                </a:solidFill>
              </a:rPr>
              <a:t>, and the </a:t>
            </a:r>
            <a:r>
              <a:rPr b="1" lang="en-GB" sz="3500">
                <a:solidFill>
                  <a:schemeClr val="accent5"/>
                </a:solidFill>
              </a:rPr>
              <a:t>General Board of Health</a:t>
            </a:r>
            <a:r>
              <a:rPr b="1" lang="en-GB" sz="3500">
                <a:solidFill>
                  <a:srgbClr val="000000"/>
                </a:solidFill>
              </a:rPr>
              <a:t> </a:t>
            </a:r>
            <a:r>
              <a:rPr lang="en-GB" sz="3500">
                <a:solidFill>
                  <a:srgbClr val="000000"/>
                </a:solidFill>
              </a:rPr>
              <a:t>clung to the theory of </a:t>
            </a:r>
            <a:r>
              <a:rPr b="1" i="1" lang="en-GB" sz="3500">
                <a:solidFill>
                  <a:schemeClr val="accent4"/>
                </a:solidFill>
              </a:rPr>
              <a:t>miasma</a:t>
            </a:r>
            <a:r>
              <a:rPr b="1" lang="en-GB" sz="3500">
                <a:solidFill>
                  <a:srgbClr val="000000"/>
                </a:solidFill>
              </a:rPr>
              <a:t>. </a:t>
            </a:r>
            <a:r>
              <a:rPr b="1" lang="en-GB" sz="3500">
                <a:solidFill>
                  <a:schemeClr val="accent3"/>
                </a:solidFill>
              </a:rPr>
              <a:t>Snow’s </a:t>
            </a:r>
            <a:r>
              <a:rPr lang="en-GB" sz="3500">
                <a:solidFill>
                  <a:srgbClr val="000000"/>
                </a:solidFill>
              </a:rPr>
              <a:t>theory and recommendation were ignored because he had no scientific proof to show what in the water caused the disease. </a:t>
            </a:r>
            <a:endParaRPr sz="3500">
              <a:solidFill>
                <a:srgbClr val="000000"/>
              </a:solidFill>
            </a:endParaRPr>
          </a:p>
          <a:p>
            <a:pPr indent="0" lvl="0" marL="0" rtl="0" algn="l">
              <a:lnSpc>
                <a:spcPct val="90000"/>
              </a:lnSpc>
              <a:spcBef>
                <a:spcPts val="1000"/>
              </a:spcBef>
              <a:spcAft>
                <a:spcPts val="0"/>
              </a:spcAft>
              <a:buNone/>
            </a:pPr>
            <a:r>
              <a:rPr b="1" lang="en-GB" sz="3500">
                <a:solidFill>
                  <a:schemeClr val="accent3"/>
                </a:solidFill>
              </a:rPr>
              <a:t>Snow’s </a:t>
            </a:r>
            <a:r>
              <a:rPr lang="en-GB" sz="3500">
                <a:solidFill>
                  <a:srgbClr val="000000"/>
                </a:solidFill>
              </a:rPr>
              <a:t>proposal to build new sewers would cost the British government lots of money which they did not want to spend.</a:t>
            </a:r>
            <a:endParaRPr sz="3500">
              <a:solidFill>
                <a:srgbClr val="000000"/>
              </a:solidFill>
            </a:endParaRPr>
          </a:p>
          <a:p>
            <a:pPr indent="0" lvl="0" marL="0" rtl="0" algn="l">
              <a:lnSpc>
                <a:spcPct val="90000"/>
              </a:lnSpc>
              <a:spcBef>
                <a:spcPts val="1000"/>
              </a:spcBef>
              <a:spcAft>
                <a:spcPts val="0"/>
              </a:spcAft>
              <a:buNone/>
            </a:pPr>
            <a:r>
              <a:t/>
            </a:r>
            <a:endParaRPr sz="3000"/>
          </a:p>
        </p:txBody>
      </p:sp>
      <p:sp>
        <p:nvSpPr>
          <p:cNvPr id="116" name="Google Shape;116;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0"/>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impact of Snow</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22" name="Google Shape;122;p20"/>
          <p:cNvSpPr txBox="1"/>
          <p:nvPr>
            <p:ph idx="1" type="body"/>
          </p:nvPr>
        </p:nvSpPr>
        <p:spPr>
          <a:xfrm>
            <a:off x="349025" y="502400"/>
            <a:ext cx="17267400" cy="5684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It would be another seven years before </a:t>
            </a:r>
            <a:r>
              <a:rPr b="1" lang="en-GB" sz="3500">
                <a:solidFill>
                  <a:schemeClr val="accent3"/>
                </a:solidFill>
              </a:rPr>
              <a:t>Snow’s </a:t>
            </a:r>
            <a:r>
              <a:rPr lang="en-GB" sz="3500">
                <a:solidFill>
                  <a:srgbClr val="000000"/>
                </a:solidFill>
              </a:rPr>
              <a:t>theory would be vindicated, by which time </a:t>
            </a:r>
            <a:r>
              <a:rPr b="1" lang="en-GB" sz="3500">
                <a:solidFill>
                  <a:schemeClr val="accent3"/>
                </a:solidFill>
              </a:rPr>
              <a:t>Snow </a:t>
            </a:r>
            <a:r>
              <a:rPr lang="en-GB" sz="3500">
                <a:solidFill>
                  <a:srgbClr val="000000"/>
                </a:solidFill>
              </a:rPr>
              <a:t>was dead. </a:t>
            </a:r>
            <a:r>
              <a:rPr b="1" lang="en-GB" sz="3500">
                <a:solidFill>
                  <a:schemeClr val="accent3"/>
                </a:solidFill>
              </a:rPr>
              <a:t>Louis Pasteur</a:t>
            </a:r>
            <a:r>
              <a:rPr lang="en-GB" sz="3500">
                <a:solidFill>
                  <a:srgbClr val="000000"/>
                </a:solidFill>
              </a:rPr>
              <a:t> published his </a:t>
            </a:r>
            <a:r>
              <a:rPr b="1" lang="en-GB" sz="3500">
                <a:solidFill>
                  <a:schemeClr val="accent4"/>
                </a:solidFill>
              </a:rPr>
              <a:t>germ theory</a:t>
            </a:r>
            <a:r>
              <a:rPr b="1" lang="en-GB" sz="3500">
                <a:solidFill>
                  <a:srgbClr val="000000"/>
                </a:solidFill>
              </a:rPr>
              <a:t> </a:t>
            </a:r>
            <a:r>
              <a:rPr lang="en-GB" sz="3500">
                <a:solidFill>
                  <a:srgbClr val="000000"/>
                </a:solidFill>
              </a:rPr>
              <a:t>in 1861, and in 1884 </a:t>
            </a:r>
            <a:r>
              <a:rPr b="1" lang="en-GB" sz="3500">
                <a:solidFill>
                  <a:schemeClr val="accent3"/>
                </a:solidFill>
              </a:rPr>
              <a:t>Robert Koch</a:t>
            </a:r>
            <a:r>
              <a:rPr lang="en-GB" sz="3500">
                <a:solidFill>
                  <a:srgbClr val="000000"/>
                </a:solidFill>
              </a:rPr>
              <a:t> finally isolated the </a:t>
            </a:r>
            <a:r>
              <a:rPr b="1" lang="en-GB" sz="3500">
                <a:solidFill>
                  <a:schemeClr val="accent4"/>
                </a:solidFill>
              </a:rPr>
              <a:t>bacteria </a:t>
            </a:r>
            <a:r>
              <a:rPr lang="en-GB" sz="3500">
                <a:solidFill>
                  <a:srgbClr val="000000"/>
                </a:solidFill>
              </a:rPr>
              <a:t>that caused cholera.</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The government eventually invested money into a new sewer system planned by </a:t>
            </a:r>
            <a:r>
              <a:rPr b="1" lang="en-GB" sz="3500">
                <a:solidFill>
                  <a:schemeClr val="accent3"/>
                </a:solidFill>
              </a:rPr>
              <a:t>Joseph Bazalgette</a:t>
            </a:r>
            <a:r>
              <a:rPr lang="en-GB" sz="3500">
                <a:solidFill>
                  <a:srgbClr val="000000"/>
                </a:solidFill>
              </a:rPr>
              <a:t> and completed in 1875, but not because of </a:t>
            </a:r>
            <a:r>
              <a:rPr b="1" lang="en-GB" sz="3500">
                <a:solidFill>
                  <a:schemeClr val="accent3"/>
                </a:solidFill>
              </a:rPr>
              <a:t>Snow</a:t>
            </a:r>
            <a:r>
              <a:rPr lang="en-GB" sz="3500">
                <a:solidFill>
                  <a:srgbClr val="000000"/>
                </a:solidFill>
              </a:rPr>
              <a:t>.</a:t>
            </a:r>
            <a:r>
              <a:rPr lang="en-GB" sz="3500">
                <a:solidFill>
                  <a:srgbClr val="000000"/>
                </a:solidFill>
              </a:rPr>
              <a:t>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A very hot and dry summer in 1858 had caused </a:t>
            </a:r>
            <a:r>
              <a:rPr b="1" lang="en-GB" sz="3500">
                <a:solidFill>
                  <a:schemeClr val="accent5"/>
                </a:solidFill>
              </a:rPr>
              <a:t>‘The Great Stink’</a:t>
            </a:r>
            <a:r>
              <a:rPr lang="en-GB" sz="3500">
                <a:solidFill>
                  <a:srgbClr val="000000"/>
                </a:solidFill>
              </a:rPr>
              <a:t>.</a:t>
            </a:r>
            <a:r>
              <a:rPr lang="en-GB" sz="3500">
                <a:solidFill>
                  <a:srgbClr val="000000"/>
                </a:solidFill>
              </a:rPr>
              <a:t> The Thames was low and the stench from the exposed sewage on the river banks persuaded the government that something needed to be done. They also passed the </a:t>
            </a:r>
            <a:r>
              <a:rPr b="1" lang="en-GB" sz="3500">
                <a:solidFill>
                  <a:schemeClr val="accent5"/>
                </a:solidFill>
              </a:rPr>
              <a:t>1875 Public Health Act</a:t>
            </a:r>
            <a:r>
              <a:rPr lang="en-GB" sz="3500">
                <a:solidFill>
                  <a:srgbClr val="000000"/>
                </a:solidFill>
              </a:rPr>
              <a:t> to force cities to clean up.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000">
              <a:solidFill>
                <a:srgbClr val="000000"/>
              </a:solidFill>
            </a:endParaRPr>
          </a:p>
          <a:p>
            <a:pPr indent="0" lvl="0" marL="914400" marR="0" rtl="0" algn="l">
              <a:lnSpc>
                <a:spcPct val="115000"/>
              </a:lnSpc>
              <a:spcBef>
                <a:spcPts val="0"/>
              </a:spcBef>
              <a:spcAft>
                <a:spcPts val="0"/>
              </a:spcAft>
              <a:buNone/>
            </a:pPr>
            <a:r>
              <a:t/>
            </a:r>
            <a:endParaRPr sz="3000"/>
          </a:p>
        </p:txBody>
      </p:sp>
      <p:sp>
        <p:nvSpPr>
          <p:cNvPr id="123" name="Google Shape;123;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29" name="Google Shape;129;p21"/>
          <p:cNvSpPr txBox="1"/>
          <p:nvPr>
            <p:ph idx="1" type="body"/>
          </p:nvPr>
        </p:nvSpPr>
        <p:spPr>
          <a:xfrm>
            <a:off x="917950" y="1051500"/>
            <a:ext cx="16722600" cy="8184000"/>
          </a:xfrm>
          <a:prstGeom prst="rect">
            <a:avLst/>
          </a:prstGeom>
        </p:spPr>
        <p:txBody>
          <a:bodyPr anchorCtr="0" anchor="t" bIns="0" lIns="0" spcFirstLastPara="1" rIns="0" wrap="square" tIns="0">
            <a:noAutofit/>
          </a:bodyPr>
          <a:lstStyle/>
          <a:p>
            <a:pPr indent="0" lvl="0" marL="914400" marR="0" rtl="0" algn="l">
              <a:lnSpc>
                <a:spcPct val="115000"/>
              </a:lnSpc>
              <a:spcBef>
                <a:spcPts val="0"/>
              </a:spcBef>
              <a:spcAft>
                <a:spcPts val="0"/>
              </a:spcAft>
              <a:buNone/>
            </a:pPr>
            <a:r>
              <a:t/>
            </a:r>
            <a:endParaRPr b="1" sz="3500">
              <a:solidFill>
                <a:schemeClr val="accent4"/>
              </a:solidFill>
            </a:endParaRPr>
          </a:p>
          <a:p>
            <a:pPr indent="-450850" lvl="1" marL="914400" marR="0" rtl="0" algn="l">
              <a:lnSpc>
                <a:spcPct val="115000"/>
              </a:lnSpc>
              <a:spcBef>
                <a:spcPts val="0"/>
              </a:spcBef>
              <a:spcAft>
                <a:spcPts val="0"/>
              </a:spcAft>
              <a:buSzPts val="3500"/>
              <a:buChar char="–"/>
            </a:pPr>
            <a:r>
              <a:rPr b="1" lang="en-GB" sz="3500">
                <a:solidFill>
                  <a:schemeClr val="accent4"/>
                </a:solidFill>
              </a:rPr>
              <a:t>Anaesthetist </a:t>
            </a:r>
            <a:r>
              <a:rPr lang="en-GB" sz="3500"/>
              <a:t>A medical specialist who administers drugs to produce </a:t>
            </a:r>
            <a:r>
              <a:rPr lang="en-GB" sz="3500"/>
              <a:t>unconsciousness</a:t>
            </a:r>
            <a:r>
              <a:rPr lang="en-GB" sz="3500"/>
              <a:t> before and during surgery.</a:t>
            </a:r>
            <a:endParaRPr sz="3500"/>
          </a:p>
          <a:p>
            <a:pPr indent="-450850" lvl="1" marL="914400" rtl="0" algn="l">
              <a:lnSpc>
                <a:spcPct val="115000"/>
              </a:lnSpc>
              <a:spcBef>
                <a:spcPts val="0"/>
              </a:spcBef>
              <a:spcAft>
                <a:spcPts val="0"/>
              </a:spcAft>
              <a:buSzPts val="3500"/>
              <a:buChar char="–"/>
            </a:pPr>
            <a:r>
              <a:rPr b="1" lang="en-GB" sz="3500">
                <a:solidFill>
                  <a:schemeClr val="accent4"/>
                </a:solidFill>
              </a:rPr>
              <a:t>Bacteria </a:t>
            </a:r>
            <a:r>
              <a:rPr lang="en-GB" sz="3500">
                <a:solidFill>
                  <a:srgbClr val="000000"/>
                </a:solidFill>
              </a:rPr>
              <a:t>A tiny living organism, too small to be seen by the naked eye, which causes disease.</a:t>
            </a:r>
            <a:endParaRPr sz="1400">
              <a:solidFill>
                <a:srgbClr val="000000"/>
              </a:solidFill>
            </a:endParaRPr>
          </a:p>
          <a:p>
            <a:pPr indent="-450850" lvl="1" marL="914400" rtl="0" algn="l">
              <a:lnSpc>
                <a:spcPct val="115000"/>
              </a:lnSpc>
              <a:spcBef>
                <a:spcPts val="0"/>
              </a:spcBef>
              <a:spcAft>
                <a:spcPts val="0"/>
              </a:spcAft>
              <a:buSzPts val="3500"/>
              <a:buChar char="–"/>
            </a:pPr>
            <a:r>
              <a:rPr b="1" lang="en-GB" sz="3500">
                <a:solidFill>
                  <a:schemeClr val="accent4"/>
                </a:solidFill>
              </a:rPr>
              <a:t>Cesspit </a:t>
            </a:r>
            <a:r>
              <a:rPr lang="en-GB" sz="3500"/>
              <a:t>A pit for storing sewage or waste</a:t>
            </a:r>
            <a:r>
              <a:rPr lang="en-GB" sz="3500">
                <a:solidFill>
                  <a:srgbClr val="222222"/>
                </a:solidFill>
                <a:highlight>
                  <a:schemeClr val="lt1"/>
                </a:highlight>
              </a:rPr>
              <a:t>.</a:t>
            </a:r>
            <a:endParaRPr sz="3500">
              <a:solidFill>
                <a:srgbClr val="222222"/>
              </a:solidFill>
              <a:highlight>
                <a:schemeClr val="lt1"/>
              </a:highlight>
            </a:endParaRPr>
          </a:p>
          <a:p>
            <a:pPr indent="-450850" lvl="1" marL="914400" rtl="0" algn="l">
              <a:lnSpc>
                <a:spcPct val="115000"/>
              </a:lnSpc>
              <a:spcBef>
                <a:spcPts val="0"/>
              </a:spcBef>
              <a:spcAft>
                <a:spcPts val="0"/>
              </a:spcAft>
              <a:buSzPts val="3500"/>
              <a:buChar char="–"/>
            </a:pPr>
            <a:r>
              <a:rPr b="1" lang="en-GB" sz="3500">
                <a:solidFill>
                  <a:schemeClr val="accent4"/>
                </a:solidFill>
              </a:rPr>
              <a:t>Chloroform</a:t>
            </a:r>
            <a:r>
              <a:rPr b="1" lang="en-GB" sz="3500">
                <a:solidFill>
                  <a:schemeClr val="accent4"/>
                </a:solidFill>
              </a:rPr>
              <a:t> </a:t>
            </a:r>
            <a:r>
              <a:rPr lang="en-GB" sz="3500">
                <a:solidFill>
                  <a:srgbClr val="000000"/>
                </a:solidFill>
              </a:rPr>
              <a:t>A liquid whose vapour acts as an anaesthetic and produces unconsciousness</a:t>
            </a:r>
            <a:r>
              <a:rPr lang="en-GB" sz="3500">
                <a:solidFill>
                  <a:srgbClr val="000000"/>
                </a:solidFill>
              </a:rPr>
              <a:t>.  </a:t>
            </a:r>
            <a:endParaRPr sz="3500"/>
          </a:p>
          <a:p>
            <a:pPr indent="-450850" lvl="1" marL="914400" rtl="0" algn="l">
              <a:lnSpc>
                <a:spcPct val="115000"/>
              </a:lnSpc>
              <a:spcBef>
                <a:spcPts val="0"/>
              </a:spcBef>
              <a:spcAft>
                <a:spcPts val="0"/>
              </a:spcAft>
              <a:buSzPts val="3500"/>
              <a:buChar char="–"/>
            </a:pPr>
            <a:r>
              <a:rPr b="1" lang="en-GB" sz="3500">
                <a:solidFill>
                  <a:schemeClr val="accent4"/>
                </a:solidFill>
              </a:rPr>
              <a:t>Dehydrated </a:t>
            </a:r>
            <a:r>
              <a:rPr lang="en-GB" sz="3500"/>
              <a:t>When the body does not have enough water to keep the organs working properly</a:t>
            </a:r>
            <a:r>
              <a:rPr lang="en-GB" sz="3500"/>
              <a:t>.</a:t>
            </a:r>
            <a:endParaRPr sz="3500"/>
          </a:p>
          <a:p>
            <a:pPr indent="0" lvl="0" marL="914400" marR="0" rtl="0" algn="l">
              <a:lnSpc>
                <a:spcPct val="115000"/>
              </a:lnSpc>
              <a:spcBef>
                <a:spcPts val="0"/>
              </a:spcBef>
              <a:spcAft>
                <a:spcPts val="0"/>
              </a:spcAft>
              <a:buNone/>
            </a:pPr>
            <a:r>
              <a:t/>
            </a:r>
            <a:endParaRPr b="1" sz="3500"/>
          </a:p>
        </p:txBody>
      </p:sp>
      <p:sp>
        <p:nvSpPr>
          <p:cNvPr id="130" name="Google Shape;130;p21"/>
          <p:cNvSpPr txBox="1"/>
          <p:nvPr>
            <p:ph idx="12" type="sldNum"/>
          </p:nvPr>
        </p:nvSpPr>
        <p:spPr>
          <a:xfrm>
            <a:off x="8417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2"/>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36" name="Google Shape;136;p22"/>
          <p:cNvSpPr txBox="1"/>
          <p:nvPr>
            <p:ph idx="1" type="body"/>
          </p:nvPr>
        </p:nvSpPr>
        <p:spPr>
          <a:xfrm>
            <a:off x="917950" y="1051500"/>
            <a:ext cx="16722600" cy="8184000"/>
          </a:xfrm>
          <a:prstGeom prst="rect">
            <a:avLst/>
          </a:prstGeom>
        </p:spPr>
        <p:txBody>
          <a:bodyPr anchorCtr="0" anchor="t" bIns="0" lIns="0" spcFirstLastPara="1" rIns="0" wrap="square" tIns="0">
            <a:noAutofit/>
          </a:bodyPr>
          <a:lstStyle/>
          <a:p>
            <a:pPr indent="0" lvl="0" marL="914400" marR="0" rtl="0" algn="l">
              <a:lnSpc>
                <a:spcPct val="115000"/>
              </a:lnSpc>
              <a:spcBef>
                <a:spcPts val="0"/>
              </a:spcBef>
              <a:spcAft>
                <a:spcPts val="0"/>
              </a:spcAft>
              <a:buNone/>
            </a:pPr>
            <a:r>
              <a:t/>
            </a:r>
            <a:endParaRPr b="1" sz="3500">
              <a:solidFill>
                <a:schemeClr val="accent4"/>
              </a:solidFill>
            </a:endParaRPr>
          </a:p>
          <a:p>
            <a:pPr indent="-450850" lvl="1" marL="914400" marR="0" rtl="0" algn="l">
              <a:lnSpc>
                <a:spcPct val="115000"/>
              </a:lnSpc>
              <a:spcBef>
                <a:spcPts val="0"/>
              </a:spcBef>
              <a:spcAft>
                <a:spcPts val="0"/>
              </a:spcAft>
              <a:buSzPts val="3500"/>
              <a:buChar char="–"/>
            </a:pPr>
            <a:r>
              <a:rPr b="1" lang="en-GB" sz="3500">
                <a:solidFill>
                  <a:schemeClr val="accent4"/>
                </a:solidFill>
              </a:rPr>
              <a:t>Epidemic </a:t>
            </a:r>
            <a:r>
              <a:rPr lang="en-GB" sz="3500"/>
              <a:t>A widespread outbreak of disease.</a:t>
            </a:r>
            <a:endParaRPr sz="3500"/>
          </a:p>
          <a:p>
            <a:pPr indent="-450850" lvl="1" marL="914400" rtl="0" algn="l">
              <a:lnSpc>
                <a:spcPct val="115000"/>
              </a:lnSpc>
              <a:spcBef>
                <a:spcPts val="0"/>
              </a:spcBef>
              <a:spcAft>
                <a:spcPts val="0"/>
              </a:spcAft>
              <a:buSzPts val="3500"/>
              <a:buChar char="–"/>
            </a:pPr>
            <a:r>
              <a:rPr b="1" lang="en-GB" sz="3500">
                <a:solidFill>
                  <a:schemeClr val="accent4"/>
                </a:solidFill>
              </a:rPr>
              <a:t>Germ theory </a:t>
            </a:r>
            <a:r>
              <a:rPr lang="en-GB" sz="3500">
                <a:solidFill>
                  <a:srgbClr val="000000"/>
                </a:solidFill>
              </a:rPr>
              <a:t>The theory that germs (micro-organisms) cause disease, often by infection through the air. </a:t>
            </a:r>
            <a:endParaRPr sz="1400">
              <a:solidFill>
                <a:srgbClr val="000000"/>
              </a:solidFill>
            </a:endParaRPr>
          </a:p>
          <a:p>
            <a:pPr indent="-450850" lvl="1" marL="914400" rtl="0" algn="l">
              <a:lnSpc>
                <a:spcPct val="115000"/>
              </a:lnSpc>
              <a:spcBef>
                <a:spcPts val="0"/>
              </a:spcBef>
              <a:spcAft>
                <a:spcPts val="0"/>
              </a:spcAft>
              <a:buSzPts val="3500"/>
              <a:buChar char="–"/>
            </a:pPr>
            <a:r>
              <a:rPr b="1" lang="en-GB" sz="3500">
                <a:solidFill>
                  <a:schemeClr val="accent4"/>
                </a:solidFill>
              </a:rPr>
              <a:t>Miasma </a:t>
            </a:r>
            <a:r>
              <a:rPr lang="en-GB" sz="3500"/>
              <a:t>Smells from decomposing material was believed to cause disease.</a:t>
            </a:r>
            <a:endParaRPr sz="3500">
              <a:solidFill>
                <a:srgbClr val="222222"/>
              </a:solidFill>
              <a:highlight>
                <a:schemeClr val="lt1"/>
              </a:highlight>
            </a:endParaRPr>
          </a:p>
          <a:p>
            <a:pPr indent="-450850" lvl="1" marL="914400" rtl="0" algn="l">
              <a:lnSpc>
                <a:spcPct val="115000"/>
              </a:lnSpc>
              <a:spcBef>
                <a:spcPts val="0"/>
              </a:spcBef>
              <a:spcAft>
                <a:spcPts val="0"/>
              </a:spcAft>
              <a:buSzPts val="3500"/>
              <a:buChar char="–"/>
            </a:pPr>
            <a:r>
              <a:rPr b="1" lang="en-GB" sz="3500">
                <a:solidFill>
                  <a:schemeClr val="accent4"/>
                </a:solidFill>
              </a:rPr>
              <a:t>Slums </a:t>
            </a:r>
            <a:r>
              <a:rPr b="1" lang="en-GB" sz="3500">
                <a:solidFill>
                  <a:schemeClr val="accent4"/>
                </a:solidFill>
              </a:rPr>
              <a:t> </a:t>
            </a:r>
            <a:r>
              <a:rPr lang="en-GB" sz="3500">
                <a:solidFill>
                  <a:srgbClr val="000000"/>
                </a:solidFill>
              </a:rPr>
              <a:t>A squalid and overcrowded urban street or district inhabited by very poor people.</a:t>
            </a:r>
            <a:endParaRPr sz="3500"/>
          </a:p>
          <a:p>
            <a:pPr indent="0" lvl="0" marL="914400" marR="0" rtl="0" algn="l">
              <a:lnSpc>
                <a:spcPct val="115000"/>
              </a:lnSpc>
              <a:spcBef>
                <a:spcPts val="0"/>
              </a:spcBef>
              <a:spcAft>
                <a:spcPts val="0"/>
              </a:spcAft>
              <a:buNone/>
            </a:pPr>
            <a:r>
              <a:t/>
            </a:r>
            <a:endParaRPr b="1" sz="3500"/>
          </a:p>
        </p:txBody>
      </p:sp>
      <p:sp>
        <p:nvSpPr>
          <p:cNvPr id="137" name="Google Shape;137;p22"/>
          <p:cNvSpPr txBox="1"/>
          <p:nvPr>
            <p:ph idx="12" type="sldNum"/>
          </p:nvPr>
        </p:nvSpPr>
        <p:spPr>
          <a:xfrm>
            <a:off x="8417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