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10287000" cx="18288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Explain what order of magnitude means. And explain how a big/small number can be expressed using standard form.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Teacher modelling.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Teacher modelling.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Pause video for those who knows what to do.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Provide modelling for those who need support.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Pause video for those who knows what to do.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Provide modelling for those who need support.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I-do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 -do: give time students to think and complete. Provide modelling when marking the answers.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 -do: give time students to think and complete. Provide modelling when marking the answers.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Explain to students the size of a micrometer and why it is used in measurements for cell width and length.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Ask students to look at their rulers to know the relative size of a micrometer.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Order of magnitude calculations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000">
                <a:solidFill>
                  <a:srgbClr val="4B3241"/>
                </a:solidFill>
              </a:rPr>
              <a:t>(Downloadable student document)</a:t>
            </a:r>
            <a:endParaRPr sz="4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Cell Biology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Wong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242425" y="8869625"/>
            <a:ext cx="1045500" cy="141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Expressing numbers in standard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917950" y="2519050"/>
            <a:ext cx="12383999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900"/>
              <a:t>We have learnt that 1 mm = 1000 </a:t>
            </a:r>
            <a:r>
              <a:rPr lang="en-GB" sz="5100">
                <a:highlight>
                  <a:srgbClr val="FFFFFF"/>
                </a:highlight>
              </a:rPr>
              <a:t>μm.</a:t>
            </a:r>
            <a:endParaRPr sz="5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5100">
                <a:highlight>
                  <a:srgbClr val="FFFFFF"/>
                </a:highlight>
              </a:rPr>
              <a:t>So, 100mm = ____?______ μm</a:t>
            </a:r>
            <a:endParaRPr sz="5100">
              <a:highlight>
                <a:srgbClr val="FFFFFF"/>
              </a:highlight>
            </a:endParaRPr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1965700" y="4843975"/>
            <a:ext cx="119547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 x 1000 = 100,000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5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917950" y="6738650"/>
            <a:ext cx="15756899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 sz="4900"/>
              <a:t>We can express 100,000</a:t>
            </a:r>
            <a:r>
              <a:rPr lang="en-GB" sz="5500">
                <a:highlight>
                  <a:srgbClr val="FFFFFF"/>
                </a:highlight>
              </a:rPr>
              <a:t>μm</a:t>
            </a:r>
            <a:r>
              <a:rPr lang="en-GB" sz="4900"/>
              <a:t> in standard form. </a:t>
            </a:r>
            <a:endParaRPr sz="5100">
              <a:highlight>
                <a:srgbClr val="FFFFFF"/>
              </a:highlight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937450" y="7512825"/>
            <a:ext cx="10181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1 x 10</a:t>
            </a:r>
            <a:r>
              <a:rPr b="0" baseline="30000" i="0" lang="en-GB" sz="54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Order of magnitude and standard form</a:t>
            </a:r>
            <a:endParaRPr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994150" y="2138050"/>
            <a:ext cx="16452001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000"/>
              <a:t>10 = </a:t>
            </a:r>
            <a:r>
              <a:rPr lang="en-GB" sz="6000">
                <a:highlight>
                  <a:srgbClr val="FFFFFF"/>
                </a:highlight>
              </a:rPr>
              <a:t>10</a:t>
            </a:r>
            <a:r>
              <a:rPr baseline="30000" lang="en-GB" sz="6000">
                <a:solidFill>
                  <a:srgbClr val="202122"/>
                </a:solidFill>
                <a:highlight>
                  <a:srgbClr val="F8F9FA"/>
                </a:highlight>
              </a:rPr>
              <a:t>1</a:t>
            </a:r>
            <a:endParaRPr baseline="30000" sz="600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6000">
                <a:highlight>
                  <a:srgbClr val="FFFFFF"/>
                </a:highlight>
              </a:rPr>
              <a:t>100 =10 x 10 =10</a:t>
            </a:r>
            <a:r>
              <a:rPr baseline="30000" lang="en-GB" sz="6000">
                <a:solidFill>
                  <a:srgbClr val="202122"/>
                </a:solidFill>
                <a:highlight>
                  <a:srgbClr val="F8F9FA"/>
                </a:highlight>
              </a:rPr>
              <a:t>2</a:t>
            </a:r>
            <a:endParaRPr baseline="30000" sz="600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6000">
                <a:highlight>
                  <a:srgbClr val="FFFFFF"/>
                </a:highlight>
              </a:rPr>
              <a:t>1000 = 10 x10 x10 =10</a:t>
            </a:r>
            <a:r>
              <a:rPr baseline="30000" lang="en-GB" sz="6000">
                <a:solidFill>
                  <a:srgbClr val="202122"/>
                </a:solidFill>
                <a:highlight>
                  <a:srgbClr val="F8F9FA"/>
                </a:highlight>
              </a:rPr>
              <a:t>3</a:t>
            </a:r>
            <a:endParaRPr baseline="30000" sz="6000">
              <a:solidFill>
                <a:srgbClr val="202122"/>
              </a:solidFill>
              <a:highlight>
                <a:srgbClr val="F8F9FA"/>
              </a:highlight>
            </a:endParaRPr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917950" y="6486975"/>
            <a:ext cx="14792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10 x10 x10 x10 x10 = </a:t>
            </a:r>
            <a:r>
              <a:rPr b="0" i="0" lang="en-GB" sz="6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baseline="30000" i="0" lang="en-GB" sz="60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baseline="30000" i="0" sz="6000" u="none" cap="none" strike="noStrike">
              <a:solidFill>
                <a:srgbClr val="202122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Order of magnitude and standard form</a:t>
            </a:r>
            <a:endParaRPr/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1141600" y="1783975"/>
            <a:ext cx="13103401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300,000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in standard form.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1338825" y="5452700"/>
            <a:ext cx="13103401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70,000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in standard form.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Order of magnitude and standard form</a:t>
            </a:r>
            <a:endParaRPr/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2609525" y="4095500"/>
            <a:ext cx="14792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3 x 10 x10 x10 x10 x10 = 3 x </a:t>
            </a:r>
            <a:r>
              <a:rPr b="0" i="0" lang="en-GB" sz="56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baseline="30000" i="0" lang="en-GB" sz="60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baseline="30000" i="0" sz="6000" u="none" cap="none" strike="noStrike">
              <a:solidFill>
                <a:srgbClr val="202122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1141600" y="1783975"/>
            <a:ext cx="13103401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300,000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in standard form.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2487750" y="2876300"/>
            <a:ext cx="13312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3 x 100,000μm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338825" y="5452700"/>
            <a:ext cx="13103401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70,000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in standard form.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609525" y="6653000"/>
            <a:ext cx="13312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GB" sz="4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70,000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7 x 10,000μm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2357950" y="7638200"/>
            <a:ext cx="14792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7 x 10 x10 x10 x10 = 7 x </a:t>
            </a:r>
            <a:r>
              <a:rPr b="0" i="0" lang="en-GB" sz="5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baseline="30000" i="0" lang="en-GB" sz="60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GB" sz="5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384550" y="4328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Order of magnitude and standard form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272500" y="1824275"/>
            <a:ext cx="15326099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Let’s try these two questions together: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1.  Express 35mm in </a:t>
            </a:r>
            <a:r>
              <a:rPr lang="en-GB" sz="3900">
                <a:highlight>
                  <a:srgbClr val="FFFFFF"/>
                </a:highlight>
              </a:rPr>
              <a:t>μm. Make sure your answer is in standard form.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2. Express 90mm in </a:t>
            </a:r>
            <a:r>
              <a:rPr lang="en-GB" sz="3900">
                <a:highlight>
                  <a:srgbClr val="FFFFFF"/>
                </a:highlight>
              </a:rPr>
              <a:t>μm. Make sure your answer is in standard form.</a:t>
            </a:r>
            <a:endParaRPr sz="3900"/>
          </a:p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384550" y="4328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Order of magnitude and standard form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272500" y="1824275"/>
            <a:ext cx="15326099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Let’s try these two questions together: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1.  Express 35mm in </a:t>
            </a:r>
            <a:r>
              <a:rPr lang="en-GB" sz="3900">
                <a:highlight>
                  <a:srgbClr val="FFFFFF"/>
                </a:highlight>
              </a:rPr>
              <a:t>μm. Make sure your answer is in standard form.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3900"/>
              <a:t>2. Express 90mm in </a:t>
            </a:r>
            <a:r>
              <a:rPr lang="en-GB" sz="3900">
                <a:highlight>
                  <a:srgbClr val="FFFFFF"/>
                </a:highlight>
              </a:rPr>
              <a:t>μm. Make sure your answer is in standard form.</a:t>
            </a:r>
            <a:endParaRPr sz="3900"/>
          </a:p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1731000" y="3638300"/>
            <a:ext cx="13645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35mm  = 35 x 1000</a:t>
            </a:r>
            <a:r>
              <a:rPr b="1" i="0" lang="en-GB" sz="39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35,000μm</a:t>
            </a:r>
            <a:endParaRPr b="1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272500" y="4578475"/>
            <a:ext cx="14634901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35,000μm = 3.5 x 10,000= 3.5 x 10 x10 x10 x10 = 3.5 x 10</a:t>
            </a:r>
            <a:r>
              <a:rPr b="1" baseline="30000" i="0" lang="en-GB" sz="35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i="0" lang="en-GB" sz="3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2006375" y="6547350"/>
            <a:ext cx="13645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90mm  = 90 x 1000</a:t>
            </a:r>
            <a:r>
              <a:rPr b="1" i="0" lang="en-GB" sz="39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 = 90,000μm</a:t>
            </a:r>
            <a:endParaRPr b="1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618100" y="7315275"/>
            <a:ext cx="14634901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90,000μm = 9 x 10,000= 9 x 10 x10 x10 x10 = 9 x 10</a:t>
            </a:r>
            <a:r>
              <a:rPr b="1" baseline="30000" i="0" lang="en-GB" sz="35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i="0" lang="en-GB" sz="35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345200" y="431525"/>
            <a:ext cx="118062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concept check: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537700" y="1752975"/>
            <a:ext cx="15720600" cy="6072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the following in standard form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1000 μm 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500,000 μm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mm = __?__ μm 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0.5 mm = __?__ μm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3841" y="2876300"/>
            <a:ext cx="370522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345200" y="431525"/>
            <a:ext cx="118062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 to quick concept check: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537700" y="1752975"/>
            <a:ext cx="15720600" cy="50322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 the following in standard form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1000 μm 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500,000 μm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mm = __?__ μm 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Montserrat"/>
              <a:buAutoNum type="alphaLcParenR"/>
            </a:pPr>
            <a:r>
              <a:rPr b="1" i="0" lang="en-GB" sz="4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0.5 mm = __?__ μm</a:t>
            </a:r>
            <a:endParaRPr b="1" i="0" sz="4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11751125" y="3774975"/>
            <a:ext cx="40929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x10</a:t>
            </a:r>
            <a:r>
              <a:rPr b="1" baseline="30000" i="0" lang="en-GB" sz="41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μm</a:t>
            </a:r>
            <a:endParaRPr b="1" i="0" sz="4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11751125" y="4776375"/>
            <a:ext cx="40929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x10</a:t>
            </a:r>
            <a:r>
              <a:rPr b="1" baseline="30000" i="0" lang="en-GB" sz="41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μm</a:t>
            </a:r>
            <a:endParaRPr b="1" i="0" sz="4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1827325" y="5777775"/>
            <a:ext cx="40167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x10</a:t>
            </a:r>
            <a:r>
              <a:rPr b="1" baseline="30000" i="0" lang="en-GB" sz="41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μm</a:t>
            </a:r>
            <a:endParaRPr b="1" i="0" sz="4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11831900" y="6837825"/>
            <a:ext cx="40167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x10</a:t>
            </a:r>
            <a:r>
              <a:rPr b="1" baseline="30000" i="0" lang="en-GB" sz="41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μm</a:t>
            </a:r>
            <a:endParaRPr b="1" i="0" sz="4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type="title"/>
          </p:nvPr>
        </p:nvSpPr>
        <p:spPr>
          <a:xfrm>
            <a:off x="917950" y="2876300"/>
            <a:ext cx="16452001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Expressing small numbers using standard form</a:t>
            </a:r>
            <a:endParaRPr/>
          </a:p>
        </p:txBody>
      </p:sp>
      <p:sp>
        <p:nvSpPr>
          <p:cNvPr id="249" name="Google Shape;249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917950" y="565250"/>
            <a:ext cx="10355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Using standard form to express small numbers</a:t>
            </a:r>
            <a:endParaRPr/>
          </a:p>
        </p:txBody>
      </p:sp>
      <p:sp>
        <p:nvSpPr>
          <p:cNvPr id="255" name="Google Shape;255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917950" y="2519050"/>
            <a:ext cx="16452001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There is a cell of 0.00001 μm. </a:t>
            </a:r>
            <a:endParaRPr sz="42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4200"/>
              <a:t>We can also express this in standard form.</a:t>
            </a:r>
            <a:endParaRPr sz="4200"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196350" y="6518550"/>
            <a:ext cx="757525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962850" y="6518550"/>
            <a:ext cx="7306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3648650" y="6518550"/>
            <a:ext cx="7082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258250" y="6518550"/>
            <a:ext cx="7082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814050" y="6518550"/>
            <a:ext cx="708200" cy="9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/>
        </p:nvSpPr>
        <p:spPr>
          <a:xfrm>
            <a:off x="1186900" y="526225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0.00001 μm</a:t>
            </a:r>
            <a:endParaRPr b="0" i="0" sz="5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7627675" y="5316025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1 x 10</a:t>
            </a:r>
            <a:r>
              <a:rPr b="0" baseline="30000" i="0" lang="en-GB" sz="70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-5</a:t>
            </a: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5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Measuring the width and length of cells.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917950" y="890050"/>
            <a:ext cx="108705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Using standard form to express small numbers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917950" y="2519050"/>
            <a:ext cx="16452001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There is a cell of 0.0005 mm. 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Express the above in standard form.</a:t>
            </a:r>
            <a:endParaRPr sz="42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70" name="Google Shape;270;p33"/>
          <p:cNvSpPr txBox="1"/>
          <p:nvPr>
            <p:ph idx="12" type="sldNum"/>
          </p:nvPr>
        </p:nvSpPr>
        <p:spPr>
          <a:xfrm>
            <a:off x="917941" y="89008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1070400" y="5831525"/>
            <a:ext cx="16452001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There is a cell of 0.007 </a:t>
            </a:r>
            <a:r>
              <a:rPr lang="en-GB" sz="3500"/>
              <a:t>μm. 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Express the above in standard form.</a:t>
            </a:r>
            <a:endParaRPr sz="42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type="title"/>
          </p:nvPr>
        </p:nvSpPr>
        <p:spPr>
          <a:xfrm>
            <a:off x="917950" y="890050"/>
            <a:ext cx="108705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Using standard form to express small numbers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917950" y="2519050"/>
            <a:ext cx="16452001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There is a cell of 0.0005 mm. 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Express the above in standard form.</a:t>
            </a:r>
            <a:endParaRPr sz="42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 txBox="1"/>
          <p:nvPr>
            <p:ph idx="12" type="sldNum"/>
          </p:nvPr>
        </p:nvSpPr>
        <p:spPr>
          <a:xfrm>
            <a:off x="917941" y="89008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510350" y="4704900"/>
            <a:ext cx="757525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3267875" y="4704900"/>
            <a:ext cx="7306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3899675" y="4704900"/>
            <a:ext cx="7082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531675" y="4704900"/>
            <a:ext cx="708200" cy="9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810175" y="8152700"/>
            <a:ext cx="708200" cy="5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 txBox="1"/>
          <p:nvPr/>
        </p:nvSpPr>
        <p:spPr>
          <a:xfrm>
            <a:off x="1522675" y="366650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0.0005 mm</a:t>
            </a:r>
            <a:endParaRPr b="0" i="0" sz="5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7765025" y="359640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b="0" i="0" lang="en-GB" sz="7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=5 x 10</a:t>
            </a:r>
            <a:r>
              <a:rPr b="0" baseline="30000" i="0" lang="en-GB" sz="67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-4</a:t>
            </a:r>
            <a:r>
              <a:rPr b="0" i="0" lang="en-GB" sz="7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/>
          <p:nvPr>
            <p:ph idx="1" type="body"/>
          </p:nvPr>
        </p:nvSpPr>
        <p:spPr>
          <a:xfrm>
            <a:off x="1070400" y="5831525"/>
            <a:ext cx="16452001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There is a cell of 0.007 </a:t>
            </a:r>
            <a:r>
              <a:rPr lang="en-GB" sz="3500"/>
              <a:t>μm. 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200"/>
              <a:t>Express the above in standard form.</a:t>
            </a:r>
            <a:endParaRPr sz="42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87" name="Google Shape;287;p34"/>
          <p:cNvSpPr txBox="1"/>
          <p:nvPr/>
        </p:nvSpPr>
        <p:spPr>
          <a:xfrm>
            <a:off x="1814025" y="6896300"/>
            <a:ext cx="62574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0.007 μm </a:t>
            </a:r>
            <a:endParaRPr b="0" i="0" sz="5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3495975" y="8152700"/>
            <a:ext cx="708200" cy="5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181775" y="8152700"/>
            <a:ext cx="708200" cy="5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 txBox="1"/>
          <p:nvPr/>
        </p:nvSpPr>
        <p:spPr>
          <a:xfrm>
            <a:off x="7219775" y="6944725"/>
            <a:ext cx="73479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=7 x 10</a:t>
            </a:r>
            <a:r>
              <a:rPr b="0" baseline="30000" i="0" lang="en-GB" sz="7000" u="none" cap="none" strike="noStrike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-3</a:t>
            </a:r>
            <a:r>
              <a:rPr b="0" i="0" lang="en-GB" sz="8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b="0" i="0" sz="5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>
            <p:ph type="title"/>
          </p:nvPr>
        </p:nvSpPr>
        <p:spPr>
          <a:xfrm>
            <a:off x="828300" y="505900"/>
            <a:ext cx="79020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296" name="Google Shape;296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679150" y="1655200"/>
            <a:ext cx="13203300" cy="72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600">
                <a:solidFill>
                  <a:srgbClr val="4B3241"/>
                </a:solidFill>
              </a:rPr>
              <a:t>Express the following measurements in standard form.</a:t>
            </a:r>
            <a:endParaRPr sz="34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329,000μm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 0003μm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0.0045μm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9.5 mm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0.00007mm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256,000μm = ____________mm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0.00034mm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183,000 μm = ____________mm</a:t>
            </a:r>
            <a:endParaRPr sz="47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>
              <a:solidFill>
                <a:srgbClr val="4B3241"/>
              </a:solidFill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5241" y="7514513"/>
            <a:ext cx="370522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/>
          <p:nvPr>
            <p:ph type="title"/>
          </p:nvPr>
        </p:nvSpPr>
        <p:spPr>
          <a:xfrm>
            <a:off x="828300" y="505900"/>
            <a:ext cx="79020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304" name="Google Shape;304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689350" y="1579000"/>
            <a:ext cx="13284000" cy="72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600">
                <a:solidFill>
                  <a:srgbClr val="4B3241"/>
                </a:solidFill>
              </a:rPr>
              <a:t>Express the following measurements in standard form.</a:t>
            </a:r>
            <a:endParaRPr b="1" sz="36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329,000μm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 0003μm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0.0045μm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9.5 mm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0.00007mm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256,000μm = ____________mm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0.00034mm = __________μm</a:t>
            </a:r>
            <a:endParaRPr sz="4700">
              <a:solidFill>
                <a:srgbClr val="4B324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AutoNum type="arabicPeriod"/>
            </a:pPr>
            <a:r>
              <a:rPr lang="en-GB" sz="4700">
                <a:solidFill>
                  <a:srgbClr val="4B3241"/>
                </a:solidFill>
              </a:rPr>
              <a:t>183,000 μm = ____________mm</a:t>
            </a:r>
            <a:endParaRPr sz="47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306" name="Google Shape;306;p36"/>
          <p:cNvSpPr txBox="1"/>
          <p:nvPr>
            <p:ph idx="2" type="body"/>
          </p:nvPr>
        </p:nvSpPr>
        <p:spPr>
          <a:xfrm>
            <a:off x="10727525" y="2189250"/>
            <a:ext cx="8920800" cy="72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Answers:</a:t>
            </a:r>
            <a:endParaRPr sz="3500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500"/>
              <a:t>3.29 x 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5 </a:t>
            </a:r>
            <a:r>
              <a:rPr lang="en-GB" sz="3400">
                <a:solidFill>
                  <a:srgbClr val="4B3241"/>
                </a:solidFill>
              </a:rPr>
              <a:t>μm</a:t>
            </a:r>
            <a:endParaRPr sz="3400"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3 x </a:t>
            </a:r>
            <a:r>
              <a:rPr lang="en-GB" sz="3500"/>
              <a:t>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-4 </a:t>
            </a:r>
            <a:r>
              <a:rPr lang="en-GB" sz="3400">
                <a:solidFill>
                  <a:srgbClr val="4B3241"/>
                </a:solidFill>
              </a:rPr>
              <a:t>μm</a:t>
            </a:r>
            <a:endParaRPr sz="3400"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4.5 x </a:t>
            </a:r>
            <a:r>
              <a:rPr lang="en-GB" sz="3500"/>
              <a:t>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-3</a:t>
            </a:r>
            <a:r>
              <a:rPr lang="en-GB" sz="3400">
                <a:solidFill>
                  <a:srgbClr val="4B3241"/>
                </a:solidFill>
              </a:rPr>
              <a:t>μm</a:t>
            </a:r>
            <a:endParaRPr sz="3400"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9.5 x 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3 </a:t>
            </a:r>
            <a:r>
              <a:rPr lang="en-GB" sz="3400">
                <a:solidFill>
                  <a:srgbClr val="4B3241"/>
                </a:solidFill>
              </a:rPr>
              <a:t>μm</a:t>
            </a:r>
            <a:endParaRPr sz="3400"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7 x </a:t>
            </a:r>
            <a:r>
              <a:rPr lang="en-GB" sz="3500"/>
              <a:t>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-2 </a:t>
            </a:r>
            <a:r>
              <a:rPr lang="en-GB" sz="3400">
                <a:solidFill>
                  <a:srgbClr val="4B3241"/>
                </a:solidFill>
              </a:rPr>
              <a:t>μm</a:t>
            </a:r>
            <a:endParaRPr sz="3400"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2.56 x10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2 </a:t>
            </a:r>
            <a:r>
              <a:rPr lang="en-GB" sz="3400">
                <a:solidFill>
                  <a:srgbClr val="4B3241"/>
                </a:solidFill>
              </a:rPr>
              <a:t>mm</a:t>
            </a:r>
            <a:endParaRPr baseline="30000" sz="350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3.4 x </a:t>
            </a:r>
            <a:r>
              <a:rPr lang="en-GB" sz="3500"/>
              <a:t>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-1</a:t>
            </a:r>
            <a:r>
              <a:rPr lang="en-GB" sz="3400">
                <a:solidFill>
                  <a:srgbClr val="4B3241"/>
                </a:solidFill>
              </a:rPr>
              <a:t> μm</a:t>
            </a:r>
            <a:endParaRPr sz="3400"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400">
                <a:solidFill>
                  <a:srgbClr val="4B3241"/>
                </a:solidFill>
              </a:rPr>
              <a:t>1.38 x 10</a:t>
            </a:r>
            <a:r>
              <a:rPr baseline="30000" lang="en-GB" sz="3500">
                <a:solidFill>
                  <a:srgbClr val="202122"/>
                </a:solidFill>
                <a:highlight>
                  <a:srgbClr val="F8F9FA"/>
                </a:highlight>
              </a:rPr>
              <a:t>2</a:t>
            </a:r>
            <a:r>
              <a:rPr lang="en-GB" sz="3400">
                <a:solidFill>
                  <a:srgbClr val="4B3241"/>
                </a:solidFill>
              </a:rPr>
              <a:t>mm</a:t>
            </a:r>
            <a:endParaRPr sz="34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242000" y="3283525"/>
            <a:ext cx="16452001" cy="1346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6200"/>
              <a:t>1 mm = 1000 </a:t>
            </a:r>
            <a:r>
              <a:rPr b="1" lang="en-GB" sz="6400">
                <a:solidFill>
                  <a:srgbClr val="786EC8"/>
                </a:solidFill>
                <a:highlight>
                  <a:srgbClr val="FFFFFF"/>
                </a:highlight>
              </a:rPr>
              <a:t>μm</a:t>
            </a:r>
            <a:endParaRPr b="1" sz="8700">
              <a:solidFill>
                <a:srgbClr val="786EC8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6319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Measuring width and length using micrometers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778150" y="2828975"/>
            <a:ext cx="14013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convert μm to mm , you need to divide the number by 1000.</a:t>
            </a:r>
            <a:endParaRPr b="1" i="0" sz="6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831000" y="6147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0" i="0" lang="en-GB" sz="6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0606625" y="6147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GB" sz="64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6400" u="none" cap="none" strike="noStrike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259500" y="6147775"/>
            <a:ext cx="3817500" cy="5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 rot="10800000">
            <a:off x="6183300" y="6757375"/>
            <a:ext cx="3817500" cy="5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649500" y="5284725"/>
            <a:ext cx="3351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 1000</a:t>
            </a:r>
            <a:endParaRPr b="0" i="0" sz="5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649500" y="7248325"/>
            <a:ext cx="3351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÷1000</a:t>
            </a:r>
            <a:endParaRPr b="0" i="0" sz="5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792325" y="648875"/>
            <a:ext cx="16532101" cy="2227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GB" sz="6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convert mm to μm, you need to multiply the number by 1000.</a:t>
            </a:r>
            <a:endParaRPr b="1" i="0" sz="6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86775" y="68392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5200"/>
              <a:t>Converting the units </a:t>
            </a:r>
            <a:endParaRPr sz="5200"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1508250" y="3588525"/>
            <a:ext cx="15775500" cy="5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200"/>
              <a:t>1 mm = 1000 </a:t>
            </a:r>
            <a:r>
              <a:rPr lang="en-GB" sz="6400">
                <a:highlight>
                  <a:srgbClr val="FFFFFF"/>
                </a:highlight>
              </a:rPr>
              <a:t>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6400">
                <a:highlight>
                  <a:srgbClr val="FFFFFF"/>
                </a:highlight>
              </a:rPr>
              <a:t>2mm =______μm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961350" y="2140525"/>
            <a:ext cx="17783700" cy="1346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4900"/>
              <a:t>The point to remember is 1 mm = 1000 </a:t>
            </a:r>
            <a:r>
              <a:rPr b="1" lang="en-GB" sz="5100">
                <a:highlight>
                  <a:srgbClr val="FFFFFF"/>
                </a:highlight>
              </a:rPr>
              <a:t>μm.</a:t>
            </a:r>
            <a:endParaRPr b="1" sz="7400"/>
          </a:p>
        </p:txBody>
      </p:sp>
      <p:sp>
        <p:nvSpPr>
          <p:cNvPr id="119" name="Google Shape;119;p18"/>
          <p:cNvSpPr txBox="1"/>
          <p:nvPr/>
        </p:nvSpPr>
        <p:spPr>
          <a:xfrm>
            <a:off x="1451350" y="6662850"/>
            <a:ext cx="983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GB" sz="6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3.4mm =________μm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86775" y="68392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5200"/>
              <a:t>Converting the units </a:t>
            </a:r>
            <a:endParaRPr sz="520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1508250" y="3588525"/>
            <a:ext cx="15775500" cy="5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200"/>
              <a:t>1 mm = 1000 </a:t>
            </a:r>
            <a:r>
              <a:rPr lang="en-GB" sz="6400">
                <a:highlight>
                  <a:srgbClr val="FFFFFF"/>
                </a:highlight>
              </a:rPr>
              <a:t>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6400">
                <a:highlight>
                  <a:srgbClr val="FFFFFF"/>
                </a:highlight>
              </a:rPr>
              <a:t>2mm =______μm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961350" y="2140525"/>
            <a:ext cx="17783700" cy="1346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b="1" lang="en-GB" sz="4900"/>
              <a:t>The point to remember is 1 mm = 1000 </a:t>
            </a:r>
            <a:r>
              <a:rPr b="1" lang="en-GB" sz="5100">
                <a:highlight>
                  <a:srgbClr val="FFFFFF"/>
                </a:highlight>
              </a:rPr>
              <a:t>μm.</a:t>
            </a:r>
            <a:endParaRPr b="1" sz="7400"/>
          </a:p>
        </p:txBody>
      </p:sp>
      <p:sp>
        <p:nvSpPr>
          <p:cNvPr id="128" name="Google Shape;128;p19"/>
          <p:cNvSpPr txBox="1"/>
          <p:nvPr/>
        </p:nvSpPr>
        <p:spPr>
          <a:xfrm>
            <a:off x="1451350" y="6662850"/>
            <a:ext cx="983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GB" sz="6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3.4mm =________μm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545850" y="4975125"/>
            <a:ext cx="4103700" cy="189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5597650" y="6517850"/>
            <a:ext cx="4103700" cy="189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3400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1297075" y="4806475"/>
            <a:ext cx="6633300" cy="3579000"/>
          </a:xfrm>
          <a:prstGeom prst="rect">
            <a:avLst/>
          </a:prstGeom>
          <a:noFill/>
          <a:ln cap="flat" cmpd="sng" w="952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convert mm to μm, you need to multiply the number by 1000.</a:t>
            </a:r>
            <a:endParaRPr b="1" i="0" sz="5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635625" y="455325"/>
            <a:ext cx="13889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5200">
                <a:solidFill>
                  <a:srgbClr val="222222"/>
                </a:solidFill>
              </a:rPr>
              <a:t>Converting the units from </a:t>
            </a:r>
            <a:r>
              <a:rPr lang="en-GB" sz="5100">
                <a:solidFill>
                  <a:srgbClr val="222222"/>
                </a:solidFill>
                <a:highlight>
                  <a:srgbClr val="FFFFFF"/>
                </a:highlight>
              </a:rPr>
              <a:t>μm to mm</a:t>
            </a:r>
            <a:r>
              <a:rPr lang="en-GB" sz="5200">
                <a:solidFill>
                  <a:srgbClr val="222222"/>
                </a:solidFill>
              </a:rPr>
              <a:t> </a:t>
            </a:r>
            <a:endParaRPr sz="5200">
              <a:solidFill>
                <a:srgbClr val="222222"/>
              </a:solidFill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2850" y="4985838"/>
            <a:ext cx="157755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200"/>
              <a:t>1 mm = 1000 </a:t>
            </a:r>
            <a:r>
              <a:rPr lang="en-GB" sz="6400">
                <a:highlight>
                  <a:srgbClr val="FFFFFF"/>
                </a:highlight>
              </a:rPr>
              <a:t>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6400">
                <a:highlight>
                  <a:srgbClr val="FFFFFF"/>
                </a:highlight>
              </a:rPr>
              <a:t>________ mm = 100 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722850" y="7483350"/>
            <a:ext cx="157755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400">
                <a:highlight>
                  <a:srgbClr val="FFFFFF"/>
                </a:highlight>
              </a:rPr>
              <a:t>________ mm = 50 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1011600" y="279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0" i="0" lang="en-GB" sz="6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7787225" y="279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GB" sz="64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6400" u="none" cap="none" strike="noStrike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3440100" y="2794975"/>
            <a:ext cx="3817500" cy="5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 rot="10800000">
            <a:off x="3363900" y="3404575"/>
            <a:ext cx="3817500" cy="5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830100" y="1931925"/>
            <a:ext cx="3351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 1000</a:t>
            </a:r>
            <a:endParaRPr b="0" i="0" sz="5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830100" y="3895525"/>
            <a:ext cx="3351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÷1000</a:t>
            </a:r>
            <a:endParaRPr b="0" i="0" sz="5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178425" y="455325"/>
            <a:ext cx="13889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5200">
                <a:solidFill>
                  <a:srgbClr val="222222"/>
                </a:solidFill>
              </a:rPr>
              <a:t>Converting the units from </a:t>
            </a:r>
            <a:r>
              <a:rPr lang="en-GB" sz="5100">
                <a:solidFill>
                  <a:srgbClr val="222222"/>
                </a:solidFill>
                <a:highlight>
                  <a:srgbClr val="FFFFFF"/>
                </a:highlight>
              </a:rPr>
              <a:t>μm to mm</a:t>
            </a:r>
            <a:r>
              <a:rPr lang="en-GB" sz="5200">
                <a:solidFill>
                  <a:srgbClr val="222222"/>
                </a:solidFill>
              </a:rPr>
              <a:t> </a:t>
            </a:r>
            <a:endParaRPr sz="5200">
              <a:solidFill>
                <a:srgbClr val="222222"/>
              </a:solidFill>
            </a:endParaRPr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722850" y="4985838"/>
            <a:ext cx="157755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200"/>
              <a:t>1 mm = 1000 </a:t>
            </a:r>
            <a:r>
              <a:rPr lang="en-GB" sz="6400">
                <a:highlight>
                  <a:srgbClr val="FFFFFF"/>
                </a:highlight>
              </a:rPr>
              <a:t>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6400">
                <a:highlight>
                  <a:srgbClr val="FFFFFF"/>
                </a:highlight>
              </a:rPr>
              <a:t>________ mm = 100 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722850" y="7483350"/>
            <a:ext cx="157755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6400">
                <a:highlight>
                  <a:srgbClr val="FFFFFF"/>
                </a:highlight>
              </a:rPr>
              <a:t>________ mm = 50 μm</a:t>
            </a:r>
            <a:endParaRPr sz="6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6400">
              <a:highlight>
                <a:srgbClr val="FFFFFF"/>
              </a:highlight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347875" y="6171375"/>
            <a:ext cx="42909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GB" sz="7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0.1</a:t>
            </a:r>
            <a:endParaRPr b="1" i="0" sz="7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500275" y="7238175"/>
            <a:ext cx="42909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GB" sz="7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0.05</a:t>
            </a:r>
            <a:endParaRPr b="1" i="0" sz="7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011600" y="279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0" i="0" lang="en-GB" sz="6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7787225" y="2794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GB" sz="64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μm</a:t>
            </a:r>
            <a:endParaRPr b="0" i="0" sz="6400" u="none" cap="none" strike="noStrike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40100" y="2794975"/>
            <a:ext cx="3817500" cy="5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 rot="10800000">
            <a:off x="3363900" y="3404575"/>
            <a:ext cx="3817500" cy="5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830100" y="1931925"/>
            <a:ext cx="3351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 1000</a:t>
            </a:r>
            <a:endParaRPr b="0" i="0" sz="5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830100" y="3895525"/>
            <a:ext cx="3351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÷1000</a:t>
            </a:r>
            <a:endParaRPr b="0" i="0" sz="5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Expressing large numbers.</a:t>
            </a:r>
            <a:endParaRPr/>
          </a:p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