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Circle which genotypes are heterozygous and homozygous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Independent task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Genetic Inheritance - Higher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Combined Science - Biology - Key Stage 4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Mrs Gibbs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242425" y="8738100"/>
            <a:ext cx="1045500" cy="154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9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611250" y="3844950"/>
            <a:ext cx="170655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lang="en-GB" sz="3600">
                <a:solidFill>
                  <a:srgbClr val="000000"/>
                </a:solidFill>
              </a:rPr>
              <a:t>What are the phenotypes? </a:t>
            </a:r>
            <a:r>
              <a:rPr i="1" lang="en-GB" sz="3600" u="sng">
                <a:solidFill>
                  <a:srgbClr val="000000"/>
                </a:solidFill>
              </a:rPr>
              <a:t>Not</a:t>
            </a:r>
            <a:r>
              <a:rPr i="1" lang="en-GB" sz="3600">
                <a:solidFill>
                  <a:srgbClr val="000000"/>
                </a:solidFill>
              </a:rPr>
              <a:t> </a:t>
            </a:r>
            <a:r>
              <a:rPr i="1" lang="en-GB" sz="3600" u="sng">
                <a:solidFill>
                  <a:srgbClr val="000000"/>
                </a:solidFill>
              </a:rPr>
              <a:t>colour blind</a:t>
            </a:r>
            <a:r>
              <a:rPr i="1" lang="en-GB" sz="3600">
                <a:solidFill>
                  <a:srgbClr val="000000"/>
                </a:solidFill>
              </a:rPr>
              <a:t> or _________  _________</a:t>
            </a:r>
            <a:endParaRPr i="1" sz="36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lang="en-GB" sz="3600">
                <a:solidFill>
                  <a:srgbClr val="000000"/>
                </a:solidFill>
              </a:rPr>
              <a:t>What are the </a:t>
            </a:r>
            <a:r>
              <a:rPr b="1" lang="en-GB" sz="3600">
                <a:solidFill>
                  <a:srgbClr val="000000"/>
                </a:solidFill>
              </a:rPr>
              <a:t>3</a:t>
            </a:r>
            <a:r>
              <a:rPr lang="en-GB" sz="3600">
                <a:solidFill>
                  <a:srgbClr val="000000"/>
                </a:solidFill>
              </a:rPr>
              <a:t> possible genotypes? _____</a:t>
            </a:r>
            <a:r>
              <a:rPr i="1" lang="en-GB" sz="3600">
                <a:solidFill>
                  <a:srgbClr val="000000"/>
                </a:solidFill>
              </a:rPr>
              <a:t>, ____ or ____</a:t>
            </a:r>
            <a:endParaRPr i="1" sz="36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lang="en-GB" sz="3600">
                <a:solidFill>
                  <a:srgbClr val="000000"/>
                </a:solidFill>
              </a:rPr>
              <a:t>What genotype </a:t>
            </a:r>
            <a:r>
              <a:rPr b="1" lang="en-GB" sz="3600">
                <a:solidFill>
                  <a:srgbClr val="000000"/>
                </a:solidFill>
              </a:rPr>
              <a:t>must</a:t>
            </a:r>
            <a:r>
              <a:rPr lang="en-GB" sz="3600">
                <a:solidFill>
                  <a:srgbClr val="000000"/>
                </a:solidFill>
              </a:rPr>
              <a:t> a person with red-green colour blindness have?</a:t>
            </a:r>
            <a:endParaRPr sz="36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lang="en-GB" sz="3600">
                <a:solidFill>
                  <a:srgbClr val="000000"/>
                </a:solidFill>
              </a:rPr>
              <a:t>Will their genotype (from Q3) be heterozygous or homozygous?</a:t>
            </a:r>
            <a:endParaRPr sz="36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lang="en-GB" sz="3600">
                <a:solidFill>
                  <a:srgbClr val="000000"/>
                </a:solidFill>
              </a:rPr>
              <a:t>What genotype </a:t>
            </a:r>
            <a:r>
              <a:rPr b="1" lang="en-GB" sz="3600">
                <a:solidFill>
                  <a:srgbClr val="000000"/>
                </a:solidFill>
              </a:rPr>
              <a:t>could</a:t>
            </a:r>
            <a:r>
              <a:rPr lang="en-GB" sz="3600">
                <a:solidFill>
                  <a:srgbClr val="000000"/>
                </a:solidFill>
              </a:rPr>
              <a:t> a person with unaffected vision have?</a:t>
            </a:r>
            <a:r>
              <a:rPr i="1" lang="en-GB" sz="3600">
                <a:solidFill>
                  <a:srgbClr val="000000"/>
                </a:solidFill>
              </a:rPr>
              <a:t> ____ or ____</a:t>
            </a:r>
            <a:endParaRPr i="1" sz="36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719550" y="1851550"/>
            <a:ext cx="13075800" cy="1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Red-green colour blindness is a recessive characteristic. (the alleles are R and r for this gene)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647975" y="979250"/>
            <a:ext cx="17299200" cy="3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lang="en-GB" sz="3500">
                <a:solidFill>
                  <a:schemeClr val="dk2"/>
                </a:solidFill>
              </a:rPr>
              <a:t>The allele for having dimples (D) is dominant over the allele for not having dimples (d). A mother has the alleles dd and a father has the alleles Dd. Use a diagram to show the probability that their offspring will inherit dimples. </a:t>
            </a:r>
            <a:r>
              <a:rPr lang="en-GB" sz="3500">
                <a:solidFill>
                  <a:schemeClr val="dk2"/>
                </a:solidFill>
              </a:rPr>
              <a:t>Show your answer as a percentage. 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917950" y="890050"/>
            <a:ext cx="166803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Red-green colour blindness (r) is a recessive condition</a:t>
            </a:r>
            <a:endParaRPr/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826150" y="2876300"/>
            <a:ext cx="16543799" cy="53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AutoNum type="arabicParenR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a diagram to show the probability of the offspring of heterozygous parents being colour blind. Express this as a ratio.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AutoNum type="arabicParenR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proportion of the offspring are likely to have homozygous genotypes?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127850" y="6083000"/>
            <a:ext cx="16680300" cy="27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1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Hints</a:t>
            </a:r>
            <a:endParaRPr b="1" i="1" sz="35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Char char="●"/>
            </a:pPr>
            <a:r>
              <a:rPr b="0" i="1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Heterozygous means different alleles</a:t>
            </a:r>
            <a:endParaRPr b="0" i="1" sz="35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Char char="●"/>
            </a:pPr>
            <a:r>
              <a:rPr b="0" i="1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 recessive alleles, two copies of the gene are needed for it to be expressed in the phenotype</a:t>
            </a:r>
            <a:endParaRPr b="0" i="1" sz="35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