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  <p:embeddedFont>
      <p:font typeface="Arial Black"/>
      <p:regular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alBlack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6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5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1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b0ac659bd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9b0ac659bd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97ca4e7275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97ca4e7275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932cd62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932cd62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932cd624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932cd624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932cd624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932cd624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932cd624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932cd624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99883387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99883387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99883387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99883387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a5e9dee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a5e9dee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b01cabb0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9b01cabb0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Relationship Id="rId7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32.png"/><Relationship Id="rId9" Type="http://schemas.openxmlformats.org/officeDocument/2006/relationships/image" Target="../media/image23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image" Target="../media/image22.png"/><Relationship Id="rId8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png"/><Relationship Id="rId4" Type="http://schemas.openxmlformats.org/officeDocument/2006/relationships/image" Target="../media/image28.png"/><Relationship Id="rId5" Type="http://schemas.openxmlformats.org/officeDocument/2006/relationships/image" Target="../media/image25.png"/><Relationship Id="rId6" Type="http://schemas.openxmlformats.org/officeDocument/2006/relationships/image" Target="../media/image24.png"/><Relationship Id="rId7" Type="http://schemas.openxmlformats.org/officeDocument/2006/relationships/image" Target="../media/image30.png"/><Relationship Id="rId8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7950" y="2876300"/>
            <a:ext cx="157446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more than one (Part 2/2)</a:t>
            </a:r>
            <a:endParaRPr sz="5200">
              <a:solidFill>
                <a:srgbClr val="4B3241"/>
              </a:solidFill>
            </a:endParaRPr>
          </a:p>
          <a:p>
            <a:pPr indent="-558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200"/>
              <a:buChar char="-"/>
            </a:pPr>
            <a:r>
              <a:rPr lang="en-GB" sz="5200">
                <a:solidFill>
                  <a:srgbClr val="4B3241"/>
                </a:solidFill>
              </a:rPr>
              <a:t>Plural rules 1, 2 and 3</a:t>
            </a:r>
            <a:endParaRPr sz="5200">
              <a:solidFill>
                <a:srgbClr val="4B3241"/>
              </a:solidFill>
            </a:endParaRPr>
          </a:p>
          <a:p>
            <a:pPr indent="-558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200"/>
              <a:buChar char="-"/>
            </a:pPr>
            <a:r>
              <a:rPr lang="en-GB" sz="5200">
                <a:solidFill>
                  <a:srgbClr val="4B3241"/>
                </a:solidFill>
              </a:rPr>
              <a:t>Sein in the 3rd person plural</a:t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Downloadable Resource</a:t>
            </a:r>
            <a:endParaRPr sz="52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Johnson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7222925" y="8825775"/>
            <a:ext cx="1065000" cy="1461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 txBox="1"/>
          <p:nvPr/>
        </p:nvSpPr>
        <p:spPr>
          <a:xfrm>
            <a:off x="600075" y="428625"/>
            <a:ext cx="1160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Sein in the 3rd person plural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23"/>
          <p:cNvSpPr txBox="1"/>
          <p:nvPr/>
        </p:nvSpPr>
        <p:spPr>
          <a:xfrm>
            <a:off x="714375" y="1628775"/>
            <a:ext cx="15830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German when you want to describe what one thing is like you use the 3rd person singular: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3"/>
          <p:cNvSpPr txBox="1"/>
          <p:nvPr/>
        </p:nvSpPr>
        <p:spPr>
          <a:xfrm>
            <a:off x="942975" y="3400425"/>
            <a:ext cx="154305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Katze 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ist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klein.  The cat 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small.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3"/>
          <p:cNvSpPr txBox="1"/>
          <p:nvPr/>
        </p:nvSpPr>
        <p:spPr>
          <a:xfrm>
            <a:off x="904800" y="5143500"/>
            <a:ext cx="158304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 you want to describe what more than one thing is like you use the 3rd person plural: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3"/>
          <p:cNvSpPr txBox="1"/>
          <p:nvPr/>
        </p:nvSpPr>
        <p:spPr>
          <a:xfrm>
            <a:off x="1228800" y="6743625"/>
            <a:ext cx="158304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Katze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sind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klein. The cat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are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small.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23"/>
          <p:cNvSpPr txBox="1"/>
          <p:nvPr/>
        </p:nvSpPr>
        <p:spPr>
          <a:xfrm>
            <a:off x="1200150" y="4229100"/>
            <a:ext cx="15535200" cy="971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is the ‘he/ she/ it’ form of the verb.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3"/>
          <p:cNvSpPr txBox="1"/>
          <p:nvPr/>
        </p:nvSpPr>
        <p:spPr>
          <a:xfrm>
            <a:off x="1085850" y="7600950"/>
            <a:ext cx="15830400" cy="1171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is the ‘they’ form of the verb.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 txBox="1"/>
          <p:nvPr/>
        </p:nvSpPr>
        <p:spPr>
          <a:xfrm>
            <a:off x="694775" y="493050"/>
            <a:ext cx="16675200" cy="17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Talking about more than one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24"/>
          <p:cNvSpPr txBox="1"/>
          <p:nvPr/>
        </p:nvSpPr>
        <p:spPr>
          <a:xfrm>
            <a:off x="857250" y="2343150"/>
            <a:ext cx="16373400" cy="6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 To make a plural most masculine or neuter nouns either: add an _____ to the end.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 Or Add an ‘e’ to the end and an _______ to the vowel.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 Nouns ending in el/ en/ er often _______ the same.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 To make a plural most feminine nouns add _____ or ______.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 The 3rd person plural of sein is ______.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5257800" y="3086100"/>
            <a:ext cx="14574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24"/>
          <p:cNvSpPr txBox="1"/>
          <p:nvPr/>
        </p:nvSpPr>
        <p:spPr>
          <a:xfrm>
            <a:off x="11001375" y="3810000"/>
            <a:ext cx="2543100" cy="8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umlaut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24"/>
          <p:cNvSpPr txBox="1"/>
          <p:nvPr/>
        </p:nvSpPr>
        <p:spPr>
          <a:xfrm>
            <a:off x="11496675" y="5143500"/>
            <a:ext cx="1848000" cy="74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stay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24"/>
          <p:cNvSpPr txBox="1"/>
          <p:nvPr/>
        </p:nvSpPr>
        <p:spPr>
          <a:xfrm>
            <a:off x="14882400" y="6053550"/>
            <a:ext cx="1457400" cy="74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-n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24"/>
          <p:cNvSpPr txBox="1"/>
          <p:nvPr/>
        </p:nvSpPr>
        <p:spPr>
          <a:xfrm>
            <a:off x="1171575" y="6800850"/>
            <a:ext cx="1457400" cy="74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-en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24"/>
          <p:cNvSpPr txBox="1"/>
          <p:nvPr/>
        </p:nvSpPr>
        <p:spPr>
          <a:xfrm>
            <a:off x="11029950" y="7400925"/>
            <a:ext cx="1686000" cy="74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sind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5"/>
          <p:cNvGrpSpPr/>
          <p:nvPr/>
        </p:nvGrpSpPr>
        <p:grpSpPr>
          <a:xfrm>
            <a:off x="14309899" y="5935581"/>
            <a:ext cx="3313924" cy="3000806"/>
            <a:chOff x="8172752" y="3484668"/>
            <a:chExt cx="2347637" cy="1937254"/>
          </a:xfrm>
        </p:grpSpPr>
        <p:pic>
          <p:nvPicPr>
            <p:cNvPr id="88" name="Google Shape;88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72752" y="4324556"/>
              <a:ext cx="1108450" cy="10973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94281" y="4324556"/>
              <a:ext cx="1226108" cy="10973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613662" y="3484668"/>
              <a:ext cx="757452" cy="78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690521" y="3661764"/>
              <a:ext cx="581170" cy="6627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2" name="Google Shape;92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1900" y="6101984"/>
            <a:ext cx="3732729" cy="27240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5"/>
          <p:cNvGrpSpPr/>
          <p:nvPr/>
        </p:nvGrpSpPr>
        <p:grpSpPr>
          <a:xfrm>
            <a:off x="14309592" y="930420"/>
            <a:ext cx="3251657" cy="2826223"/>
            <a:chOff x="9223424" y="1596221"/>
            <a:chExt cx="2233895" cy="1769375"/>
          </a:xfrm>
        </p:grpSpPr>
        <p:pic>
          <p:nvPicPr>
            <p:cNvPr id="94" name="Google Shape;94;p1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650935" y="1996751"/>
              <a:ext cx="806384" cy="968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223424" y="1596221"/>
              <a:ext cx="1574744" cy="1769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6" name="Google Shape;96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67743" y="890050"/>
            <a:ext cx="2473145" cy="272774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/>
          <p:nvPr/>
        </p:nvSpPr>
        <p:spPr>
          <a:xfrm>
            <a:off x="5665193" y="2407475"/>
            <a:ext cx="6506100" cy="461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571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sagen</a:t>
            </a:r>
            <a:endParaRPr sz="9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529050" y="2741017"/>
            <a:ext cx="3454833" cy="233375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4301825" y="436425"/>
            <a:ext cx="18081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7876300" y="311725"/>
            <a:ext cx="1808100" cy="17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9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966925" y="3706550"/>
            <a:ext cx="3732600" cy="1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Paar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4834625" y="8003975"/>
            <a:ext cx="3732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fahren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13026625" y="3921425"/>
            <a:ext cx="4163100" cy="1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haben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11898550" y="7413075"/>
            <a:ext cx="2256300" cy="1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Tag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4467" y="6251976"/>
            <a:ext cx="3511970" cy="224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19478" y="6691826"/>
            <a:ext cx="2141147" cy="192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07705" y="1382329"/>
            <a:ext cx="1552919" cy="2925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16"/>
          <p:cNvGrpSpPr/>
          <p:nvPr/>
        </p:nvGrpSpPr>
        <p:grpSpPr>
          <a:xfrm rot="5400000">
            <a:off x="2060064" y="483099"/>
            <a:ext cx="2381053" cy="4772269"/>
            <a:chOff x="1566902" y="1470351"/>
            <a:chExt cx="1589276" cy="2825165"/>
          </a:xfrm>
        </p:grpSpPr>
        <p:pic>
          <p:nvPicPr>
            <p:cNvPr id="113" name="Google Shape;113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66902" y="1470351"/>
              <a:ext cx="1166092" cy="282516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4" name="Google Shape;114;p16"/>
            <p:cNvCxnSpPr/>
            <p:nvPr/>
          </p:nvCxnSpPr>
          <p:spPr>
            <a:xfrm>
              <a:off x="2809873" y="1470351"/>
              <a:ext cx="0" cy="2825100"/>
            </a:xfrm>
            <a:prstGeom prst="straightConnector1">
              <a:avLst/>
            </a:prstGeom>
            <a:noFill/>
            <a:ln cap="flat" cmpd="sng" w="57150">
              <a:solidFill>
                <a:srgbClr val="002060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sp>
          <p:nvSpPr>
            <p:cNvPr id="115" name="Google Shape;115;p16"/>
            <p:cNvSpPr txBox="1"/>
            <p:nvPr/>
          </p:nvSpPr>
          <p:spPr>
            <a:xfrm rot="-5400000">
              <a:off x="2149978" y="2296748"/>
              <a:ext cx="1643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 Meter</a:t>
              </a:r>
              <a:endParaRPr/>
            </a:p>
          </p:txBody>
        </p:sp>
      </p:grpSp>
      <p:sp>
        <p:nvSpPr>
          <p:cNvPr id="116" name="Google Shape;116;p16"/>
          <p:cNvSpPr/>
          <p:nvPr/>
        </p:nvSpPr>
        <p:spPr>
          <a:xfrm>
            <a:off x="6736553" y="2709918"/>
            <a:ext cx="5836500" cy="3981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571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kalt</a:t>
            </a:r>
            <a:endParaRPr sz="9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020844" y="2864034"/>
            <a:ext cx="1267976" cy="2033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8582900" y="561100"/>
            <a:ext cx="2057400" cy="17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9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1880125" y="4002000"/>
            <a:ext cx="3126300" cy="11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lang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5506100" y="7439950"/>
            <a:ext cx="2712600" cy="11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Klasse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12731175" y="1047500"/>
            <a:ext cx="3126300" cy="12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Mann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13563800" y="5156925"/>
            <a:ext cx="3249900" cy="12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danke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6137913" y="3058775"/>
            <a:ext cx="4956000" cy="4547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571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spät</a:t>
            </a:r>
            <a:endParaRPr sz="9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9866" y="3238365"/>
            <a:ext cx="1878333" cy="254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6069811"/>
            <a:ext cx="3571245" cy="276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7687" y="1268403"/>
            <a:ext cx="3155093" cy="283234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914610" y="2334357"/>
            <a:ext cx="33423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1, 2, 3, …100</a:t>
            </a:r>
            <a:endParaRPr/>
          </a:p>
        </p:txBody>
      </p:sp>
      <p:pic>
        <p:nvPicPr>
          <p:cNvPr descr="Thinking Face on Facebook 2.2" id="132" name="Google Shape;13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762438" y="5642838"/>
            <a:ext cx="1607512" cy="1519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974811" y="5585247"/>
            <a:ext cx="1304250" cy="202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405803" y="5642852"/>
            <a:ext cx="1229903" cy="1905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169268" y="1127828"/>
            <a:ext cx="1655953" cy="2268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>
            <a:off x="15009402" y="1112150"/>
            <a:ext cx="1831004" cy="2268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592900" y="1583432"/>
            <a:ext cx="516944" cy="61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125117" y="1473699"/>
            <a:ext cx="516944" cy="61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683456" y="1506228"/>
            <a:ext cx="516944" cy="61601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1129583" y="6846012"/>
            <a:ext cx="250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Berlin 1KM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7689275" y="935175"/>
            <a:ext cx="1830900" cy="17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endParaRPr sz="9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1129575" y="4136275"/>
            <a:ext cx="38394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zählen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3545400" y="7842825"/>
            <a:ext cx="23904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Nähe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13214625" y="3867700"/>
            <a:ext cx="38394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ähnlich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13295200" y="7762250"/>
            <a:ext cx="40746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wählen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0319" y="789700"/>
            <a:ext cx="3269727" cy="2507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alf" id="151" name="Google Shape;15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7058" y="5002090"/>
            <a:ext cx="2617200" cy="26348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18"/>
          <p:cNvCxnSpPr/>
          <p:nvPr/>
        </p:nvCxnSpPr>
        <p:spPr>
          <a:xfrm>
            <a:off x="977250" y="5002090"/>
            <a:ext cx="690900" cy="644700"/>
          </a:xfrm>
          <a:prstGeom prst="straightConnector1">
            <a:avLst/>
          </a:prstGeom>
          <a:noFill/>
          <a:ln cap="flat" cmpd="sng" w="7620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53" name="Google Shape;15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90898" y="5002093"/>
            <a:ext cx="1271927" cy="1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427545" y="5540912"/>
            <a:ext cx="1907889" cy="887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18"/>
          <p:cNvCxnSpPr/>
          <p:nvPr/>
        </p:nvCxnSpPr>
        <p:spPr>
          <a:xfrm flipH="1" rot="10800000">
            <a:off x="15452874" y="5984570"/>
            <a:ext cx="866700" cy="121200"/>
          </a:xfrm>
          <a:prstGeom prst="straightConnector1">
            <a:avLst/>
          </a:prstGeom>
          <a:noFill/>
          <a:ln cap="flat" cmpd="sng" w="7620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56" name="Google Shape;156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93348" y="1138695"/>
            <a:ext cx="1906571" cy="238270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8"/>
          <p:cNvSpPr/>
          <p:nvPr/>
        </p:nvSpPr>
        <p:spPr>
          <a:xfrm>
            <a:off x="5299350" y="3521400"/>
            <a:ext cx="7414800" cy="4036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lächeln</a:t>
            </a:r>
            <a:endParaRPr sz="9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8" name="Google Shape;158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45640" y="3553045"/>
            <a:ext cx="2982330" cy="229054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>
            <a:off x="7959425" y="1018300"/>
            <a:ext cx="19080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endParaRPr sz="9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510325" y="3625975"/>
            <a:ext cx="43779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Verhältnis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13483225" y="3545400"/>
            <a:ext cx="4055700" cy="12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Mädchen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13859250" y="6956475"/>
            <a:ext cx="36798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ändern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1692125" y="7601100"/>
            <a:ext cx="3491700" cy="12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Hälfte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/>
        </p:nvSpPr>
        <p:spPr>
          <a:xfrm>
            <a:off x="831275" y="540325"/>
            <a:ext cx="13695300" cy="13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More than one-  Rule 1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997525" y="1849575"/>
            <a:ext cx="158982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German there are several ways to make plural nouns.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1000125" y="3771900"/>
            <a:ext cx="158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Most masculine and neuter nouns either: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1171575" y="4886325"/>
            <a:ext cx="15724200" cy="13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 Add -e to the end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314325" y="6360763"/>
            <a:ext cx="5772300" cy="13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 Spiel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" name="Google Shape;17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9875" y="5829313"/>
            <a:ext cx="3711723" cy="245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 txBox="1"/>
          <p:nvPr/>
        </p:nvSpPr>
        <p:spPr>
          <a:xfrm>
            <a:off x="7858125" y="6360775"/>
            <a:ext cx="3543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Spiel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5" name="Google Shape;1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0375" y="5829300"/>
            <a:ext cx="3711723" cy="245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4525" y="5829288"/>
            <a:ext cx="3711723" cy="245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9"/>
          <p:cNvSpPr txBox="1"/>
          <p:nvPr/>
        </p:nvSpPr>
        <p:spPr>
          <a:xfrm>
            <a:off x="7858125" y="4629150"/>
            <a:ext cx="10001100" cy="1392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word for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‘the’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for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plural nouns is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/>
        </p:nvSpPr>
        <p:spPr>
          <a:xfrm>
            <a:off x="857250" y="714375"/>
            <a:ext cx="16002000" cy="18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Or: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 Add an 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-e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the end and an 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umlaut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on the vowel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3002" y="2876300"/>
            <a:ext cx="3632300" cy="245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7652" y="2876300"/>
            <a:ext cx="3632300" cy="245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8002" y="2876300"/>
            <a:ext cx="3632300" cy="2455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/>
          <p:nvPr/>
        </p:nvSpPr>
        <p:spPr>
          <a:xfrm>
            <a:off x="2143125" y="5636150"/>
            <a:ext cx="3514800" cy="12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Zug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11944350" y="5600700"/>
            <a:ext cx="3632400" cy="12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Z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2657475" y="6686550"/>
            <a:ext cx="13344600" cy="1228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90% of masculine plurals work like this.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/>
        </p:nvSpPr>
        <p:spPr>
          <a:xfrm>
            <a:off x="644225" y="190450"/>
            <a:ext cx="10245600" cy="11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More than one- Rule 2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789700" y="1143000"/>
            <a:ext cx="16313700" cy="15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Words ending in -EL, -EN or ER often remain the same in the plural.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5" name="Google Shape;1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525" y="2722500"/>
            <a:ext cx="2466100" cy="24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1"/>
          <p:cNvSpPr txBox="1"/>
          <p:nvPr/>
        </p:nvSpPr>
        <p:spPr>
          <a:xfrm>
            <a:off x="2743200" y="2826338"/>
            <a:ext cx="2369100" cy="18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 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Mädchen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7" name="Google Shape;1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6950" y="2722500"/>
            <a:ext cx="2466100" cy="246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8425" y="2722500"/>
            <a:ext cx="2466100" cy="24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 txBox="1"/>
          <p:nvPr/>
        </p:nvSpPr>
        <p:spPr>
          <a:xfrm>
            <a:off x="10238575" y="3054925"/>
            <a:ext cx="3865500" cy="11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Mädchen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700" y="5188600"/>
            <a:ext cx="3214250" cy="22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1"/>
          <p:cNvSpPr txBox="1"/>
          <p:nvPr/>
        </p:nvSpPr>
        <p:spPr>
          <a:xfrm>
            <a:off x="4571875" y="5278575"/>
            <a:ext cx="28263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Lehrer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2" name="Google Shape;20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89825" y="5278575"/>
            <a:ext cx="3214249" cy="22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9425" y="5278575"/>
            <a:ext cx="3214249" cy="22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1"/>
          <p:cNvSpPr txBox="1"/>
          <p:nvPr/>
        </p:nvSpPr>
        <p:spPr>
          <a:xfrm>
            <a:off x="14547275" y="5278575"/>
            <a:ext cx="33042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Lehrer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1"/>
          <p:cNvSpPr txBox="1"/>
          <p:nvPr/>
        </p:nvSpPr>
        <p:spPr>
          <a:xfrm>
            <a:off x="893625" y="7730825"/>
            <a:ext cx="16313700" cy="117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can tell whether it is the singular or plural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form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from the plural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‘die’.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/>
          <p:nvPr/>
        </p:nvSpPr>
        <p:spPr>
          <a:xfrm>
            <a:off x="644225" y="190450"/>
            <a:ext cx="10245600" cy="11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More than one- Rule 3  Feminine nouns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789700" y="1143000"/>
            <a:ext cx="16313700" cy="15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22"/>
          <p:cNvSpPr txBox="1"/>
          <p:nvPr/>
        </p:nvSpPr>
        <p:spPr>
          <a:xfrm>
            <a:off x="893625" y="7730825"/>
            <a:ext cx="16313700" cy="117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Remember the plural word for ‘the’ is ‘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 for </a:t>
            </a:r>
            <a:r>
              <a:rPr b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genders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2"/>
          <p:cNvSpPr txBox="1"/>
          <p:nvPr/>
        </p:nvSpPr>
        <p:spPr>
          <a:xfrm>
            <a:off x="768925" y="2161300"/>
            <a:ext cx="16313700" cy="13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Most feminine nouns make a plural by adding 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-n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-en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4" name="Google Shape;2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1225" y="3085850"/>
            <a:ext cx="2417800" cy="17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2"/>
          <p:cNvSpPr txBox="1"/>
          <p:nvPr/>
        </p:nvSpPr>
        <p:spPr>
          <a:xfrm>
            <a:off x="4883725" y="3241975"/>
            <a:ext cx="22443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Katze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6" name="Google Shape;2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3525" y="3238250"/>
            <a:ext cx="2417800" cy="17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8025" y="3238250"/>
            <a:ext cx="2417800" cy="17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"/>
          <p:cNvSpPr txBox="1"/>
          <p:nvPr/>
        </p:nvSpPr>
        <p:spPr>
          <a:xfrm>
            <a:off x="12780825" y="3408225"/>
            <a:ext cx="27849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Katze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9" name="Google Shape;2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9825" y="4920403"/>
            <a:ext cx="2417800" cy="183904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2"/>
          <p:cNvSpPr txBox="1"/>
          <p:nvPr/>
        </p:nvSpPr>
        <p:spPr>
          <a:xfrm>
            <a:off x="4842175" y="5257800"/>
            <a:ext cx="22443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Million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63025" y="5072803"/>
            <a:ext cx="2417800" cy="1839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1025" y="5072803"/>
            <a:ext cx="2417800" cy="183904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2"/>
          <p:cNvSpPr txBox="1"/>
          <p:nvPr/>
        </p:nvSpPr>
        <p:spPr>
          <a:xfrm>
            <a:off x="13113325" y="5361700"/>
            <a:ext cx="307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Million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