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7F26BF1-8C48-47BF-9D2E-DDA57CFA664C}">
  <a:tblStyle styleId="{E7F26BF1-8C48-47BF-9D2E-DDA57CFA66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02f9d6f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02f9d6f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d2d26b5ff_0_5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d2d26b5ff_0_5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f4f57d86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f4f57d86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f4f57d864_1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f4f57d864_1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2d26b5ff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d2d26b5ff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02f9d6f9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02f9d6f9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2d26b5ff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2d26b5ff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02f9d6f9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02f9d6f9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d2d26b5ff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d2d26b5ff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bebc5a034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bebc5a034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59345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>
                <a:solidFill>
                  <a:srgbClr val="4B3241"/>
                </a:solidFill>
              </a:rPr>
              <a:t>Guided Writing:  Foundation  </a:t>
            </a:r>
            <a:br>
              <a:rPr lang="en-GB" sz="5500">
                <a:solidFill>
                  <a:srgbClr val="4B3241"/>
                </a:solidFill>
              </a:rPr>
            </a:br>
            <a:r>
              <a:rPr lang="en-GB" sz="5500">
                <a:solidFill>
                  <a:srgbClr val="4B3241"/>
                </a:solidFill>
              </a:rPr>
              <a:t>- Writing about your local area</a:t>
            </a:r>
            <a:endParaRPr sz="55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French 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Monsieur Lowe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/>
        </p:nvSpPr>
        <p:spPr>
          <a:xfrm>
            <a:off x="616325" y="737650"/>
            <a:ext cx="16753500" cy="11112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 / Relevance</a:t>
            </a:r>
            <a:endParaRPr sz="44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7" name="Google Shape;147;p23"/>
          <p:cNvSpPr txBox="1"/>
          <p:nvPr/>
        </p:nvSpPr>
        <p:spPr>
          <a:xfrm>
            <a:off x="744525" y="2520200"/>
            <a:ext cx="11031300" cy="69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4. Le temps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Accuracy</a:t>
            </a: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Il fait beau - it is nice weather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Il y a du vent - it is windy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Il neige - it is snowing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Si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S’il fait froid - if it is cold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917950" y="509050"/>
            <a:ext cx="161637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chemeClr val="dk2"/>
                </a:solidFill>
              </a:rPr>
              <a:t>Vous écrivez un blog sur votre région</a:t>
            </a:r>
            <a:endParaRPr sz="5600">
              <a:solidFill>
                <a:schemeClr val="dk2"/>
              </a:solidFill>
            </a:endParaRPr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917950" y="23429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/>
              <a:t>Mentionnez</a:t>
            </a:r>
            <a:r>
              <a:rPr b="1" lang="en-GB" sz="3800"/>
              <a:t>:</a:t>
            </a:r>
            <a:endParaRPr b="1" sz="3800"/>
          </a:p>
          <a:p>
            <a:pPr indent="-469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GB" sz="3800"/>
              <a:t>Une description</a:t>
            </a:r>
            <a:endParaRPr sz="3800"/>
          </a:p>
          <a:p>
            <a:pPr indent="-469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GB" sz="3800"/>
              <a:t>Une ville</a:t>
            </a:r>
            <a:endParaRPr sz="3800"/>
          </a:p>
          <a:p>
            <a:pPr indent="-469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GB" sz="3800"/>
              <a:t>Des activités</a:t>
            </a:r>
            <a:endParaRPr sz="3800"/>
          </a:p>
          <a:p>
            <a:pPr indent="-469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GB" sz="3800"/>
              <a:t>Le temps.</a:t>
            </a:r>
            <a:endParaRPr sz="3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/>
              <a:t>Écrivez environ </a:t>
            </a:r>
            <a:r>
              <a:rPr b="1" lang="en-GB" sz="3800"/>
              <a:t>40</a:t>
            </a:r>
            <a:r>
              <a:rPr lang="en-GB" sz="3800"/>
              <a:t> mots </a:t>
            </a:r>
            <a:r>
              <a:rPr b="1" lang="en-GB" sz="3800"/>
              <a:t>en français</a:t>
            </a:r>
            <a:r>
              <a:rPr lang="en-GB" sz="3800"/>
              <a:t>.</a:t>
            </a:r>
            <a:endParaRPr sz="3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6"/>
          <p:cNvGraphicFramePr/>
          <p:nvPr/>
        </p:nvGraphicFramePr>
        <p:xfrm>
          <a:off x="1898000" y="740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{E7F26BF1-8C48-47BF-9D2E-DDA57CFA664C}</a:tableStyleId>
              </a:tblPr>
              <a:tblGrid>
                <a:gridCol w="7020850"/>
                <a:gridCol w="6823150"/>
              </a:tblGrid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habiter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live, living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faire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do, doing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jouer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play, playing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visiter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visit, visiting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aller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go, going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voir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see, seeing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manger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eat, eating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rester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stay, staying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93" name="Google Shape;93;p16"/>
          <p:cNvGrpSpPr/>
          <p:nvPr/>
        </p:nvGrpSpPr>
        <p:grpSpPr>
          <a:xfrm>
            <a:off x="16675141" y="229210"/>
            <a:ext cx="1368001" cy="2111678"/>
            <a:chOff x="1222738" y="5053324"/>
            <a:chExt cx="1440001" cy="2154774"/>
          </a:xfrm>
        </p:grpSpPr>
        <p:pic>
          <p:nvPicPr>
            <p:cNvPr id="94" name="Google Shape;94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22738" y="5053324"/>
              <a:ext cx="1440001" cy="16024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95" name="Google Shape;95;p16"/>
            <p:cNvPicPr preferRelativeResize="0"/>
            <p:nvPr/>
          </p:nvPicPr>
          <p:blipFill rotWithShape="1">
            <a:blip r:embed="rId4">
              <a:alphaModFix/>
            </a:blip>
            <a:srcRect b="-1926" l="0" r="0" t="71153"/>
            <a:stretch/>
          </p:blipFill>
          <p:spPr>
            <a:xfrm>
              <a:off x="1352600" y="6565561"/>
              <a:ext cx="1180300" cy="6425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2804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accent3"/>
                </a:solidFill>
              </a:rPr>
              <a:t>Manipulating verbs</a:t>
            </a:r>
            <a:endParaRPr sz="5200">
              <a:solidFill>
                <a:schemeClr val="accent3"/>
              </a:solidFill>
            </a:endParaRPr>
          </a:p>
        </p:txBody>
      </p:sp>
      <p:grpSp>
        <p:nvGrpSpPr>
          <p:cNvPr id="102" name="Google Shape;102;p17"/>
          <p:cNvGrpSpPr/>
          <p:nvPr/>
        </p:nvGrpSpPr>
        <p:grpSpPr>
          <a:xfrm>
            <a:off x="17210329" y="243594"/>
            <a:ext cx="772654" cy="803963"/>
            <a:chOff x="1177672" y="4392800"/>
            <a:chExt cx="1324399" cy="2193024"/>
          </a:xfrm>
        </p:grpSpPr>
        <p:pic>
          <p:nvPicPr>
            <p:cNvPr id="103" name="Google Shape;103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177672" y="4392800"/>
              <a:ext cx="1324399" cy="16903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104" name="Google Shape;104;p17"/>
            <p:cNvPicPr preferRelativeResize="0"/>
            <p:nvPr/>
          </p:nvPicPr>
          <p:blipFill rotWithShape="1">
            <a:blip r:embed="rId4">
              <a:alphaModFix/>
            </a:blip>
            <a:srcRect b="-1927" l="0" r="0" t="84686"/>
            <a:stretch/>
          </p:blipFill>
          <p:spPr>
            <a:xfrm>
              <a:off x="1249738" y="6225833"/>
              <a:ext cx="1180275" cy="359991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05" name="Google Shape;105;p17"/>
          <p:cNvGraphicFramePr/>
          <p:nvPr/>
        </p:nvGraphicFramePr>
        <p:xfrm>
          <a:off x="1711600" y="193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{E7F26BF1-8C48-47BF-9D2E-DDA57CFA664C}</a:tableStyleId>
              </a:tblPr>
              <a:tblGrid>
                <a:gridCol w="4473500"/>
                <a:gridCol w="5104100"/>
                <a:gridCol w="5287175"/>
              </a:tblGrid>
              <a:tr h="482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Infinitive</a:t>
                      </a:r>
                      <a:endParaRPr sz="32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</a:t>
                      </a:r>
                      <a:endParaRPr sz="32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32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310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visiter</a:t>
                      </a:r>
                      <a:endParaRPr b="1" sz="32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visit)</a:t>
                      </a:r>
                      <a:endParaRPr sz="3200">
                        <a:solidFill>
                          <a:schemeClr val="accent5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Je visite</a:t>
                      </a:r>
                      <a:endParaRPr b="1" sz="32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visit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visite</a:t>
                      </a:r>
                      <a:endParaRPr b="1" sz="32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visit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21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faire</a:t>
                      </a:r>
                      <a:endParaRPr b="1" sz="32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do)</a:t>
                      </a:r>
                      <a:endParaRPr i="1" sz="32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Je fais</a:t>
                      </a:r>
                      <a:endParaRPr b="1" sz="32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do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fait</a:t>
                      </a:r>
                      <a:endParaRPr b="1" sz="32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do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4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aller</a:t>
                      </a:r>
                      <a:endParaRPr b="1" sz="3200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go)</a:t>
                      </a:r>
                      <a:endParaRPr i="1" sz="32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Je vais</a:t>
                      </a:r>
                      <a:endParaRPr b="1" sz="3200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go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va</a:t>
                      </a:r>
                      <a:endParaRPr b="1" sz="3200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go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2953450" y="430200"/>
            <a:ext cx="139578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/>
              <a:t>Une description</a:t>
            </a:r>
            <a:endParaRPr sz="4900">
              <a:solidFill>
                <a:schemeClr val="lt1"/>
              </a:solidFill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3356875" y="3281750"/>
            <a:ext cx="13779600" cy="45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0"/>
              <a:buFont typeface="Montserrat"/>
              <a:buChar char="●"/>
            </a:pPr>
            <a:r>
              <a:rPr lang="en-GB" sz="5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My region is ...</a:t>
            </a:r>
            <a:endParaRPr sz="5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0"/>
              <a:buFont typeface="Montserrat"/>
              <a:buChar char="●"/>
            </a:pPr>
            <a:r>
              <a:rPr lang="en-GB" sz="5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 range of adjectives</a:t>
            </a:r>
            <a:endParaRPr sz="5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0"/>
              <a:buFont typeface="Montserrat"/>
              <a:buChar char="●"/>
            </a:pPr>
            <a:r>
              <a:rPr lang="en-GB" sz="5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An opinion</a:t>
            </a:r>
            <a:endParaRPr sz="5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533400" y="1907650"/>
            <a:ext cx="1642500" cy="706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905000"/>
            <a:ext cx="1058600" cy="706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-152400"/>
            <a:ext cx="1432600" cy="93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 txBox="1"/>
          <p:nvPr/>
        </p:nvSpPr>
        <p:spPr>
          <a:xfrm>
            <a:off x="2939350" y="2038100"/>
            <a:ext cx="144306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J’adore ma région </a:t>
            </a:r>
            <a:r>
              <a:rPr b="1" lang="en-GB" sz="4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parce que</a:t>
            </a: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0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c’est très beau</a:t>
            </a: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2622225" y="393125"/>
            <a:ext cx="139578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Une description</a:t>
            </a:r>
            <a:endParaRPr b="1" sz="49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3101850" y="432850"/>
            <a:ext cx="139578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/>
              <a:t>Une ville</a:t>
            </a:r>
            <a:endParaRPr sz="4900">
              <a:solidFill>
                <a:schemeClr val="lt1"/>
              </a:solidFill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2877100" y="3569900"/>
            <a:ext cx="13779600" cy="45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0"/>
              <a:buFont typeface="Montserrat"/>
              <a:buChar char="●"/>
            </a:pPr>
            <a:r>
              <a:rPr lang="en-GB" sz="5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is in the/your town</a:t>
            </a:r>
            <a:endParaRPr sz="5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0"/>
              <a:buFont typeface="Montserrat"/>
              <a:buChar char="●"/>
            </a:pPr>
            <a:r>
              <a:rPr lang="en-GB" sz="5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What you can do in the town</a:t>
            </a:r>
            <a:endParaRPr sz="5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33400" y="1755250"/>
            <a:ext cx="1642500" cy="706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1752600"/>
            <a:ext cx="1058600" cy="706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650" y="214450"/>
            <a:ext cx="1432600" cy="93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1"/>
          <p:cNvSpPr txBox="1"/>
          <p:nvPr/>
        </p:nvSpPr>
        <p:spPr>
          <a:xfrm>
            <a:off x="2939350" y="2038100"/>
            <a:ext cx="144306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Dans ma ville, il y a un grand parc.</a:t>
            </a: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Mais, le weekend,</a:t>
            </a: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0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je fais du shopping avec mes amis</a:t>
            </a: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 et </a:t>
            </a:r>
            <a:r>
              <a:rPr b="1" lang="en-GB" sz="40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c’est amusant</a:t>
            </a: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1"/>
          <p:cNvSpPr txBox="1"/>
          <p:nvPr/>
        </p:nvSpPr>
        <p:spPr>
          <a:xfrm>
            <a:off x="2622225" y="393125"/>
            <a:ext cx="139578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Une ville</a:t>
            </a:r>
            <a:endParaRPr b="1" sz="49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/>
        </p:nvSpPr>
        <p:spPr>
          <a:xfrm>
            <a:off x="616325" y="737650"/>
            <a:ext cx="16753500" cy="11112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 / Relevance</a:t>
            </a:r>
            <a:endParaRPr sz="44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1" name="Google Shape;141;p22"/>
          <p:cNvSpPr txBox="1"/>
          <p:nvPr/>
        </p:nvSpPr>
        <p:spPr>
          <a:xfrm>
            <a:off x="744525" y="2520200"/>
            <a:ext cx="11031300" cy="69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3. Des activités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Accuracy</a:t>
            </a: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500">
                <a:latin typeface="Montserrat"/>
                <a:ea typeface="Montserrat"/>
                <a:cs typeface="Montserrat"/>
                <a:sym typeface="Montserrat"/>
              </a:rPr>
              <a:t>Je visite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- I visit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500">
                <a:latin typeface="Montserrat"/>
                <a:ea typeface="Montserrat"/>
                <a:cs typeface="Montserrat"/>
                <a:sym typeface="Montserrat"/>
              </a:rPr>
              <a:t>Je vais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- I go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500">
                <a:latin typeface="Montserrat"/>
                <a:ea typeface="Montserrat"/>
                <a:cs typeface="Montserrat"/>
                <a:sym typeface="Montserrat"/>
              </a:rPr>
              <a:t>On va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- we go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On peut 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+ infinitive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- we can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1" i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u parc</a:t>
            </a:r>
            <a:r>
              <a:rPr b="1" i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b="1" i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1" lang="en-GB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à la bibliothèque</a:t>
            </a:r>
            <a:r>
              <a:rPr b="1" i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b="1" i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1" lang="en-GB" sz="35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aux magasins</a:t>
            </a:r>
            <a:endParaRPr b="1" i="1" sz="35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Visiter le musée, aller aux magasins, faire du sport</a:t>
            </a:r>
            <a:endParaRPr i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