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Quicksand"/>
      <p:regular r:id="rId25"/>
      <p:bold r:id="rId26"/>
    </p:embeddedFont>
    <p:embeddedFont>
      <p:font typeface="Quicksand Light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C95B64-D972-4854-8DED-826340D47935}">
  <a:tblStyle styleId="{2FC95B64-D972-4854-8DED-826340D479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bold.fntdata"/><Relationship Id="rId25" Type="http://schemas.openxmlformats.org/officeDocument/2006/relationships/font" Target="fonts/Quicksand-regular.fntdata"/><Relationship Id="rId28" Type="http://schemas.openxmlformats.org/officeDocument/2006/relationships/font" Target="fonts/QuicksandLight-bold.fntdata"/><Relationship Id="rId27" Type="http://schemas.openxmlformats.org/officeDocument/2006/relationships/font" Target="fonts/Quicksand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c44fb3d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c44fb3d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4cd37691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4cd37691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4cd37691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4cd37691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4cd37691e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4cd37691e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4cd37691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4cd37691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4cd37691e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4cd37691e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16633750" y="8703850"/>
            <a:ext cx="1128600" cy="93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16510350" y="8608250"/>
            <a:ext cx="1388046" cy="1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type="title"/>
          </p:nvPr>
        </p:nvSpPr>
        <p:spPr>
          <a:xfrm>
            <a:off x="1053750" y="1153550"/>
            <a:ext cx="16191600" cy="4069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065450" y="5330800"/>
            <a:ext cx="16191600" cy="1462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Basic Networks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KS4 Networks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8" name="Google Shape;98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9" name="Google Shape;99;p17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Allen Heard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Different types of networks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621800" y="3425625"/>
            <a:ext cx="5310600" cy="5412900"/>
          </a:xfrm>
          <a:prstGeom prst="rect">
            <a:avLst/>
          </a:prstGeom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/>
              <a:t>Used today</a:t>
            </a:r>
            <a:endParaRPr b="1"/>
          </a:p>
        </p:txBody>
      </p:sp>
      <p:sp>
        <p:nvSpPr>
          <p:cNvPr id="108" name="Google Shape;108;p18"/>
          <p:cNvSpPr txBox="1"/>
          <p:nvPr>
            <p:ph idx="2" type="body"/>
          </p:nvPr>
        </p:nvSpPr>
        <p:spPr>
          <a:xfrm>
            <a:off x="6347200" y="3425625"/>
            <a:ext cx="5310600" cy="5412900"/>
          </a:xfrm>
          <a:prstGeom prst="rect">
            <a:avLst/>
          </a:prstGeom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/>
              <a:t>Used this week</a:t>
            </a:r>
            <a:endParaRPr b="1"/>
          </a:p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12072600" y="3425625"/>
            <a:ext cx="5310600" cy="5412900"/>
          </a:xfrm>
          <a:prstGeom prst="rect">
            <a:avLst/>
          </a:prstGeom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/>
              <a:t>Used this month</a:t>
            </a:r>
            <a:endParaRPr b="1"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21800" y="2111650"/>
            <a:ext cx="16761300" cy="9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Using the worksheet, identify networks you have used today, this week, or this month and write them in the boxes provided.</a:t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The need for uniqueness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MAC addresses are written as 12 digit hexadecimal numbers (</a:t>
            </a:r>
            <a:r>
              <a:rPr b="1" lang="en-GB" sz="3500"/>
              <a:t>0-F</a:t>
            </a:r>
            <a:r>
              <a:rPr lang="en-GB" sz="3500"/>
              <a:t>).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Written in pairs, for example: </a:t>
            </a:r>
            <a:r>
              <a:rPr b="1" lang="en-GB" sz="3500"/>
              <a:t>00:11:22:AA:BB:FF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Each pair can be between </a:t>
            </a:r>
            <a:r>
              <a:rPr b="1" lang="en-GB" sz="3500"/>
              <a:t>00</a:t>
            </a:r>
            <a:r>
              <a:rPr lang="en-GB" sz="3500"/>
              <a:t> and </a:t>
            </a:r>
            <a:r>
              <a:rPr b="1" lang="en-GB" sz="3500"/>
              <a:t>FF</a:t>
            </a:r>
            <a:r>
              <a:rPr lang="en-GB" sz="3500"/>
              <a:t>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b="1" lang="en-GB" sz="3500"/>
              <a:t>What’s the decimal equivalent?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9376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Decimal equivalent of hexadecimal</a:t>
            </a:r>
            <a:r>
              <a:rPr b="1" lang="en-GB" sz="3500"/>
              <a:t> 00</a:t>
            </a:r>
            <a:r>
              <a:rPr lang="en-GB" sz="3500"/>
              <a:t>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Decimal equivalent of hexadecimal</a:t>
            </a:r>
            <a:r>
              <a:rPr b="1" lang="en-GB" sz="3500"/>
              <a:t> FF</a:t>
            </a:r>
            <a:r>
              <a:rPr lang="en-GB" sz="3500"/>
              <a:t>: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10223900" y="3482225"/>
            <a:ext cx="4797900" cy="6801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10223900" y="5158625"/>
            <a:ext cx="4797900" cy="6801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The need for uniqueness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For each pair, we can have 256 different values (</a:t>
            </a:r>
            <a:r>
              <a:rPr b="1" lang="en-GB" sz="3500"/>
              <a:t>0–255</a:t>
            </a:r>
            <a:r>
              <a:rPr lang="en-GB" sz="3500"/>
              <a:t>)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With 6 pairs, what is the </a:t>
            </a:r>
            <a:r>
              <a:rPr b="1" lang="en-GB" sz="3500"/>
              <a:t>total</a:t>
            </a:r>
            <a:r>
              <a:rPr lang="en-GB" sz="3500"/>
              <a:t> number of unique MAC addresses available?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9376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Total number of unique MAC addresses available: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9376150" y="4203600"/>
            <a:ext cx="6927900" cy="23601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917950" y="890050"/>
            <a:ext cx="1235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3: </a:t>
            </a:r>
            <a:r>
              <a:rPr lang="en-GB">
                <a:solidFill>
                  <a:schemeClr val="dk2"/>
                </a:solidFill>
              </a:rPr>
              <a:t>Wired and wireless — strengths and weaknesses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primary difference between wired and wireless networks is the physical transmission medium of the network.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In wired networks, the data (or electrical signals) is transmitted through a physical cable. That cable may be a copper cable or a glass fibre-optic cable.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In wireless networks, the data is transmitted through radio waves or infrared light.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917950" y="890050"/>
            <a:ext cx="1235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3: Wired and wireless — strengths and weaknesses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On the next slide, list some strengths and weaknesses of both wired and wireless networks.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Think about factors such as cost, installation, security, equipment required, ease of use, suitability, etc.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917950" y="890050"/>
            <a:ext cx="1235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3: Wired and wireless — strengths and weaknesses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2" name="Google Shape;152;p23"/>
          <p:cNvGraphicFramePr/>
          <p:nvPr/>
        </p:nvGraphicFramePr>
        <p:xfrm>
          <a:off x="917950" y="268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{2FC95B64-D972-4854-8DED-826340D47935}</a:tableStyleId>
              </a:tblPr>
              <a:tblGrid>
                <a:gridCol w="5461000"/>
                <a:gridCol w="5461000"/>
                <a:gridCol w="5461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Strength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Weakness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78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Wired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75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Wireless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